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24"/>
  </p:notesMasterIdLst>
  <p:handoutMasterIdLst>
    <p:handoutMasterId r:id="rId25"/>
  </p:handoutMasterIdLst>
  <p:sldIdLst>
    <p:sldId id="5171" r:id="rId5"/>
    <p:sldId id="426" r:id="rId6"/>
    <p:sldId id="2145707214" r:id="rId7"/>
    <p:sldId id="5116" r:id="rId8"/>
    <p:sldId id="4363" r:id="rId9"/>
    <p:sldId id="2145707191" r:id="rId10"/>
    <p:sldId id="5293" r:id="rId11"/>
    <p:sldId id="2145707216" r:id="rId12"/>
    <p:sldId id="2145707212" r:id="rId13"/>
    <p:sldId id="2145707215" r:id="rId14"/>
    <p:sldId id="2145707153" r:id="rId15"/>
    <p:sldId id="2145707201" r:id="rId16"/>
    <p:sldId id="5177" r:id="rId17"/>
    <p:sldId id="5176" r:id="rId18"/>
    <p:sldId id="5179" r:id="rId19"/>
    <p:sldId id="5180" r:id="rId20"/>
    <p:sldId id="2145707205" r:id="rId21"/>
    <p:sldId id="5189" r:id="rId22"/>
    <p:sldId id="3867" r:id="rId23"/>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orbel" panose="020B0503020204020204" pitchFamily="34" charset="0"/>
      <p:regular r:id="rId32"/>
      <p:bold r:id="rId33"/>
      <p:italic r:id="rId34"/>
      <p:boldItalic r:id="rId35"/>
    </p:embeddedFont>
    <p:embeddedFont>
      <p:font typeface="Lato" panose="020F0502020204030203" pitchFamily="34" charset="0"/>
      <p:regular r:id="rId36"/>
      <p:bold r:id="rId37"/>
      <p:italic r:id="rId38"/>
      <p:boldItalic r:id="rId39"/>
    </p:embeddedFont>
    <p:embeddedFont>
      <p:font typeface="Montserrat" panose="00000500000000000000" pitchFamily="2" charset="0"/>
      <p:regular r:id="rId40"/>
      <p:bold r:id="rId41"/>
      <p:italic r:id="rId42"/>
      <p:boldItalic r:id="rId43"/>
    </p:embeddedFont>
    <p:embeddedFont>
      <p:font typeface="Montserrat Light" panose="00000400000000000000" pitchFamily="2" charset="0"/>
      <p:regular r:id="rId44"/>
      <p:italic r:id="rId45"/>
    </p:embeddedFont>
    <p:embeddedFont>
      <p:font typeface="Montserrat Medium" panose="00000600000000000000" pitchFamily="2" charset="0"/>
      <p:regular r:id="rId46"/>
      <p:italic r:id="rId47"/>
    </p:embeddedFont>
    <p:embeddedFont>
      <p:font typeface="Montserrat SemiBold" panose="00000700000000000000" pitchFamily="2"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
      <p:font typeface="Source Sans Pro" panose="020B0503030403020204" pitchFamily="34" charset="0"/>
      <p:regular r:id="rId56"/>
      <p:bold r:id="rId57"/>
      <p:italic r:id="rId58"/>
      <p:boldItalic r:id="rId59"/>
    </p:embeddedFont>
  </p:embeddedFontLst>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E76C0B-4562-C249-B6B4-3FF26E002187}">
          <p14:sldIdLst>
            <p14:sldId id="5171"/>
            <p14:sldId id="426"/>
            <p14:sldId id="2145707214"/>
            <p14:sldId id="5116"/>
            <p14:sldId id="4363"/>
            <p14:sldId id="2145707191"/>
            <p14:sldId id="5293"/>
            <p14:sldId id="2145707216"/>
            <p14:sldId id="2145707212"/>
            <p14:sldId id="2145707215"/>
            <p14:sldId id="2145707153"/>
            <p14:sldId id="2145707201"/>
            <p14:sldId id="5177"/>
            <p14:sldId id="5176"/>
            <p14:sldId id="5179"/>
            <p14:sldId id="5180"/>
            <p14:sldId id="2145707205"/>
            <p14:sldId id="5189"/>
            <p14:sldId id="3867"/>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337B1D-E254-58E1-6AE4-233D5F74E7B7}" name="Tim Delany" initials="TD" userId="S::tdelany@metabolon.com::f5631167-4489-43bd-b303-7a80ad244522" providerId="AD"/>
  <p188:author id="{844BE897-DFC9-101A-82A5-004EC48D16FF}" name="Karl Bradshaw" initials="KB" userId="S::kbradshaw@metabolon.com::21b76d2b-9984-4859-8746-1010cd559189" providerId="AD"/>
  <p188:author id="{BEA656B2-1E35-ADA8-976D-083DFC345DB9}" name="Michael Fath" initials="MF" userId="S::mfath@metabolon.com::98954b20-b362-4d01-96bc-21972cd35fa7" providerId="AD"/>
  <p188:author id="{C454A4DB-E428-9E30-38E1-9E0EA83E6A79}" name="Gregory Michelotti" initials="GM" userId="S::gmichelotti@metabolon.com::65508908-5b1b-4745-84ee-180ac2e0e583" providerId="AD"/>
  <p188:author id="{D4F90FE1-AF14-70D3-2C03-6D1DDDC0703C}" name="Jessica DeWitt" initials="JD" userId="S::jdewitt@metabolon.com::ce626f30-3b1f-49db-94cb-c2fb356d157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lizabeth Romero" initials="ER"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CE2"/>
    <a:srgbClr val="94A9CF"/>
    <a:srgbClr val="8AA54B"/>
    <a:srgbClr val="D3E0BE"/>
    <a:srgbClr val="B9CD97"/>
    <a:srgbClr val="D69292"/>
    <a:srgbClr val="AE4342"/>
    <a:srgbClr val="B4A5C7"/>
    <a:srgbClr val="71598E"/>
    <a:srgbClr val="284A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84" autoAdjust="0"/>
    <p:restoredTop sz="94404" autoAdjust="0"/>
  </p:normalViewPr>
  <p:slideViewPr>
    <p:cSldViewPr snapToGrid="0">
      <p:cViewPr>
        <p:scale>
          <a:sx n="100" d="100"/>
          <a:sy n="100" d="100"/>
        </p:scale>
        <p:origin x="356" y="4"/>
      </p:cViewPr>
      <p:guideLst>
        <p:guide orient="horz" pos="1620"/>
        <p:guide pos="2880"/>
      </p:guideLst>
    </p:cSldViewPr>
  </p:slideViewPr>
  <p:notesTextViewPr>
    <p:cViewPr>
      <p:scale>
        <a:sx n="200" d="100"/>
        <a:sy n="2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4.fntdata"/><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font" Target="fonts/font34.fntdata"/><Relationship Id="rId20" Type="http://schemas.openxmlformats.org/officeDocument/2006/relationships/slide" Target="slides/slide16.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6.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commentAuthors" Target="commentAuthor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EE11CF-BF5B-CC4F-8354-B6CB64225E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1A8713F-4FB3-CA47-8725-012BB2464D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287BB1-1BE8-E942-A241-7F705153002F}" type="datetimeFigureOut">
              <a:rPr lang="en-US" smtClean="0"/>
              <a:t>5/15/2023</a:t>
            </a:fld>
            <a:endParaRPr lang="en-US"/>
          </a:p>
        </p:txBody>
      </p:sp>
      <p:sp>
        <p:nvSpPr>
          <p:cNvPr id="4" name="Footer Placeholder 3">
            <a:extLst>
              <a:ext uri="{FF2B5EF4-FFF2-40B4-BE49-F238E27FC236}">
                <a16:creationId xmlns:a16="http://schemas.microsoft.com/office/drawing/2014/main" id="{B0C8614D-BDF2-2F41-98E8-5FD0EB55BD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871A1C-A9C9-A04D-B70C-ED1EF66F2E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387E8E-4F31-ED41-B82B-A6120D025B40}" type="slidenum">
              <a:rPr lang="en-US" smtClean="0"/>
              <a:t>‹#›</a:t>
            </a:fld>
            <a:endParaRPr lang="en-US"/>
          </a:p>
        </p:txBody>
      </p:sp>
    </p:spTree>
    <p:extLst>
      <p:ext uri="{BB962C8B-B14F-4D97-AF65-F5344CB8AC3E}">
        <p14:creationId xmlns:p14="http://schemas.microsoft.com/office/powerpoint/2010/main" val="603580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E0AE53-77B3-495A-B9F1-5F43B6AA32BB}"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BFCF7-DBAE-4171-B664-49A31DA528CA}" type="slidenum">
              <a:rPr lang="en-US" smtClean="0"/>
              <a:t>‹#›</a:t>
            </a:fld>
            <a:endParaRPr lang="en-US"/>
          </a:p>
        </p:txBody>
      </p:sp>
    </p:spTree>
    <p:extLst>
      <p:ext uri="{BB962C8B-B14F-4D97-AF65-F5344CB8AC3E}">
        <p14:creationId xmlns:p14="http://schemas.microsoft.com/office/powerpoint/2010/main" val="2080953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EBFCF7-DBAE-4171-B664-49A31DA528CA}" type="slidenum">
              <a:rPr lang="en-US" smtClean="0"/>
              <a:t>1</a:t>
            </a:fld>
            <a:endParaRPr lang="en-US"/>
          </a:p>
        </p:txBody>
      </p:sp>
    </p:spTree>
    <p:extLst>
      <p:ext uri="{BB962C8B-B14F-4D97-AF65-F5344CB8AC3E}">
        <p14:creationId xmlns:p14="http://schemas.microsoft.com/office/powerpoint/2010/main" val="920242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23C162-507C-7348-98D7-B79154A77BB6}"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88063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while maintaining the highest precision</a:t>
            </a:r>
          </a:p>
        </p:txBody>
      </p:sp>
      <p:sp>
        <p:nvSpPr>
          <p:cNvPr id="4" name="Slide Number Placeholder 3"/>
          <p:cNvSpPr>
            <a:spLocks noGrp="1"/>
          </p:cNvSpPr>
          <p:nvPr>
            <p:ph type="sldNum" sz="quarter" idx="5"/>
          </p:nvPr>
        </p:nvSpPr>
        <p:spPr/>
        <p:txBody>
          <a:bodyPr/>
          <a:lstStyle/>
          <a:p>
            <a:fld id="{85EF1024-B2D7-4F80-95FA-A36BD163D1F9}" type="slidenum">
              <a:rPr lang="en-US" smtClean="0"/>
              <a:t>19</a:t>
            </a:fld>
            <a:endParaRPr lang="en-US"/>
          </a:p>
        </p:txBody>
      </p:sp>
    </p:spTree>
    <p:extLst>
      <p:ext uri="{BB962C8B-B14F-4D97-AF65-F5344CB8AC3E}">
        <p14:creationId xmlns:p14="http://schemas.microsoft.com/office/powerpoint/2010/main" val="3656677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EBFCF7-DBAE-4171-B664-49A31DA528CA}" type="slidenum">
              <a:rPr lang="en-US" smtClean="0"/>
              <a:t>2</a:t>
            </a:fld>
            <a:endParaRPr lang="en-US"/>
          </a:p>
        </p:txBody>
      </p:sp>
    </p:spTree>
    <p:extLst>
      <p:ext uri="{BB962C8B-B14F-4D97-AF65-F5344CB8AC3E}">
        <p14:creationId xmlns:p14="http://schemas.microsoft.com/office/powerpoint/2010/main" val="263857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think it is important to reiterate Brian’s point that metabolism is closest to the phenotype.  This means that metabolism is at the center of every biological process and that any transition from a healthy to a disease state requires a change in at least one biochemical step, uniquely poising metabolites as powerful markers for diagnostic, prognostic and therapeutic applications</a:t>
            </a:r>
          </a:p>
        </p:txBody>
      </p:sp>
      <p:sp>
        <p:nvSpPr>
          <p:cNvPr id="4" name="Slide Number Placeholder 3"/>
          <p:cNvSpPr>
            <a:spLocks noGrp="1"/>
          </p:cNvSpPr>
          <p:nvPr>
            <p:ph type="sldNum" sz="quarter" idx="5"/>
          </p:nvPr>
        </p:nvSpPr>
        <p:spPr/>
        <p:txBody>
          <a:bodyPr/>
          <a:lstStyle/>
          <a:p>
            <a:fld id="{04EBFCF7-DBAE-4171-B664-49A31DA528CA}" type="slidenum">
              <a:rPr lang="en-US" smtClean="0"/>
              <a:t>3</a:t>
            </a:fld>
            <a:endParaRPr lang="en-US"/>
          </a:p>
        </p:txBody>
      </p:sp>
    </p:spTree>
    <p:extLst>
      <p:ext uri="{BB962C8B-B14F-4D97-AF65-F5344CB8AC3E}">
        <p14:creationId xmlns:p14="http://schemas.microsoft.com/office/powerpoint/2010/main" val="1290415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metabolon we developed three main solutions for metabolomics:</a:t>
            </a:r>
          </a:p>
          <a:p>
            <a:pPr marL="228600" indent="-228600">
              <a:buAutoNum type="arabicParenR"/>
            </a:pPr>
            <a:r>
              <a:rPr lang="en-US"/>
              <a:t>global </a:t>
            </a:r>
            <a:r>
              <a:rPr lang="en-US" err="1"/>
              <a:t>untargetd</a:t>
            </a:r>
            <a:r>
              <a:rPr lang="en-US"/>
              <a:t> metabolomics analysis – it is the most powerful approach for biomarker discovery that we offer. We can profile with a high degree of chemical accuracy over 5000 metabolites allowing us to cover all pathways and </a:t>
            </a:r>
            <a:r>
              <a:rPr lang="en-US" err="1"/>
              <a:t>superpathways</a:t>
            </a:r>
            <a:r>
              <a:rPr lang="en-US"/>
              <a:t> in mammalian systems and more broadly in all biological systems (bacteria, fungi, plants, </a:t>
            </a:r>
            <a:r>
              <a:rPr lang="en-US" err="1"/>
              <a:t>insiects</a:t>
            </a:r>
            <a:r>
              <a:rPr lang="en-US"/>
              <a:t>, fish). It is a comparative approach, so, group 1 vs group 2, health vs diseased vs treatment 1 vs treatment 2, or timepoint 1 vs timepoint 2 vs timepoint 3 if it is a longitudinal study. And we can work with virtually every type of biological matrix- from the most common systemic matrices like blood, serum, plasma, urine, </a:t>
            </a:r>
            <a:r>
              <a:rPr lang="en-US" err="1"/>
              <a:t>salive</a:t>
            </a:r>
            <a:r>
              <a:rPr lang="en-US"/>
              <a:t> to the most exotic ones- we’ve done studies on tarter from ancient Egyptian mummies and dinosaur bones! Now, importantly, this analysis generates an incredible amount of data, this is not a joke- but we don’t leave you alone- our discovery and translational science team translates the results into biological insight- so we always provide a report addressing the biological questions of the study. So not just what wen up or what went down, but rather what does this mean in terms of the biology of the study.</a:t>
            </a:r>
          </a:p>
          <a:p>
            <a:pPr marL="228600" indent="-228600">
              <a:buAutoNum type="arabicParenR"/>
            </a:pPr>
            <a:endParaRPr lang="en-US">
              <a:cs typeface="Calibri"/>
            </a:endParaRPr>
          </a:p>
          <a:p>
            <a:r>
              <a:rPr lang="en-US"/>
              <a:t>2) The second deliverable is </a:t>
            </a:r>
            <a:r>
              <a:rPr lang="en-US" err="1"/>
              <a:t>Lipidomics</a:t>
            </a:r>
            <a:r>
              <a:rPr lang="en-US"/>
              <a:t> analysis– with our Complex lipid panel, we can provide accurate quantification of over 1000 lipid species across many classes and subclasses.</a:t>
            </a:r>
          </a:p>
          <a:p>
            <a:endParaRPr lang="en-US">
              <a:cs typeface="Calibri"/>
            </a:endParaRPr>
          </a:p>
          <a:p>
            <a:r>
              <a:rPr lang="en-US"/>
              <a:t>3) And finally, the third deliverable is targeted metabolite analysis, providing a more quantitative measure of the metabolite and lipid species- an invaluable tool to validate biomarkers.</a:t>
            </a:r>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And what you see on the right are some of the tools our clients have access to through their MYMETABOLON portal where their data is stored- So apart from the raw data, and the report, there are tools for pathway analysis visualization, generation of heat maps, </a:t>
            </a:r>
            <a:r>
              <a:rPr lang="en-US" err="1">
                <a:cs typeface="Calibri"/>
              </a:rPr>
              <a:t>pca</a:t>
            </a:r>
            <a:r>
              <a:rPr lang="en-US">
                <a:cs typeface="Calibri"/>
              </a:rPr>
              <a:t> plots to name a few. In other words you can keep on mining your data forever.</a:t>
            </a:r>
          </a:p>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4EBFCF7-DBAE-4171-B664-49A31DA528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030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Metabolomics is applied from basic research with the discovery of molecular pathways leading to disease, through to translational and pre-clinical research- with biomarkers helping with the understanding of the mechanism of action, in PK-PD studies and dose selection. But ultimately biomarkers are also crucial during the clinical trial phases in which biomarkers can help with patient stratification and patient selection, Trial quality: (identifying outliers, or addressing compliance and site issues), as well as dose selection and the assessment of safety and efficacy, as well as studying Phenotypic exploratory endpoints, just to name a few.</a:t>
            </a:r>
          </a:p>
          <a:p>
            <a:endParaRPr lang="en-US"/>
          </a:p>
        </p:txBody>
      </p:sp>
      <p:sp>
        <p:nvSpPr>
          <p:cNvPr id="4" name="Slide Number Placeholder 3"/>
          <p:cNvSpPr>
            <a:spLocks noGrp="1"/>
          </p:cNvSpPr>
          <p:nvPr>
            <p:ph type="sldNum" sz="quarter" idx="5"/>
          </p:nvPr>
        </p:nvSpPr>
        <p:spPr/>
        <p:txBody>
          <a:bodyPr/>
          <a:lstStyle/>
          <a:p>
            <a:fld id="{B3B83F3E-D1FA-4DF0-9C5B-70758A530373}" type="slidenum">
              <a:rPr lang="en-US" smtClean="0"/>
              <a:pPr/>
              <a:t>11</a:t>
            </a:fld>
            <a:endParaRPr lang="en-US"/>
          </a:p>
        </p:txBody>
      </p:sp>
    </p:spTree>
    <p:extLst>
      <p:ext uri="{BB962C8B-B14F-4D97-AF65-F5344CB8AC3E}">
        <p14:creationId xmlns:p14="http://schemas.microsoft.com/office/powerpoint/2010/main" val="2581183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EBFCF7-DBAE-4171-B664-49A31DA528CA}" type="slidenum">
              <a:rPr lang="en-US" smtClean="0"/>
              <a:t>12</a:t>
            </a:fld>
            <a:endParaRPr lang="en-US"/>
          </a:p>
        </p:txBody>
      </p:sp>
    </p:spTree>
    <p:extLst>
      <p:ext uri="{BB962C8B-B14F-4D97-AF65-F5344CB8AC3E}">
        <p14:creationId xmlns:p14="http://schemas.microsoft.com/office/powerpoint/2010/main" val="4046192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This was a poster presented by Gilead Pharma]</a:t>
            </a:r>
            <a:endParaRPr lang="en-US" b="1" dirty="0"/>
          </a:p>
          <a:p>
            <a:endParaRPr lang="en-US" b="1" dirty="0">
              <a:cs typeface="Calibri" panose="020F0502020204030204"/>
            </a:endParaRPr>
          </a:p>
          <a:p>
            <a:r>
              <a:rPr lang="en-US" b="1" dirty="0"/>
              <a:t>Introduction </a:t>
            </a:r>
            <a:endParaRPr lang="en-US" dirty="0"/>
          </a:p>
          <a:p>
            <a:r>
              <a:rPr lang="en-US" b="1" dirty="0"/>
              <a:t>-</a:t>
            </a:r>
            <a:r>
              <a:rPr lang="en-US" dirty="0"/>
              <a:t> Hepatic de novo lipogenesis (DNL) and fatty acid oxidation (FAO) are dysregulated in nonalcoholic steatohepatitis (NASH), and are implicated in disease pathogenesis1 </a:t>
            </a:r>
            <a:endParaRPr lang="en-US" dirty="0">
              <a:cs typeface="Calibri"/>
            </a:endParaRPr>
          </a:p>
          <a:p>
            <a:r>
              <a:rPr lang="en-US" dirty="0"/>
              <a:t>- GS-0976 is an oral, liver-targeted inhibitor of acetyl-coenzyme A (CoA) carboxylase (ACC) in clinical development for the treatment of NASH  </a:t>
            </a:r>
            <a:endParaRPr lang="en-US" dirty="0">
              <a:cs typeface="Calibri"/>
            </a:endParaRPr>
          </a:p>
          <a:p>
            <a:r>
              <a:rPr lang="en-US" dirty="0"/>
              <a:t>- Hepatic DNL and FAO are typically measured using stable isotope tracer studies by specialist laboratories, which limits wider application of this technique in large clinical studies </a:t>
            </a:r>
            <a:endParaRPr lang="en-US" dirty="0">
              <a:cs typeface="Calibri"/>
            </a:endParaRPr>
          </a:p>
          <a:p>
            <a:r>
              <a:rPr lang="en-US" dirty="0"/>
              <a:t>- A simplified approach to assess the impact of new NASH therapeutics on hepatic DNL is needed</a:t>
            </a:r>
            <a:endParaRPr lang="en-US" dirty="0">
              <a:cs typeface="Calibri"/>
            </a:endParaRPr>
          </a:p>
          <a:p>
            <a:endParaRPr lang="en-US" b="1" dirty="0"/>
          </a:p>
          <a:p>
            <a:r>
              <a:rPr lang="en-US" b="1" dirty="0"/>
              <a:t>Objectives: </a:t>
            </a:r>
            <a:endParaRPr lang="en-US" dirty="0">
              <a:cs typeface="Calibri"/>
            </a:endParaRPr>
          </a:p>
          <a:p>
            <a:r>
              <a:rPr lang="en-US" dirty="0"/>
              <a:t>- To evaluate a selected targeted panel of plasma metabolites as </a:t>
            </a:r>
            <a:r>
              <a:rPr lang="en-US" b="1" dirty="0"/>
              <a:t>potential pharmacodynamic (PD) markers of GS-0976 </a:t>
            </a:r>
            <a:endParaRPr lang="en-US" dirty="0"/>
          </a:p>
          <a:p>
            <a:r>
              <a:rPr lang="en-US" dirty="0"/>
              <a:t>- To determine whether a selected panel of plasma metabolites are </a:t>
            </a:r>
            <a:r>
              <a:rPr lang="en-US" b="1" dirty="0"/>
              <a:t>mechanistic biomarkers of DNL in a fructose-stimulated challenge study</a:t>
            </a:r>
            <a:endParaRPr lang="en-US" dirty="0"/>
          </a:p>
          <a:p>
            <a:endParaRPr lang="en-US" b="1" dirty="0"/>
          </a:p>
          <a:p>
            <a:r>
              <a:rPr lang="en-US" b="1" dirty="0"/>
              <a:t>Method</a:t>
            </a:r>
            <a:endParaRPr lang="en-US" dirty="0">
              <a:cs typeface="Calibri"/>
            </a:endParaRPr>
          </a:p>
          <a:p>
            <a:r>
              <a:rPr lang="en-US" dirty="0"/>
              <a:t>- Study populations to explore </a:t>
            </a:r>
            <a:r>
              <a:rPr lang="en-US" b="1" dirty="0"/>
              <a:t>values of fasting biomarkers</a:t>
            </a:r>
            <a:r>
              <a:rPr lang="en-US" dirty="0"/>
              <a:t>: </a:t>
            </a:r>
            <a:endParaRPr lang="en-US" dirty="0">
              <a:cs typeface="Calibri"/>
            </a:endParaRPr>
          </a:p>
          <a:p>
            <a:r>
              <a:rPr lang="en-US" dirty="0"/>
              <a:t>   -18 healthy subjects (4 female, 14 male; body mass index [BMI] 20–29 kg/m2 [NCT02891408]) </a:t>
            </a:r>
            <a:endParaRPr lang="en-US" dirty="0">
              <a:cs typeface="Calibri"/>
            </a:endParaRPr>
          </a:p>
          <a:p>
            <a:r>
              <a:rPr lang="en-US" dirty="0"/>
              <a:t>   -19 NASH patients (13 female, 6 male; BMI 26–42 kg/m2) diagnosed noninvasively by hepatic proton density fat fraction ≥10% by magnetic resonance imaging and liver stiffness ≥2.88 kPa by magnetic resonance elastography (NCT02781584) </a:t>
            </a:r>
            <a:endParaRPr lang="en-US" dirty="0">
              <a:cs typeface="Calibri"/>
            </a:endParaRPr>
          </a:p>
          <a:p>
            <a:r>
              <a:rPr lang="en-US" dirty="0"/>
              <a:t>- Study population for </a:t>
            </a:r>
            <a:r>
              <a:rPr lang="en-US" b="1" dirty="0"/>
              <a:t>pharmacokinetic (PK)–PD study</a:t>
            </a:r>
            <a:r>
              <a:rPr lang="en-US" dirty="0"/>
              <a:t>: </a:t>
            </a:r>
            <a:endParaRPr lang="en-US" dirty="0">
              <a:cs typeface="Calibri"/>
            </a:endParaRPr>
          </a:p>
          <a:p>
            <a:r>
              <a:rPr lang="en-US" dirty="0"/>
              <a:t>   – 10 healthy subjects (4 female, 6 male; BMI 20–28 kg/m2) administered GS-0976 20 mg </a:t>
            </a:r>
            <a:r>
              <a:rPr lang="en-US" dirty="0" err="1"/>
              <a:t>qd</a:t>
            </a:r>
            <a:r>
              <a:rPr lang="en-US" dirty="0"/>
              <a:t> in fasted state for 28 d (NCT02876796) </a:t>
            </a:r>
            <a:endParaRPr lang="en-US" dirty="0">
              <a:cs typeface="Calibri"/>
            </a:endParaRPr>
          </a:p>
          <a:p>
            <a:r>
              <a:rPr lang="en-US" dirty="0"/>
              <a:t>   – Blood was collected at multiple time points after overnight fast, with continued fasting until 4-h </a:t>
            </a:r>
            <a:r>
              <a:rPr lang="en-US" dirty="0" err="1"/>
              <a:t>postdose</a:t>
            </a:r>
            <a:r>
              <a:rPr lang="en-US" dirty="0"/>
              <a:t>, on Days 1 and 28: 0 (</a:t>
            </a:r>
            <a:r>
              <a:rPr lang="en-US" dirty="0" err="1"/>
              <a:t>predose</a:t>
            </a:r>
            <a:r>
              <a:rPr lang="en-US" dirty="0"/>
              <a:t>, ≤5 min prior to dosing), 1, 2, 3, 4, 6, 8, 10, 12, 18, and 24 h </a:t>
            </a:r>
            <a:r>
              <a:rPr lang="en-US" dirty="0" err="1"/>
              <a:t>postdose</a:t>
            </a:r>
            <a:endParaRPr lang="en-US" dirty="0">
              <a:cs typeface="Calibri"/>
            </a:endParaRPr>
          </a:p>
          <a:p>
            <a:r>
              <a:rPr lang="en-US" dirty="0"/>
              <a:t>- </a:t>
            </a:r>
            <a:r>
              <a:rPr lang="en-US" b="1" dirty="0"/>
              <a:t>Plasma levels of MAL, MC, BC, and BHOBC were quantified by liquid chromatography–tandem mass spectrometry (AB </a:t>
            </a:r>
            <a:r>
              <a:rPr lang="en-US" b="1" dirty="0" err="1"/>
              <a:t>Sciex</a:t>
            </a:r>
            <a:r>
              <a:rPr lang="en-US" b="1" dirty="0"/>
              <a:t> QTRAP 5500-Agilent 1290 LC, Metabolon, Inc., Morrisville, NC)  </a:t>
            </a:r>
            <a:endParaRPr lang="en-US" dirty="0"/>
          </a:p>
          <a:p>
            <a:endParaRPr lang="en-US" b="1" dirty="0"/>
          </a:p>
          <a:p>
            <a:r>
              <a:rPr lang="en-US" b="1" dirty="0"/>
              <a:t>Results</a:t>
            </a:r>
            <a:endParaRPr lang="en-US" dirty="0">
              <a:cs typeface="Calibri"/>
            </a:endParaRPr>
          </a:p>
          <a:p>
            <a:r>
              <a:rPr lang="en-US" b="1" dirty="0"/>
              <a:t>- MAL, BC, and BHOBC were elevated in NASH patients vs healthy subjects </a:t>
            </a:r>
            <a:endParaRPr lang="en-US" dirty="0"/>
          </a:p>
          <a:p>
            <a:r>
              <a:rPr lang="en-US" dirty="0"/>
              <a:t>- In 10 fasted healthy subjects administered GS-0976 20 mg, there was a </a:t>
            </a:r>
            <a:r>
              <a:rPr lang="en-US" b="1" dirty="0"/>
              <a:t>median 2.2-fold increase </a:t>
            </a:r>
            <a:r>
              <a:rPr lang="en-US" dirty="0"/>
              <a:t>(range 1.3–3.1; p &lt;0.01) in </a:t>
            </a:r>
            <a:r>
              <a:rPr lang="en-US" b="1" dirty="0"/>
              <a:t>BHOBC</a:t>
            </a:r>
            <a:r>
              <a:rPr lang="en-US" dirty="0"/>
              <a:t> 4h </a:t>
            </a:r>
            <a:r>
              <a:rPr lang="en-US" dirty="0" err="1"/>
              <a:t>postdose</a:t>
            </a:r>
            <a:r>
              <a:rPr lang="en-US" dirty="0"/>
              <a:t>, which reversed to </a:t>
            </a:r>
            <a:r>
              <a:rPr lang="en-US" dirty="0" err="1"/>
              <a:t>predose</a:t>
            </a:r>
            <a:r>
              <a:rPr lang="en-US" dirty="0"/>
              <a:t> levels at 10 h </a:t>
            </a:r>
            <a:endParaRPr lang="en-US" dirty="0">
              <a:cs typeface="Calibri"/>
            </a:endParaRPr>
          </a:p>
          <a:p>
            <a:r>
              <a:rPr lang="en-US" dirty="0"/>
              <a:t>- Percent changes in MAL, BC, and BHOBC correlated well with percent change in DNL</a:t>
            </a:r>
            <a:endParaRPr lang="en-US" dirty="0">
              <a:cs typeface="Calibri"/>
            </a:endParaRPr>
          </a:p>
          <a:p>
            <a:endParaRPr lang="en-US" b="1" dirty="0"/>
          </a:p>
          <a:p>
            <a:r>
              <a:rPr lang="en-US" b="1" dirty="0"/>
              <a:t>Conclusions</a:t>
            </a:r>
            <a:endParaRPr lang="en-US" dirty="0">
              <a:cs typeface="Calibri"/>
            </a:endParaRPr>
          </a:p>
          <a:p>
            <a:r>
              <a:rPr lang="en-US" dirty="0"/>
              <a:t>- Plasma levels of MAL, BC, and BHOBC were elevated in NASH patients compared with healthy subjects </a:t>
            </a:r>
            <a:endParaRPr lang="en-US" dirty="0">
              <a:cs typeface="Calibri"/>
            </a:endParaRPr>
          </a:p>
          <a:p>
            <a:r>
              <a:rPr lang="en-US" dirty="0"/>
              <a:t>- BHOBC was a PD biomarker of GS-0976 treatment in fasted, healthy subjects (in absence of DNL stimulation) </a:t>
            </a:r>
            <a:endParaRPr lang="en-US" dirty="0">
              <a:cs typeface="Calibri"/>
            </a:endParaRPr>
          </a:p>
          <a:p>
            <a:r>
              <a:rPr lang="en-US" dirty="0"/>
              <a:t>- Plasma MAL, BC, BHOBC, and a simple index (MAL∙BC/BHOBC): </a:t>
            </a:r>
            <a:endParaRPr lang="en-US" dirty="0">
              <a:cs typeface="Calibri"/>
            </a:endParaRPr>
          </a:p>
          <a:p>
            <a:r>
              <a:rPr lang="en-US" dirty="0"/>
              <a:t>  – Were significantly correlated with fructose-stimulated hepatic DNL as measured by stable isotope incorporation in very low-density lipoprotein over time; and </a:t>
            </a:r>
            <a:endParaRPr lang="en-US" dirty="0">
              <a:cs typeface="Calibri"/>
            </a:endParaRPr>
          </a:p>
          <a:p>
            <a:r>
              <a:rPr lang="en-US" dirty="0"/>
              <a:t>  – Accurately measured treatment suppression of DNL </a:t>
            </a:r>
            <a:endParaRPr lang="en-US" dirty="0">
              <a:cs typeface="Calibri"/>
            </a:endParaRPr>
          </a:p>
          <a:p>
            <a:r>
              <a:rPr lang="en-US" dirty="0"/>
              <a:t>- These metabolites show promise in evaluating GS-0976-related activity</a:t>
            </a:r>
            <a:endParaRPr lang="en-US" dirty="0">
              <a:cs typeface="Calibri"/>
            </a:endParaRPr>
          </a:p>
          <a:p>
            <a:endParaRPr lang="en-US" b="1" dirty="0">
              <a:cs typeface="Calibri" panose="020F0502020204030204"/>
            </a:endParaRPr>
          </a:p>
          <a:p>
            <a:endParaRPr lang="en-US" b="1" dirty="0"/>
          </a:p>
          <a:p>
            <a:endParaRPr lang="en-US" b="1" dirty="0">
              <a:cs typeface="Calibri" panose="020F0502020204030204"/>
            </a:endParaRPr>
          </a:p>
          <a:p>
            <a:endParaRPr lang="en-GB" dirty="0"/>
          </a:p>
        </p:txBody>
      </p:sp>
      <p:sp>
        <p:nvSpPr>
          <p:cNvPr id="4" name="Slide Number Placeholder 3"/>
          <p:cNvSpPr>
            <a:spLocks noGrp="1"/>
          </p:cNvSpPr>
          <p:nvPr>
            <p:ph type="sldNum" sz="quarter" idx="5"/>
          </p:nvPr>
        </p:nvSpPr>
        <p:spPr/>
        <p:txBody>
          <a:bodyPr/>
          <a:lstStyle/>
          <a:p>
            <a:fld id="{04EBFCF7-DBAE-4171-B664-49A31DA528CA}" type="slidenum">
              <a:rPr lang="en-US" smtClean="0"/>
              <a:t>15</a:t>
            </a:fld>
            <a:endParaRPr lang="en-US"/>
          </a:p>
        </p:txBody>
      </p:sp>
    </p:spTree>
    <p:extLst>
      <p:ext uri="{BB962C8B-B14F-4D97-AF65-F5344CB8AC3E}">
        <p14:creationId xmlns:p14="http://schemas.microsoft.com/office/powerpoint/2010/main" val="947135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last study for today focusses once again on an ACC inhibition drug, but this time in the context of finding biomarkers that correlate to the response of patients to this specific treatment with the ACC inhibitor. This was part of a larger safety and efficacy study of the drug of interest. </a:t>
            </a:r>
          </a:p>
          <a:p>
            <a:endParaRPr lang="en-US">
              <a:cs typeface="Calibri"/>
            </a:endParaRPr>
          </a:p>
          <a:p>
            <a:r>
              <a:rPr lang="en-US"/>
              <a:t>This study was conducted with 126 patients with different stages of hepatic steatosis. For this phase II trial patients were randomly grouped and given GS-0976 20 mg, GS-0976 5 mg, or placebo daily for 12 weeks. </a:t>
            </a:r>
            <a:endParaRPr lang="en-US">
              <a:cs typeface="Calibri"/>
            </a:endParaRPr>
          </a:p>
          <a:p>
            <a:endParaRPr lang="en-US"/>
          </a:p>
          <a:p>
            <a:r>
              <a:rPr lang="en-US"/>
              <a:t>Hepatic steatosis, stiffness, serum markers of fibrosis, and plasma metabolomics were evaluated.</a:t>
            </a:r>
            <a:endParaRPr lang="en-US">
              <a:cs typeface="Calibri"/>
            </a:endParaRPr>
          </a:p>
          <a:p>
            <a:endParaRPr lang="en-US"/>
          </a:p>
          <a:p>
            <a:r>
              <a:rPr lang="en-US" b="1" i="1"/>
              <a:t>Primary aims were to confirm previous findings and evaluate the relation between dose and efficacy</a:t>
            </a:r>
            <a:r>
              <a:rPr lang="en-US" b="1"/>
              <a:t>.</a:t>
            </a:r>
            <a:endParaRPr lang="en-US" b="1">
              <a:cs typeface="Calibri"/>
            </a:endParaRPr>
          </a:p>
          <a:p>
            <a:endParaRPr lang="en-US"/>
          </a:p>
          <a:p>
            <a:r>
              <a:rPr lang="en-US"/>
              <a:t>A relative decrease of at least 30% from baseline in MRI-PDFF (PDFF response) occurred in </a:t>
            </a:r>
            <a:r>
              <a:rPr lang="en-US" b="1"/>
              <a:t>48%</a:t>
            </a:r>
            <a:r>
              <a:rPr lang="en-US"/>
              <a:t> of patients given GS-0976 </a:t>
            </a:r>
            <a:r>
              <a:rPr lang="en-US" b="1"/>
              <a:t>20 mg</a:t>
            </a:r>
            <a:r>
              <a:rPr lang="en-US"/>
              <a:t>, </a:t>
            </a:r>
            <a:r>
              <a:rPr lang="en-US" b="1"/>
              <a:t>23%</a:t>
            </a:r>
            <a:r>
              <a:rPr lang="en-US"/>
              <a:t> given GS-0976 </a:t>
            </a:r>
            <a:r>
              <a:rPr lang="en-US" b="1"/>
              <a:t>5 mg</a:t>
            </a:r>
            <a:endParaRPr lang="en-US">
              <a:cs typeface="Calibri"/>
            </a:endParaRPr>
          </a:p>
          <a:p>
            <a:endParaRPr lang="en-US"/>
          </a:p>
          <a:p>
            <a:r>
              <a:rPr lang="en-US"/>
              <a:t>On the </a:t>
            </a:r>
            <a:r>
              <a:rPr lang="en-US" b="1"/>
              <a:t>metabolomics side –</a:t>
            </a:r>
            <a:r>
              <a:rPr lang="en-US"/>
              <a:t> Although minimal differences were observed between treatment groups, multiple long- and medium chain acylcarnitine species were significantly suppressed in the GS-0976 </a:t>
            </a:r>
            <a:r>
              <a:rPr lang="en-US" b="1"/>
              <a:t>20 mg </a:t>
            </a:r>
            <a:r>
              <a:rPr lang="en-US"/>
              <a:t>group who achieved a PDFF</a:t>
            </a:r>
          </a:p>
          <a:p>
            <a:r>
              <a:rPr lang="en-US"/>
              <a:t>response vs those without a PDFF response</a:t>
            </a:r>
            <a:endParaRPr lang="en-US">
              <a:cs typeface="Calibri" panose="020F0502020204030204"/>
            </a:endParaRPr>
          </a:p>
          <a:p>
            <a:endParaRPr lang="en-US"/>
          </a:p>
          <a:p>
            <a:r>
              <a:rPr lang="en-US"/>
              <a:t>They concluded that the in this study that the treatment was safe and well tolerated, asymptomatic and dose-independent hypertriglyceridemia was observed in some patients mostly on the higher dosage and in most cases with previous history of hypertriglyceridemia.</a:t>
            </a:r>
            <a:endParaRPr lang="en-US">
              <a:cs typeface="Calibri" panose="020F0502020204030204"/>
            </a:endParaRPr>
          </a:p>
          <a:p>
            <a:endParaRPr lang="en-US"/>
          </a:p>
          <a:p>
            <a:r>
              <a:rPr lang="en-US"/>
              <a:t>Decreases of multiple plasma acylcarnitine species in treated patients with a PDFF response suggest that these metabolites could be useful surrogate markers of enhanced mitochondrial </a:t>
            </a:r>
            <a:r>
              <a:rPr lang="en-US" err="1"/>
              <a:t>btea</a:t>
            </a:r>
            <a:r>
              <a:rPr lang="en-US"/>
              <a:t>-oxidation during ACC inhibitor treatment.</a:t>
            </a:r>
          </a:p>
          <a:p>
            <a:endParaRPr lang="en-US">
              <a:cs typeface="Calibri"/>
            </a:endParaRPr>
          </a:p>
        </p:txBody>
      </p:sp>
      <p:sp>
        <p:nvSpPr>
          <p:cNvPr id="4" name="Slide Number Placeholder 3"/>
          <p:cNvSpPr>
            <a:spLocks noGrp="1"/>
          </p:cNvSpPr>
          <p:nvPr>
            <p:ph type="sldNum" sz="quarter" idx="5"/>
          </p:nvPr>
        </p:nvSpPr>
        <p:spPr/>
        <p:txBody>
          <a:bodyPr/>
          <a:lstStyle/>
          <a:p>
            <a:fld id="{04EBFCF7-DBAE-4171-B664-49A31DA528CA}" type="slidenum">
              <a:rPr lang="en-US"/>
              <a:t>16</a:t>
            </a:fld>
            <a:endParaRPr lang="en-US"/>
          </a:p>
        </p:txBody>
      </p:sp>
    </p:spTree>
    <p:extLst>
      <p:ext uri="{BB962C8B-B14F-4D97-AF65-F5344CB8AC3E}">
        <p14:creationId xmlns:p14="http://schemas.microsoft.com/office/powerpoint/2010/main" val="1365812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last study for today focusses once again on an ACC inhibition drug, but this time in the context of finding biomarkers that correlate to the response of patients to this specific treatment with the ACC inhibitor. This was part of a larger safety and efficacy study of the drug of interest. </a:t>
            </a:r>
          </a:p>
          <a:p>
            <a:endParaRPr lang="en-US">
              <a:cs typeface="Calibri"/>
            </a:endParaRPr>
          </a:p>
          <a:p>
            <a:r>
              <a:rPr lang="en-US"/>
              <a:t>This study was conducted with 126 patients with different stages of hepatic steatosis. For this phase II trial patients were randomly grouped and given GS-0976 20 mg, GS-0976 5 mg, or placebo daily for 12 weeks. </a:t>
            </a:r>
            <a:endParaRPr lang="en-US">
              <a:cs typeface="Calibri"/>
            </a:endParaRPr>
          </a:p>
          <a:p>
            <a:endParaRPr lang="en-US"/>
          </a:p>
          <a:p>
            <a:r>
              <a:rPr lang="en-US"/>
              <a:t>Hepatic steatosis, stiffness, serum markers of fibrosis, and plasma metabolomics were evaluated.</a:t>
            </a:r>
            <a:endParaRPr lang="en-US">
              <a:cs typeface="Calibri"/>
            </a:endParaRPr>
          </a:p>
          <a:p>
            <a:endParaRPr lang="en-US"/>
          </a:p>
          <a:p>
            <a:r>
              <a:rPr lang="en-US" b="1" i="1"/>
              <a:t>Primary aims were to confirm previous findings and evaluate the relation between dose and efficacy</a:t>
            </a:r>
            <a:r>
              <a:rPr lang="en-US" b="1"/>
              <a:t>.</a:t>
            </a:r>
            <a:endParaRPr lang="en-US" b="1">
              <a:cs typeface="Calibri"/>
            </a:endParaRPr>
          </a:p>
          <a:p>
            <a:endParaRPr lang="en-US"/>
          </a:p>
          <a:p>
            <a:r>
              <a:rPr lang="en-US"/>
              <a:t>A relative decrease of at least 30% from baseline in MRI-PDFF (PDFF response) occurred in </a:t>
            </a:r>
            <a:r>
              <a:rPr lang="en-US" b="1"/>
              <a:t>48%</a:t>
            </a:r>
            <a:r>
              <a:rPr lang="en-US"/>
              <a:t> of patients given GS-0976 </a:t>
            </a:r>
            <a:r>
              <a:rPr lang="en-US" b="1"/>
              <a:t>20 mg</a:t>
            </a:r>
            <a:r>
              <a:rPr lang="en-US"/>
              <a:t>, </a:t>
            </a:r>
            <a:r>
              <a:rPr lang="en-US" b="1"/>
              <a:t>23%</a:t>
            </a:r>
            <a:r>
              <a:rPr lang="en-US"/>
              <a:t> given GS-0976 </a:t>
            </a:r>
            <a:r>
              <a:rPr lang="en-US" b="1"/>
              <a:t>5 mg</a:t>
            </a:r>
            <a:endParaRPr lang="en-US">
              <a:cs typeface="Calibri"/>
            </a:endParaRPr>
          </a:p>
          <a:p>
            <a:endParaRPr lang="en-US"/>
          </a:p>
          <a:p>
            <a:r>
              <a:rPr lang="en-US"/>
              <a:t>On the </a:t>
            </a:r>
            <a:r>
              <a:rPr lang="en-US" b="1"/>
              <a:t>metabolomics side –</a:t>
            </a:r>
            <a:r>
              <a:rPr lang="en-US"/>
              <a:t> Although minimal differences were observed between treatment groups, multiple long- and medium chain acylcarnitine species were significantly suppressed in the GS-0976 </a:t>
            </a:r>
            <a:r>
              <a:rPr lang="en-US" b="1"/>
              <a:t>20 mg </a:t>
            </a:r>
            <a:r>
              <a:rPr lang="en-US"/>
              <a:t>group who achieved a PDFF</a:t>
            </a:r>
          </a:p>
          <a:p>
            <a:r>
              <a:rPr lang="en-US"/>
              <a:t>response vs those without a PDFF response</a:t>
            </a:r>
            <a:endParaRPr lang="en-US">
              <a:cs typeface="Calibri" panose="020F0502020204030204"/>
            </a:endParaRPr>
          </a:p>
          <a:p>
            <a:endParaRPr lang="en-US"/>
          </a:p>
          <a:p>
            <a:r>
              <a:rPr lang="en-US"/>
              <a:t>They concluded that the in this study that the treatment was safe and well tolerated, asymptomatic and dose-independent hypertriglyceridemia was observed in some patients mostly on the higher dosage and in most cases with previous history of hypertriglyceridemia.</a:t>
            </a:r>
            <a:endParaRPr lang="en-US">
              <a:cs typeface="Calibri" panose="020F0502020204030204"/>
            </a:endParaRPr>
          </a:p>
          <a:p>
            <a:endParaRPr lang="en-US"/>
          </a:p>
          <a:p>
            <a:r>
              <a:rPr lang="en-US"/>
              <a:t>Decreases of multiple plasma acylcarnitine species in treated patients with a PDFF response suggest that these metabolites could be useful surrogate markers of enhanced mitochondrial </a:t>
            </a:r>
            <a:r>
              <a:rPr lang="en-US" err="1"/>
              <a:t>btea</a:t>
            </a:r>
            <a:r>
              <a:rPr lang="en-US"/>
              <a:t>-oxidation during ACC inhibitor treatment.</a:t>
            </a:r>
          </a:p>
          <a:p>
            <a:endParaRPr lang="en-US">
              <a:cs typeface="Calibri"/>
            </a:endParaRPr>
          </a:p>
        </p:txBody>
      </p:sp>
      <p:sp>
        <p:nvSpPr>
          <p:cNvPr id="4" name="Slide Number Placeholder 3"/>
          <p:cNvSpPr>
            <a:spLocks noGrp="1"/>
          </p:cNvSpPr>
          <p:nvPr>
            <p:ph type="sldNum" sz="quarter" idx="5"/>
          </p:nvPr>
        </p:nvSpPr>
        <p:spPr/>
        <p:txBody>
          <a:bodyPr/>
          <a:lstStyle/>
          <a:p>
            <a:fld id="{04EBFCF7-DBAE-4171-B664-49A31DA528CA}" type="slidenum">
              <a:rPr lang="en-US"/>
              <a:t>17</a:t>
            </a:fld>
            <a:endParaRPr lang="en-US"/>
          </a:p>
        </p:txBody>
      </p:sp>
    </p:spTree>
    <p:extLst>
      <p:ext uri="{BB962C8B-B14F-4D97-AF65-F5344CB8AC3E}">
        <p14:creationId xmlns:p14="http://schemas.microsoft.com/office/powerpoint/2010/main" val="689167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499930"/>
            <a:ext cx="7862888" cy="323301"/>
          </a:xfrm>
          <a:prstGeom prst="rect">
            <a:avLst/>
          </a:prstGeom>
        </p:spPr>
        <p:txBody>
          <a:bodyPr lIns="0" tIns="0" rIns="0" bIns="0" anchor="b" anchorCtr="0">
            <a:noAutofit/>
          </a:bodyPr>
          <a:lstStyle>
            <a:lvl1pPr marL="0" indent="0">
              <a:spcBef>
                <a:spcPts val="0"/>
              </a:spcBef>
              <a:buFontTx/>
              <a:buNone/>
              <a:defRPr sz="2400" b="1" i="0" cap="none" spc="-100" baseline="0">
                <a:solidFill>
                  <a:schemeClr val="accent1"/>
                </a:solidFill>
                <a:latin typeface="Montserrat" charset="0"/>
                <a:ea typeface="Montserrat" charset="0"/>
                <a:cs typeface="Montserrat" charset="0"/>
              </a:defRPr>
            </a:lvl1pPr>
          </a:lstStyle>
          <a:p>
            <a:pPr lvl="0"/>
            <a:r>
              <a:rPr lang="en-US"/>
              <a:t>Click to edit title</a:t>
            </a:r>
          </a:p>
        </p:txBody>
      </p:sp>
      <p:cxnSp>
        <p:nvCxnSpPr>
          <p:cNvPr id="3" name="Straight Connector 2"/>
          <p:cNvCxnSpPr/>
          <p:nvPr userDrawn="1"/>
        </p:nvCxnSpPr>
        <p:spPr>
          <a:xfrm>
            <a:off x="639798" y="1095787"/>
            <a:ext cx="45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spcBef>
                <a:spcPts val="0"/>
              </a:spcBef>
              <a:buFontTx/>
              <a:buNone/>
              <a:defRPr sz="1200" b="0" i="0" cap="none" spc="0" baseline="0">
                <a:solidFill>
                  <a:schemeClr val="accent1"/>
                </a:solidFill>
                <a:latin typeface="Montserrat Medium" charset="0"/>
                <a:ea typeface="Montserrat Medium" charset="0"/>
                <a:cs typeface="Montserrat Medium" charset="0"/>
              </a:defRPr>
            </a:lvl1pPr>
          </a:lstStyle>
          <a:p>
            <a:pPr lvl="0"/>
            <a:r>
              <a:rPr lang="en-US"/>
              <a:t>CLICK TO EDIT SUBTITLE HERE</a:t>
            </a:r>
          </a:p>
        </p:txBody>
      </p:sp>
      <p:sp>
        <p:nvSpPr>
          <p:cNvPr id="8" name="TextBox 7"/>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10" name="TextBox 9"/>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2023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1927108911"/>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750"/>
                                        <p:tgtEl>
                                          <p:spTgt spid="2">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750"/>
                        <p:tgtEl>
                          <p:spTgt spid="2"/>
                        </p:tgtEl>
                      </p:cBhvr>
                    </p:animEffect>
                  </p:childTnLst>
                </p:cTn>
              </p:par>
            </p:tnLst>
          </p:tmpl>
        </p:tmplLst>
      </p:bldP>
      <p:bldP spid="4" grpId="0" build="p">
        <p:tmplLst>
          <p:tmpl lvl="1">
            <p:tnLst>
              <p:par>
                <p:cTn presetID="22" presetClass="entr" presetSubtype="8"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Section Slide 1">
    <p:spTree>
      <p:nvGrpSpPr>
        <p:cNvPr id="1" name=""/>
        <p:cNvGrpSpPr/>
        <p:nvPr/>
      </p:nvGrpSpPr>
      <p:grpSpPr>
        <a:xfrm>
          <a:off x="0" y="0"/>
          <a:ext cx="0" cy="0"/>
          <a:chOff x="0" y="0"/>
          <a:chExt cx="0" cy="0"/>
        </a:xfrm>
      </p:grpSpPr>
      <p:sp>
        <p:nvSpPr>
          <p:cNvPr id="35" name="Picture Placeholder 6"/>
          <p:cNvSpPr>
            <a:spLocks noGrp="1"/>
          </p:cNvSpPr>
          <p:nvPr>
            <p:ph type="pic" sz="quarter" idx="11"/>
          </p:nvPr>
        </p:nvSpPr>
        <p:spPr>
          <a:xfrm>
            <a:off x="2793991" y="635001"/>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bg1"/>
                </a:solidFill>
                <a:latin typeface="Lato" panose="020F0502020204030203" pitchFamily="34" charset="0"/>
              </a:defRPr>
            </a:lvl1pPr>
          </a:lstStyle>
          <a:p>
            <a:endParaRPr lang="en-US"/>
          </a:p>
        </p:txBody>
      </p:sp>
      <p:sp>
        <p:nvSpPr>
          <p:cNvPr id="36" name="Picture Placeholder 6"/>
          <p:cNvSpPr>
            <a:spLocks noGrp="1"/>
          </p:cNvSpPr>
          <p:nvPr>
            <p:ph type="pic" sz="quarter" idx="12"/>
          </p:nvPr>
        </p:nvSpPr>
        <p:spPr>
          <a:xfrm>
            <a:off x="3858073" y="635001"/>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bg1"/>
                </a:solidFill>
                <a:latin typeface="Lato" panose="020F0502020204030203" pitchFamily="34" charset="0"/>
              </a:defRPr>
            </a:lvl1pPr>
          </a:lstStyle>
          <a:p>
            <a:endParaRPr lang="en-US"/>
          </a:p>
        </p:txBody>
      </p:sp>
      <p:sp>
        <p:nvSpPr>
          <p:cNvPr id="37" name="Picture Placeholder 6"/>
          <p:cNvSpPr>
            <a:spLocks noGrp="1"/>
          </p:cNvSpPr>
          <p:nvPr>
            <p:ph type="pic" sz="quarter" idx="13"/>
          </p:nvPr>
        </p:nvSpPr>
        <p:spPr>
          <a:xfrm>
            <a:off x="2427279" y="1627188"/>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bg1"/>
                </a:solidFill>
                <a:latin typeface="Lato" panose="020F0502020204030203" pitchFamily="34" charset="0"/>
              </a:defRPr>
            </a:lvl1pPr>
          </a:lstStyle>
          <a:p>
            <a:endParaRPr lang="en-US"/>
          </a:p>
        </p:txBody>
      </p:sp>
      <p:sp>
        <p:nvSpPr>
          <p:cNvPr id="38" name="Picture Placeholder 6"/>
          <p:cNvSpPr>
            <a:spLocks noGrp="1"/>
          </p:cNvSpPr>
          <p:nvPr>
            <p:ph type="pic" sz="quarter" idx="14"/>
          </p:nvPr>
        </p:nvSpPr>
        <p:spPr>
          <a:xfrm>
            <a:off x="3491361" y="1627188"/>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bg1"/>
                </a:solidFill>
                <a:latin typeface="Lato" panose="020F0502020204030203" pitchFamily="34" charset="0"/>
              </a:defRPr>
            </a:lvl1pPr>
          </a:lstStyle>
          <a:p>
            <a:endParaRPr lang="en-US"/>
          </a:p>
        </p:txBody>
      </p:sp>
      <p:sp>
        <p:nvSpPr>
          <p:cNvPr id="39" name="Picture Placeholder 6"/>
          <p:cNvSpPr>
            <a:spLocks noGrp="1"/>
          </p:cNvSpPr>
          <p:nvPr>
            <p:ph type="pic" sz="quarter" idx="15"/>
          </p:nvPr>
        </p:nvSpPr>
        <p:spPr>
          <a:xfrm>
            <a:off x="4555443" y="1627188"/>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bg1"/>
                </a:solidFill>
                <a:latin typeface="Lato" panose="020F0502020204030203" pitchFamily="34" charset="0"/>
              </a:defRPr>
            </a:lvl1pPr>
          </a:lstStyle>
          <a:p>
            <a:endParaRPr lang="en-US"/>
          </a:p>
        </p:txBody>
      </p:sp>
      <p:sp>
        <p:nvSpPr>
          <p:cNvPr id="40" name="Picture Placeholder 6"/>
          <p:cNvSpPr>
            <a:spLocks noGrp="1"/>
          </p:cNvSpPr>
          <p:nvPr>
            <p:ph type="pic" sz="quarter" idx="16"/>
          </p:nvPr>
        </p:nvSpPr>
        <p:spPr>
          <a:xfrm>
            <a:off x="1006457" y="2619374"/>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bg1"/>
                </a:solidFill>
                <a:latin typeface="Lato" panose="020F0502020204030203" pitchFamily="34" charset="0"/>
              </a:defRPr>
            </a:lvl1pPr>
          </a:lstStyle>
          <a:p>
            <a:endParaRPr lang="en-US"/>
          </a:p>
        </p:txBody>
      </p:sp>
      <p:sp>
        <p:nvSpPr>
          <p:cNvPr id="41" name="Picture Placeholder 6"/>
          <p:cNvSpPr>
            <a:spLocks noGrp="1"/>
          </p:cNvSpPr>
          <p:nvPr>
            <p:ph type="pic" sz="quarter" idx="17"/>
          </p:nvPr>
        </p:nvSpPr>
        <p:spPr>
          <a:xfrm>
            <a:off x="2070539" y="2619374"/>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bg1"/>
                </a:solidFill>
                <a:latin typeface="Lato" panose="020F0502020204030203" pitchFamily="34" charset="0"/>
              </a:defRPr>
            </a:lvl1pPr>
          </a:lstStyle>
          <a:p>
            <a:endParaRPr lang="en-US"/>
          </a:p>
        </p:txBody>
      </p:sp>
      <p:sp>
        <p:nvSpPr>
          <p:cNvPr id="42" name="Picture Placeholder 6"/>
          <p:cNvSpPr>
            <a:spLocks noGrp="1"/>
          </p:cNvSpPr>
          <p:nvPr>
            <p:ph type="pic" sz="quarter" idx="18"/>
          </p:nvPr>
        </p:nvSpPr>
        <p:spPr>
          <a:xfrm>
            <a:off x="3134621" y="2619374"/>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bg1"/>
                </a:solidFill>
                <a:latin typeface="Lato" panose="020F0502020204030203" pitchFamily="34" charset="0"/>
              </a:defRPr>
            </a:lvl1pPr>
          </a:lstStyle>
          <a:p>
            <a:endParaRPr lang="en-US"/>
          </a:p>
        </p:txBody>
      </p:sp>
      <p:sp>
        <p:nvSpPr>
          <p:cNvPr id="43" name="Picture Placeholder 6"/>
          <p:cNvSpPr>
            <a:spLocks noGrp="1"/>
          </p:cNvSpPr>
          <p:nvPr>
            <p:ph type="pic" sz="quarter" idx="19"/>
          </p:nvPr>
        </p:nvSpPr>
        <p:spPr>
          <a:xfrm>
            <a:off x="1690679" y="3613152"/>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bg1"/>
                </a:solidFill>
                <a:latin typeface="Lato" panose="020F0502020204030203" pitchFamily="34" charset="0"/>
              </a:defRPr>
            </a:lvl1pPr>
          </a:lstStyle>
          <a:p>
            <a:endParaRPr lang="en-US"/>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838970128"/>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ection Slide 2">
    <p:spTree>
      <p:nvGrpSpPr>
        <p:cNvPr id="1" name=""/>
        <p:cNvGrpSpPr/>
        <p:nvPr/>
      </p:nvGrpSpPr>
      <p:grpSpPr>
        <a:xfrm>
          <a:off x="0" y="0"/>
          <a:ext cx="0" cy="0"/>
          <a:chOff x="0" y="0"/>
          <a:chExt cx="0" cy="0"/>
        </a:xfrm>
      </p:grpSpPr>
      <p:sp>
        <p:nvSpPr>
          <p:cNvPr id="34" name="Picture Placeholder 6"/>
          <p:cNvSpPr>
            <a:spLocks noGrp="1"/>
          </p:cNvSpPr>
          <p:nvPr>
            <p:ph type="pic" sz="quarter" idx="10"/>
          </p:nvPr>
        </p:nvSpPr>
        <p:spPr>
          <a:xfrm>
            <a:off x="1361627" y="635001"/>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35" name="Picture Placeholder 6"/>
          <p:cNvSpPr>
            <a:spLocks noGrp="1"/>
          </p:cNvSpPr>
          <p:nvPr>
            <p:ph type="pic" sz="quarter" idx="11"/>
          </p:nvPr>
        </p:nvSpPr>
        <p:spPr>
          <a:xfrm>
            <a:off x="2425709" y="635001"/>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36" name="Picture Placeholder 6"/>
          <p:cNvSpPr>
            <a:spLocks noGrp="1"/>
          </p:cNvSpPr>
          <p:nvPr>
            <p:ph type="pic" sz="quarter" idx="12"/>
          </p:nvPr>
        </p:nvSpPr>
        <p:spPr>
          <a:xfrm>
            <a:off x="3489791" y="635001"/>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37" name="Picture Placeholder 6"/>
          <p:cNvSpPr>
            <a:spLocks noGrp="1"/>
          </p:cNvSpPr>
          <p:nvPr>
            <p:ph type="pic" sz="quarter" idx="13"/>
          </p:nvPr>
        </p:nvSpPr>
        <p:spPr>
          <a:xfrm>
            <a:off x="2058997" y="1627188"/>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38" name="Picture Placeholder 6"/>
          <p:cNvSpPr>
            <a:spLocks noGrp="1"/>
          </p:cNvSpPr>
          <p:nvPr>
            <p:ph type="pic" sz="quarter" idx="14"/>
          </p:nvPr>
        </p:nvSpPr>
        <p:spPr>
          <a:xfrm>
            <a:off x="3123079" y="1627188"/>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39" name="Picture Placeholder 6"/>
          <p:cNvSpPr>
            <a:spLocks noGrp="1"/>
          </p:cNvSpPr>
          <p:nvPr>
            <p:ph type="pic" sz="quarter" idx="15"/>
          </p:nvPr>
        </p:nvSpPr>
        <p:spPr>
          <a:xfrm>
            <a:off x="4187161" y="1627188"/>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40" name="Picture Placeholder 6"/>
          <p:cNvSpPr>
            <a:spLocks noGrp="1"/>
          </p:cNvSpPr>
          <p:nvPr>
            <p:ph type="pic" sz="quarter" idx="16"/>
          </p:nvPr>
        </p:nvSpPr>
        <p:spPr>
          <a:xfrm>
            <a:off x="638175" y="2619374"/>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41" name="Picture Placeholder 6"/>
          <p:cNvSpPr>
            <a:spLocks noGrp="1"/>
          </p:cNvSpPr>
          <p:nvPr>
            <p:ph type="pic" sz="quarter" idx="17"/>
          </p:nvPr>
        </p:nvSpPr>
        <p:spPr>
          <a:xfrm>
            <a:off x="1702257" y="2619374"/>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42" name="Picture Placeholder 6"/>
          <p:cNvSpPr>
            <a:spLocks noGrp="1"/>
          </p:cNvSpPr>
          <p:nvPr>
            <p:ph type="pic" sz="quarter" idx="18"/>
          </p:nvPr>
        </p:nvSpPr>
        <p:spPr>
          <a:xfrm>
            <a:off x="2766339" y="2619374"/>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43" name="Picture Placeholder 6"/>
          <p:cNvSpPr>
            <a:spLocks noGrp="1"/>
          </p:cNvSpPr>
          <p:nvPr>
            <p:ph type="pic" sz="quarter" idx="19"/>
          </p:nvPr>
        </p:nvSpPr>
        <p:spPr>
          <a:xfrm>
            <a:off x="1322397" y="3613152"/>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2836159971"/>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et Our Team Slide">
    <p:spTree>
      <p:nvGrpSpPr>
        <p:cNvPr id="1" name=""/>
        <p:cNvGrpSpPr/>
        <p:nvPr/>
      </p:nvGrpSpPr>
      <p:grpSpPr>
        <a:xfrm>
          <a:off x="0" y="0"/>
          <a:ext cx="0" cy="0"/>
          <a:chOff x="0" y="0"/>
          <a:chExt cx="0" cy="0"/>
        </a:xfrm>
      </p:grpSpPr>
      <p:sp>
        <p:nvSpPr>
          <p:cNvPr id="24" name="Picture Placeholder 6"/>
          <p:cNvSpPr>
            <a:spLocks noGrp="1"/>
          </p:cNvSpPr>
          <p:nvPr>
            <p:ph type="pic" sz="quarter" idx="10"/>
          </p:nvPr>
        </p:nvSpPr>
        <p:spPr>
          <a:xfrm>
            <a:off x="3562434" y="1482656"/>
            <a:ext cx="1280772" cy="89534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1000">
                <a:solidFill>
                  <a:schemeClr val="accent4"/>
                </a:solidFill>
                <a:latin typeface="Lato" panose="020F0502020204030203" pitchFamily="34" charset="0"/>
              </a:defRPr>
            </a:lvl1pPr>
          </a:lstStyle>
          <a:p>
            <a:endParaRPr lang="en-US"/>
          </a:p>
        </p:txBody>
      </p:sp>
      <p:sp>
        <p:nvSpPr>
          <p:cNvPr id="25" name="Picture Placeholder 6"/>
          <p:cNvSpPr>
            <a:spLocks noGrp="1"/>
          </p:cNvSpPr>
          <p:nvPr>
            <p:ph type="pic" sz="quarter" idx="13"/>
          </p:nvPr>
        </p:nvSpPr>
        <p:spPr>
          <a:xfrm>
            <a:off x="1890870" y="2518275"/>
            <a:ext cx="1280772" cy="89534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1000">
                <a:solidFill>
                  <a:schemeClr val="accent4"/>
                </a:solidFill>
                <a:latin typeface="Lato" panose="020F0502020204030203" pitchFamily="34" charset="0"/>
              </a:defRPr>
            </a:lvl1pPr>
          </a:lstStyle>
          <a:p>
            <a:endParaRPr lang="en-US"/>
          </a:p>
        </p:txBody>
      </p:sp>
      <p:sp>
        <p:nvSpPr>
          <p:cNvPr id="26" name="Picture Placeholder 6"/>
          <p:cNvSpPr>
            <a:spLocks noGrp="1"/>
          </p:cNvSpPr>
          <p:nvPr>
            <p:ph type="pic" sz="quarter" idx="14"/>
          </p:nvPr>
        </p:nvSpPr>
        <p:spPr>
          <a:xfrm>
            <a:off x="4552531" y="2518275"/>
            <a:ext cx="1280772" cy="89534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1000">
                <a:solidFill>
                  <a:schemeClr val="accent4"/>
                </a:solidFill>
                <a:latin typeface="Lato" panose="020F0502020204030203" pitchFamily="34" charset="0"/>
              </a:defRPr>
            </a:lvl1pPr>
          </a:lstStyle>
          <a:p>
            <a:endParaRPr lang="en-US"/>
          </a:p>
        </p:txBody>
      </p:sp>
      <p:sp>
        <p:nvSpPr>
          <p:cNvPr id="27" name="Picture Placeholder 6"/>
          <p:cNvSpPr>
            <a:spLocks noGrp="1"/>
          </p:cNvSpPr>
          <p:nvPr>
            <p:ph type="pic" sz="quarter" idx="15"/>
          </p:nvPr>
        </p:nvSpPr>
        <p:spPr>
          <a:xfrm>
            <a:off x="7221428" y="2514834"/>
            <a:ext cx="1280772" cy="89534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1000">
                <a:solidFill>
                  <a:schemeClr val="accent4"/>
                </a:solidFill>
                <a:latin typeface="Lato" panose="020F0502020204030203" pitchFamily="34" charset="0"/>
              </a:defRPr>
            </a:lvl1pPr>
          </a:lstStyle>
          <a:p>
            <a:endParaRPr lang="en-US"/>
          </a:p>
        </p:txBody>
      </p:sp>
      <p:sp>
        <p:nvSpPr>
          <p:cNvPr id="28" name="Picture Placeholder 6"/>
          <p:cNvSpPr>
            <a:spLocks noGrp="1"/>
          </p:cNvSpPr>
          <p:nvPr>
            <p:ph type="pic" sz="quarter" idx="16"/>
          </p:nvPr>
        </p:nvSpPr>
        <p:spPr>
          <a:xfrm>
            <a:off x="6138106" y="1482656"/>
            <a:ext cx="1280772" cy="89534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1000">
                <a:solidFill>
                  <a:schemeClr val="accent4"/>
                </a:solidFill>
                <a:latin typeface="Lato" panose="020F0502020204030203" pitchFamily="34" charset="0"/>
              </a:defRPr>
            </a:lvl1pPr>
          </a:lstStyle>
          <a:p>
            <a:endParaRPr lang="en-US"/>
          </a:p>
        </p:txBody>
      </p:sp>
      <p:sp>
        <p:nvSpPr>
          <p:cNvPr id="29" name="Picture Placeholder 6"/>
          <p:cNvSpPr>
            <a:spLocks noGrp="1"/>
          </p:cNvSpPr>
          <p:nvPr>
            <p:ph type="pic" sz="quarter" idx="17"/>
          </p:nvPr>
        </p:nvSpPr>
        <p:spPr>
          <a:xfrm>
            <a:off x="2773808" y="3532984"/>
            <a:ext cx="1280772" cy="89534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1000">
                <a:solidFill>
                  <a:schemeClr val="accent4"/>
                </a:solidFill>
                <a:latin typeface="Lato" panose="020F0502020204030203" pitchFamily="34" charset="0"/>
              </a:defRPr>
            </a:lvl1pPr>
          </a:lstStyle>
          <a:p>
            <a:endParaRPr lang="en-US"/>
          </a:p>
        </p:txBody>
      </p:sp>
      <p:sp>
        <p:nvSpPr>
          <p:cNvPr id="30" name="Picture Placeholder 6"/>
          <p:cNvSpPr>
            <a:spLocks noGrp="1"/>
          </p:cNvSpPr>
          <p:nvPr>
            <p:ph type="pic" sz="quarter" idx="18"/>
          </p:nvPr>
        </p:nvSpPr>
        <p:spPr>
          <a:xfrm>
            <a:off x="5356139" y="3532984"/>
            <a:ext cx="1280772" cy="89534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1000">
                <a:solidFill>
                  <a:schemeClr val="accent4"/>
                </a:solidFill>
                <a:latin typeface="Lato" panose="020F0502020204030203" pitchFamily="34" charset="0"/>
              </a:defRPr>
            </a:lvl1pPr>
          </a:lstStyle>
          <a:p>
            <a:endParaRPr lang="en-US"/>
          </a:p>
        </p:txBody>
      </p:sp>
      <p:sp>
        <p:nvSpPr>
          <p:cNvPr id="18" name="Text Placeholder 6"/>
          <p:cNvSpPr>
            <a:spLocks noGrp="1"/>
          </p:cNvSpPr>
          <p:nvPr>
            <p:ph type="body" sz="quarter" idx="11" hasCustomPrompt="1"/>
          </p:nvPr>
        </p:nvSpPr>
        <p:spPr>
          <a:xfrm>
            <a:off x="638175" y="458364"/>
            <a:ext cx="7862888" cy="323301"/>
          </a:xfrm>
          <a:prstGeom prst="rect">
            <a:avLst/>
          </a:prstGeom>
        </p:spPr>
        <p:txBody>
          <a:bodyPr lIns="0" tIns="0" rIns="0" bIns="0">
            <a:noAutofit/>
          </a:bodyPr>
          <a:lstStyle>
            <a:lvl1pPr marL="0" indent="0">
              <a:spcBef>
                <a:spcPts val="0"/>
              </a:spcBef>
              <a:buFontTx/>
              <a:buNone/>
              <a:defRPr sz="2800" b="1" i="0" cap="none" spc="-150" baseline="0">
                <a:solidFill>
                  <a:schemeClr val="accent1"/>
                </a:solidFill>
                <a:latin typeface="Montserrat" charset="0"/>
                <a:ea typeface="Montserrat" charset="0"/>
                <a:cs typeface="Montserrat" charset="0"/>
              </a:defRPr>
            </a:lvl1pPr>
          </a:lstStyle>
          <a:p>
            <a:pPr lvl="0"/>
            <a:r>
              <a:rPr lang="en-US"/>
              <a:t>Click to edit title</a:t>
            </a:r>
          </a:p>
        </p:txBody>
      </p:sp>
      <p:sp>
        <p:nvSpPr>
          <p:cNvPr id="20"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spcBef>
                <a:spcPts val="0"/>
              </a:spcBef>
              <a:buFontTx/>
              <a:buNone/>
              <a:defRPr sz="1200" b="0" i="0" cap="none" spc="0" baseline="0">
                <a:solidFill>
                  <a:schemeClr val="tx1"/>
                </a:solidFill>
                <a:latin typeface="Montserrat Medium" charset="0"/>
                <a:ea typeface="Montserrat Medium" charset="0"/>
                <a:cs typeface="Montserrat Medium" charset="0"/>
              </a:defRPr>
            </a:lvl1pPr>
          </a:lstStyle>
          <a:p>
            <a:pPr lvl="0"/>
            <a:r>
              <a:rPr lang="en-US"/>
              <a:t>CLICK TO EDIT SUBTITLE HERE</a:t>
            </a:r>
          </a:p>
        </p:txBody>
      </p:sp>
      <p:sp>
        <p:nvSpPr>
          <p:cNvPr id="16"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TextBox 16"/>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23" name="TextBox 22"/>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31" name="Picture 3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2254575871"/>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750"/>
                                        <p:tgtEl>
                                          <p:spTgt spid="18">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750"/>
                        <p:tgtEl>
                          <p:spTgt spid="18"/>
                        </p:tgtEl>
                      </p:cBhvr>
                    </p:animEffect>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et Our Crew Slide">
    <p:spTree>
      <p:nvGrpSpPr>
        <p:cNvPr id="1" name=""/>
        <p:cNvGrpSpPr/>
        <p:nvPr/>
      </p:nvGrpSpPr>
      <p:grpSpPr>
        <a:xfrm>
          <a:off x="0" y="0"/>
          <a:ext cx="0" cy="0"/>
          <a:chOff x="0" y="0"/>
          <a:chExt cx="0" cy="0"/>
        </a:xfrm>
      </p:grpSpPr>
      <p:sp>
        <p:nvSpPr>
          <p:cNvPr id="15" name="Picture Placeholder 9"/>
          <p:cNvSpPr>
            <a:spLocks noGrp="1"/>
          </p:cNvSpPr>
          <p:nvPr>
            <p:ph type="pic" sz="quarter" idx="13"/>
          </p:nvPr>
        </p:nvSpPr>
        <p:spPr>
          <a:xfrm>
            <a:off x="836170" y="1491268"/>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16" name="Picture Placeholder 9"/>
          <p:cNvSpPr>
            <a:spLocks noGrp="1"/>
          </p:cNvSpPr>
          <p:nvPr>
            <p:ph type="pic" sz="quarter" idx="14"/>
          </p:nvPr>
        </p:nvSpPr>
        <p:spPr>
          <a:xfrm>
            <a:off x="2480030" y="1491268"/>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17" name="Picture Placeholder 9"/>
          <p:cNvSpPr>
            <a:spLocks noGrp="1"/>
          </p:cNvSpPr>
          <p:nvPr>
            <p:ph type="pic" sz="quarter" idx="15"/>
          </p:nvPr>
        </p:nvSpPr>
        <p:spPr>
          <a:xfrm>
            <a:off x="4123890" y="1491268"/>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18" name="Picture Placeholder 9"/>
          <p:cNvSpPr>
            <a:spLocks noGrp="1"/>
          </p:cNvSpPr>
          <p:nvPr>
            <p:ph type="pic" sz="quarter" idx="16"/>
          </p:nvPr>
        </p:nvSpPr>
        <p:spPr>
          <a:xfrm>
            <a:off x="5767750" y="1491268"/>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19" name="Picture Placeholder 9"/>
          <p:cNvSpPr>
            <a:spLocks noGrp="1"/>
          </p:cNvSpPr>
          <p:nvPr>
            <p:ph type="pic" sz="quarter" idx="17"/>
          </p:nvPr>
        </p:nvSpPr>
        <p:spPr>
          <a:xfrm>
            <a:off x="7411611" y="1491268"/>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20" name="Picture Placeholder 9"/>
          <p:cNvSpPr>
            <a:spLocks noGrp="1"/>
          </p:cNvSpPr>
          <p:nvPr>
            <p:ph type="pic" sz="quarter" idx="18"/>
          </p:nvPr>
        </p:nvSpPr>
        <p:spPr>
          <a:xfrm>
            <a:off x="836170" y="2990521"/>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21" name="Picture Placeholder 9"/>
          <p:cNvSpPr>
            <a:spLocks noGrp="1"/>
          </p:cNvSpPr>
          <p:nvPr>
            <p:ph type="pic" sz="quarter" idx="19"/>
          </p:nvPr>
        </p:nvSpPr>
        <p:spPr>
          <a:xfrm>
            <a:off x="2480030" y="2990521"/>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22" name="Picture Placeholder 9"/>
          <p:cNvSpPr>
            <a:spLocks noGrp="1"/>
          </p:cNvSpPr>
          <p:nvPr>
            <p:ph type="pic" sz="quarter" idx="20"/>
          </p:nvPr>
        </p:nvSpPr>
        <p:spPr>
          <a:xfrm>
            <a:off x="4123890" y="2990521"/>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23" name="Picture Placeholder 9"/>
          <p:cNvSpPr>
            <a:spLocks noGrp="1"/>
          </p:cNvSpPr>
          <p:nvPr>
            <p:ph type="pic" sz="quarter" idx="21"/>
          </p:nvPr>
        </p:nvSpPr>
        <p:spPr>
          <a:xfrm>
            <a:off x="5767750" y="2990521"/>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31" name="Picture Placeholder 9"/>
          <p:cNvSpPr>
            <a:spLocks noGrp="1"/>
          </p:cNvSpPr>
          <p:nvPr>
            <p:ph type="pic" sz="quarter" idx="22"/>
          </p:nvPr>
        </p:nvSpPr>
        <p:spPr>
          <a:xfrm>
            <a:off x="7411611" y="2990521"/>
            <a:ext cx="895352" cy="895352"/>
          </a:xfrm>
          <a:prstGeom prst="ellipse">
            <a:avLst/>
          </a:prstGeom>
          <a:ln w="12700">
            <a:noFill/>
          </a:ln>
        </p:spPr>
        <p:txBody>
          <a:bodyPr/>
          <a:lstStyle>
            <a:lvl1pPr>
              <a:defRPr sz="800">
                <a:solidFill>
                  <a:schemeClr val="accent4"/>
                </a:solidFill>
                <a:latin typeface="Lato" panose="020F0502020204030203" pitchFamily="34" charset="0"/>
              </a:defRPr>
            </a:lvl1pPr>
          </a:lstStyle>
          <a:p>
            <a:endParaRPr lang="en-US"/>
          </a:p>
        </p:txBody>
      </p:sp>
      <p:sp>
        <p:nvSpPr>
          <p:cNvPr id="27" name="Text Placeholder 6"/>
          <p:cNvSpPr>
            <a:spLocks noGrp="1"/>
          </p:cNvSpPr>
          <p:nvPr>
            <p:ph type="body" sz="quarter" idx="11" hasCustomPrompt="1"/>
          </p:nvPr>
        </p:nvSpPr>
        <p:spPr>
          <a:xfrm>
            <a:off x="638175" y="458364"/>
            <a:ext cx="7862888" cy="323301"/>
          </a:xfrm>
          <a:prstGeom prst="rect">
            <a:avLst/>
          </a:prstGeom>
        </p:spPr>
        <p:txBody>
          <a:bodyPr lIns="0" tIns="0" rIns="0" bIns="0">
            <a:noAutofit/>
          </a:bodyPr>
          <a:lstStyle>
            <a:lvl1pPr marL="0" indent="0">
              <a:spcBef>
                <a:spcPts val="0"/>
              </a:spcBef>
              <a:buFontTx/>
              <a:buNone/>
              <a:defRPr sz="2800" b="1" i="0" cap="none" spc="-150" baseline="0">
                <a:solidFill>
                  <a:schemeClr val="accent1"/>
                </a:solidFill>
                <a:latin typeface="Montserrat" charset="0"/>
                <a:ea typeface="Montserrat" charset="0"/>
                <a:cs typeface="Montserrat" charset="0"/>
              </a:defRPr>
            </a:lvl1pPr>
          </a:lstStyle>
          <a:p>
            <a:pPr lvl="0"/>
            <a:r>
              <a:rPr lang="en-US"/>
              <a:t>Click to edit title</a:t>
            </a:r>
          </a:p>
        </p:txBody>
      </p:sp>
      <p:cxnSp>
        <p:nvCxnSpPr>
          <p:cNvPr id="28" name="Straight Connector 27"/>
          <p:cNvCxnSpPr/>
          <p:nvPr userDrawn="1"/>
        </p:nvCxnSpPr>
        <p:spPr>
          <a:xfrm>
            <a:off x="639798" y="1095787"/>
            <a:ext cx="45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spcBef>
                <a:spcPts val="0"/>
              </a:spcBef>
              <a:buFontTx/>
              <a:buNone/>
              <a:defRPr sz="1200" b="0" i="0" cap="none" spc="0" baseline="0">
                <a:solidFill>
                  <a:schemeClr val="tx1"/>
                </a:solidFill>
                <a:latin typeface="Montserrat Medium" charset="0"/>
                <a:ea typeface="Montserrat Medium" charset="0"/>
                <a:cs typeface="Montserrat Medium" charset="0"/>
              </a:defRPr>
            </a:lvl1pPr>
          </a:lstStyle>
          <a:p>
            <a:pPr lvl="0"/>
            <a:r>
              <a:rPr lang="en-US"/>
              <a:t>CLICK TO EDIT SUBTITLE HERE</a:t>
            </a:r>
          </a:p>
        </p:txBody>
      </p:sp>
      <p:sp>
        <p:nvSpPr>
          <p:cNvPr id="24"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TextBox 24"/>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26" name="TextBox 25"/>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33" name="Picture 3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2602740481"/>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wipe(left)">
                                      <p:cBhvr>
                                        <p:cTn id="7" dur="750"/>
                                        <p:tgtEl>
                                          <p:spTgt spid="27">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Effect transition="in" filter="wipe(left)">
                                      <p:cBhvr>
                                        <p:cTn id="11" dur="500"/>
                                        <p:tgtEl>
                                          <p:spTgt spid="29">
                                            <p:txEl>
                                              <p:pRg st="0" end="0"/>
                                            </p:txEl>
                                          </p:spTgt>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750"/>
                        <p:tgtEl>
                          <p:spTgt spid="27"/>
                        </p:tgtEl>
                      </p:cBhvr>
                    </p:animEffect>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Professional Team Slide">
    <p:spTree>
      <p:nvGrpSpPr>
        <p:cNvPr id="1" name=""/>
        <p:cNvGrpSpPr/>
        <p:nvPr/>
      </p:nvGrpSpPr>
      <p:grpSpPr>
        <a:xfrm>
          <a:off x="0" y="0"/>
          <a:ext cx="0" cy="0"/>
          <a:chOff x="0" y="0"/>
          <a:chExt cx="0" cy="0"/>
        </a:xfrm>
      </p:grpSpPr>
      <p:sp>
        <p:nvSpPr>
          <p:cNvPr id="15" name="Picture Placeholder 9"/>
          <p:cNvSpPr>
            <a:spLocks noGrp="1"/>
          </p:cNvSpPr>
          <p:nvPr>
            <p:ph type="pic" sz="quarter" idx="13"/>
          </p:nvPr>
        </p:nvSpPr>
        <p:spPr>
          <a:xfrm>
            <a:off x="999632" y="1687147"/>
            <a:ext cx="1305820" cy="1305820"/>
          </a:xfrm>
          <a:prstGeom prst="ellipse">
            <a:avLst/>
          </a:prstGeom>
          <a:ln w="12700">
            <a:noFill/>
          </a:ln>
        </p:spPr>
        <p:txBody>
          <a:bodyPr/>
          <a:lstStyle>
            <a:lvl1pPr>
              <a:defRPr sz="900">
                <a:solidFill>
                  <a:schemeClr val="accent4"/>
                </a:solidFill>
                <a:latin typeface="Lato" panose="020F0502020204030203" pitchFamily="34" charset="0"/>
              </a:defRPr>
            </a:lvl1pPr>
          </a:lstStyle>
          <a:p>
            <a:endParaRPr lang="en-US"/>
          </a:p>
        </p:txBody>
      </p:sp>
      <p:sp>
        <p:nvSpPr>
          <p:cNvPr id="24" name="Picture Placeholder 9"/>
          <p:cNvSpPr>
            <a:spLocks noGrp="1"/>
          </p:cNvSpPr>
          <p:nvPr>
            <p:ph type="pic" sz="quarter" idx="14"/>
          </p:nvPr>
        </p:nvSpPr>
        <p:spPr>
          <a:xfrm>
            <a:off x="2944538" y="1687147"/>
            <a:ext cx="1305820" cy="1305820"/>
          </a:xfrm>
          <a:prstGeom prst="ellipse">
            <a:avLst/>
          </a:prstGeom>
          <a:ln w="12700">
            <a:noFill/>
          </a:ln>
        </p:spPr>
        <p:txBody>
          <a:bodyPr/>
          <a:lstStyle>
            <a:lvl1pPr>
              <a:defRPr sz="900">
                <a:solidFill>
                  <a:schemeClr val="accent4"/>
                </a:solidFill>
                <a:latin typeface="Lato" panose="020F0502020204030203" pitchFamily="34" charset="0"/>
              </a:defRPr>
            </a:lvl1pPr>
          </a:lstStyle>
          <a:p>
            <a:endParaRPr lang="en-US"/>
          </a:p>
        </p:txBody>
      </p:sp>
      <p:sp>
        <p:nvSpPr>
          <p:cNvPr id="25" name="Picture Placeholder 9"/>
          <p:cNvSpPr>
            <a:spLocks noGrp="1"/>
          </p:cNvSpPr>
          <p:nvPr>
            <p:ph type="pic" sz="quarter" idx="15"/>
          </p:nvPr>
        </p:nvSpPr>
        <p:spPr>
          <a:xfrm>
            <a:off x="4889444" y="1687147"/>
            <a:ext cx="1305820" cy="1305820"/>
          </a:xfrm>
          <a:prstGeom prst="ellipse">
            <a:avLst/>
          </a:prstGeom>
          <a:ln w="12700">
            <a:noFill/>
          </a:ln>
        </p:spPr>
        <p:txBody>
          <a:bodyPr/>
          <a:lstStyle>
            <a:lvl1pPr>
              <a:defRPr sz="900">
                <a:solidFill>
                  <a:schemeClr val="accent4"/>
                </a:solidFill>
                <a:latin typeface="Lato" panose="020F0502020204030203" pitchFamily="34" charset="0"/>
              </a:defRPr>
            </a:lvl1pPr>
          </a:lstStyle>
          <a:p>
            <a:endParaRPr lang="en-US"/>
          </a:p>
        </p:txBody>
      </p:sp>
      <p:sp>
        <p:nvSpPr>
          <p:cNvPr id="26" name="Picture Placeholder 9"/>
          <p:cNvSpPr>
            <a:spLocks noGrp="1"/>
          </p:cNvSpPr>
          <p:nvPr>
            <p:ph type="pic" sz="quarter" idx="16"/>
          </p:nvPr>
        </p:nvSpPr>
        <p:spPr>
          <a:xfrm>
            <a:off x="6834351" y="1687147"/>
            <a:ext cx="1305820" cy="1305820"/>
          </a:xfrm>
          <a:prstGeom prst="ellipse">
            <a:avLst/>
          </a:prstGeom>
          <a:ln w="12700">
            <a:noFill/>
          </a:ln>
        </p:spPr>
        <p:txBody>
          <a:bodyPr/>
          <a:lstStyle>
            <a:lvl1pPr>
              <a:defRPr sz="900">
                <a:solidFill>
                  <a:schemeClr val="accent4"/>
                </a:solidFill>
                <a:latin typeface="Lato" panose="020F0502020204030203" pitchFamily="34" charset="0"/>
              </a:defRPr>
            </a:lvl1pPr>
          </a:lstStyle>
          <a:p>
            <a:endParaRPr lang="en-US"/>
          </a:p>
        </p:txBody>
      </p:sp>
      <p:sp>
        <p:nvSpPr>
          <p:cNvPr id="12" name="Text Placeholder 6"/>
          <p:cNvSpPr>
            <a:spLocks noGrp="1"/>
          </p:cNvSpPr>
          <p:nvPr>
            <p:ph type="body" sz="quarter" idx="11" hasCustomPrompt="1"/>
          </p:nvPr>
        </p:nvSpPr>
        <p:spPr>
          <a:xfrm>
            <a:off x="638175" y="458364"/>
            <a:ext cx="7862888" cy="323301"/>
          </a:xfrm>
          <a:prstGeom prst="rect">
            <a:avLst/>
          </a:prstGeom>
        </p:spPr>
        <p:txBody>
          <a:bodyPr lIns="0" tIns="0" rIns="0" bIns="0">
            <a:noAutofit/>
          </a:bodyPr>
          <a:lstStyle>
            <a:lvl1pPr marL="0" indent="0">
              <a:spcBef>
                <a:spcPts val="0"/>
              </a:spcBef>
              <a:buFontTx/>
              <a:buNone/>
              <a:defRPr sz="2800" b="1" i="0" cap="none" spc="-150" baseline="0">
                <a:solidFill>
                  <a:schemeClr val="accent1"/>
                </a:solidFill>
                <a:latin typeface="Montserrat" charset="0"/>
                <a:ea typeface="Montserrat" charset="0"/>
                <a:cs typeface="Montserrat" charset="0"/>
              </a:defRPr>
            </a:lvl1pPr>
          </a:lstStyle>
          <a:p>
            <a:pPr lvl="0"/>
            <a:r>
              <a:rPr lang="en-US"/>
              <a:t>Click to edit title</a:t>
            </a:r>
          </a:p>
        </p:txBody>
      </p:sp>
      <p:cxnSp>
        <p:nvCxnSpPr>
          <p:cNvPr id="13" name="Straight Connector 12"/>
          <p:cNvCxnSpPr/>
          <p:nvPr userDrawn="1"/>
        </p:nvCxnSpPr>
        <p:spPr>
          <a:xfrm>
            <a:off x="639798" y="1095787"/>
            <a:ext cx="45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spcBef>
                <a:spcPts val="0"/>
              </a:spcBef>
              <a:buFontTx/>
              <a:buNone/>
              <a:defRPr sz="1200" b="0" i="0" cap="none" spc="0" baseline="0">
                <a:solidFill>
                  <a:schemeClr val="tx1"/>
                </a:solidFill>
                <a:latin typeface="Montserrat Medium" charset="0"/>
                <a:ea typeface="Montserrat Medium" charset="0"/>
                <a:cs typeface="Montserrat Medium" charset="0"/>
              </a:defRPr>
            </a:lvl1pPr>
          </a:lstStyle>
          <a:p>
            <a:pPr lvl="0"/>
            <a:r>
              <a:rPr lang="en-US"/>
              <a:t>CLICK TO EDIT SUBTITLE HERE</a:t>
            </a:r>
          </a:p>
        </p:txBody>
      </p:sp>
      <p:sp>
        <p:nvSpPr>
          <p:cNvPr id="18"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20" name="TextBox 19"/>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21" name="Picture 2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488590285"/>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750"/>
                                        <p:tgtEl>
                                          <p:spTgt spid="12">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ny Timeline 1">
    <p:spTree>
      <p:nvGrpSpPr>
        <p:cNvPr id="1" name=""/>
        <p:cNvGrpSpPr/>
        <p:nvPr/>
      </p:nvGrpSpPr>
      <p:grpSpPr>
        <a:xfrm>
          <a:off x="0" y="0"/>
          <a:ext cx="0" cy="0"/>
          <a:chOff x="0" y="0"/>
          <a:chExt cx="0" cy="0"/>
        </a:xfrm>
      </p:grpSpPr>
      <p:cxnSp>
        <p:nvCxnSpPr>
          <p:cNvPr id="3" name="Straight Connector 2"/>
          <p:cNvCxnSpPr/>
          <p:nvPr userDrawn="1"/>
        </p:nvCxnSpPr>
        <p:spPr>
          <a:xfrm>
            <a:off x="4343400" y="1095787"/>
            <a:ext cx="45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icture Placeholder 6"/>
          <p:cNvSpPr>
            <a:spLocks noGrp="1"/>
          </p:cNvSpPr>
          <p:nvPr>
            <p:ph type="pic" sz="quarter" idx="13"/>
          </p:nvPr>
        </p:nvSpPr>
        <p:spPr>
          <a:xfrm>
            <a:off x="5679171" y="1900238"/>
            <a:ext cx="2652713" cy="1358900"/>
          </a:xfrm>
          <a:prstGeom prst="rect">
            <a:avLst/>
          </a:prstGeom>
        </p:spPr>
        <p:txBody>
          <a:bodyPr/>
          <a:lstStyle>
            <a:lvl1pPr>
              <a:defRPr sz="1000">
                <a:solidFill>
                  <a:schemeClr val="accent4"/>
                </a:solidFill>
                <a:latin typeface="Lato" panose="020F0502020204030203" pitchFamily="34" charset="0"/>
              </a:defRPr>
            </a:lvl1pPr>
          </a:lstStyle>
          <a:p>
            <a:endParaRPr lang="en-US"/>
          </a:p>
        </p:txBody>
      </p:sp>
      <p:sp>
        <p:nvSpPr>
          <p:cNvPr id="14" name="Picture Placeholder 6"/>
          <p:cNvSpPr>
            <a:spLocks noGrp="1"/>
          </p:cNvSpPr>
          <p:nvPr>
            <p:ph type="pic" sz="quarter" idx="14"/>
          </p:nvPr>
        </p:nvSpPr>
        <p:spPr>
          <a:xfrm>
            <a:off x="796242" y="1511339"/>
            <a:ext cx="2652713" cy="1358900"/>
          </a:xfrm>
          <a:prstGeom prst="rect">
            <a:avLst/>
          </a:prstGeom>
        </p:spPr>
        <p:txBody>
          <a:bodyPr/>
          <a:lstStyle>
            <a:lvl1pPr>
              <a:defRPr sz="1000">
                <a:solidFill>
                  <a:schemeClr val="accent4"/>
                </a:solidFill>
                <a:latin typeface="Lato" panose="020F0502020204030203" pitchFamily="34" charset="0"/>
              </a:defRPr>
            </a:lvl1pPr>
          </a:lstStyle>
          <a:p>
            <a:endParaRPr lang="en-US"/>
          </a:p>
        </p:txBody>
      </p:sp>
      <p:sp>
        <p:nvSpPr>
          <p:cNvPr id="11" name="Text Placeholder 6"/>
          <p:cNvSpPr>
            <a:spLocks noGrp="1"/>
          </p:cNvSpPr>
          <p:nvPr>
            <p:ph type="body" sz="quarter" idx="11" hasCustomPrompt="1"/>
          </p:nvPr>
        </p:nvSpPr>
        <p:spPr>
          <a:xfrm>
            <a:off x="638175" y="458364"/>
            <a:ext cx="7862888" cy="323301"/>
          </a:xfrm>
          <a:prstGeom prst="rect">
            <a:avLst/>
          </a:prstGeom>
        </p:spPr>
        <p:txBody>
          <a:bodyPr lIns="0" tIns="0" rIns="0" bIns="0">
            <a:noAutofit/>
          </a:bodyPr>
          <a:lstStyle>
            <a:lvl1pPr marL="0" indent="0" algn="ctr">
              <a:spcBef>
                <a:spcPts val="0"/>
              </a:spcBef>
              <a:buFontTx/>
              <a:buNone/>
              <a:defRPr sz="2800" b="1" i="0" cap="none" spc="-150" baseline="0">
                <a:solidFill>
                  <a:schemeClr val="accent1"/>
                </a:solidFill>
                <a:latin typeface="Montserrat" charset="0"/>
                <a:ea typeface="Montserrat" charset="0"/>
                <a:cs typeface="Montserrat" charset="0"/>
              </a:defRPr>
            </a:lvl1pPr>
          </a:lstStyle>
          <a:p>
            <a:pPr lvl="0"/>
            <a:r>
              <a:rPr lang="en-US"/>
              <a:t>Click to edit title</a:t>
            </a:r>
          </a:p>
        </p:txBody>
      </p:sp>
      <p:sp>
        <p:nvSpPr>
          <p:cNvPr id="15"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lgn="ctr">
              <a:spcBef>
                <a:spcPts val="0"/>
              </a:spcBef>
              <a:buFontTx/>
              <a:buNone/>
              <a:defRPr sz="1200" b="0" i="0" cap="none" spc="0" baseline="0">
                <a:solidFill>
                  <a:schemeClr val="tx1"/>
                </a:solidFill>
                <a:latin typeface="Montserrat Medium" charset="0"/>
                <a:ea typeface="Montserrat Medium" charset="0"/>
                <a:cs typeface="Montserrat Medium" charset="0"/>
              </a:defRPr>
            </a:lvl1pPr>
          </a:lstStyle>
          <a:p>
            <a:pPr lvl="0"/>
            <a:r>
              <a:rPr lang="en-US"/>
              <a:t>CLICK TO EDIT SUBTITLE HERE</a:t>
            </a:r>
          </a:p>
        </p:txBody>
      </p:sp>
      <p:sp>
        <p:nvSpPr>
          <p:cNvPr id="12"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19" name="TextBox 18"/>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20" name="Picture 1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2030666292"/>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750"/>
                                        <p:tgtEl>
                                          <p:spTgt spid="11">
                                            <p:txEl>
                                              <p:pRg st="0" end="0"/>
                                            </p:txEl>
                                          </p:spTgt>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wipe(left)">
                                      <p:cBhvr>
                                        <p:cTn id="15"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750"/>
                        <p:tgtEl>
                          <p:spTgt spid="11"/>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ny Timeline 2">
    <p:spTree>
      <p:nvGrpSpPr>
        <p:cNvPr id="1" name=""/>
        <p:cNvGrpSpPr/>
        <p:nvPr/>
      </p:nvGrpSpPr>
      <p:grpSpPr>
        <a:xfrm>
          <a:off x="0" y="0"/>
          <a:ext cx="0" cy="0"/>
          <a:chOff x="0" y="0"/>
          <a:chExt cx="0" cy="0"/>
        </a:xfrm>
      </p:grpSpPr>
      <p:sp>
        <p:nvSpPr>
          <p:cNvPr id="13" name="Picture Placeholder 6"/>
          <p:cNvSpPr>
            <a:spLocks noGrp="1"/>
          </p:cNvSpPr>
          <p:nvPr>
            <p:ph type="pic" sz="quarter" idx="13"/>
          </p:nvPr>
        </p:nvSpPr>
        <p:spPr>
          <a:xfrm>
            <a:off x="5679171" y="1564678"/>
            <a:ext cx="2652713" cy="1358900"/>
          </a:xfrm>
          <a:prstGeom prst="rect">
            <a:avLst/>
          </a:prstGeom>
        </p:spPr>
        <p:txBody>
          <a:bodyPr/>
          <a:lstStyle>
            <a:lvl1pPr>
              <a:defRPr sz="1000">
                <a:solidFill>
                  <a:schemeClr val="accent4"/>
                </a:solidFill>
                <a:latin typeface="Lato" panose="020F0502020204030203" pitchFamily="34" charset="0"/>
              </a:defRPr>
            </a:lvl1pPr>
          </a:lstStyle>
          <a:p>
            <a:endParaRPr lang="en-US"/>
          </a:p>
        </p:txBody>
      </p:sp>
      <p:sp>
        <p:nvSpPr>
          <p:cNvPr id="14" name="Picture Placeholder 6"/>
          <p:cNvSpPr>
            <a:spLocks noGrp="1"/>
          </p:cNvSpPr>
          <p:nvPr>
            <p:ph type="pic" sz="quarter" idx="14"/>
          </p:nvPr>
        </p:nvSpPr>
        <p:spPr>
          <a:xfrm>
            <a:off x="796242" y="795118"/>
            <a:ext cx="2652713" cy="1358900"/>
          </a:xfrm>
          <a:prstGeom prst="rect">
            <a:avLst/>
          </a:prstGeom>
        </p:spPr>
        <p:txBody>
          <a:bodyPr/>
          <a:lstStyle>
            <a:lvl1pPr>
              <a:defRPr sz="1000">
                <a:solidFill>
                  <a:schemeClr val="accent4"/>
                </a:solidFill>
                <a:latin typeface="Lato" panose="020F0502020204030203" pitchFamily="34" charset="0"/>
              </a:defRPr>
            </a:lvl1pPr>
          </a:lstStyle>
          <a:p>
            <a:endParaRPr lang="en-US"/>
          </a:p>
        </p:txBody>
      </p:sp>
      <p:sp>
        <p:nvSpPr>
          <p:cNvPr id="9"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11" name="TextBox 10"/>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16" name="Picture 1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649508019"/>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ients Says About Us Slide">
    <p:spTree>
      <p:nvGrpSpPr>
        <p:cNvPr id="1" name=""/>
        <p:cNvGrpSpPr/>
        <p:nvPr/>
      </p:nvGrpSpPr>
      <p:grpSpPr>
        <a:xfrm>
          <a:off x="0" y="0"/>
          <a:ext cx="0" cy="0"/>
          <a:chOff x="0" y="0"/>
          <a:chExt cx="0" cy="0"/>
        </a:xfrm>
      </p:grpSpPr>
      <p:sp>
        <p:nvSpPr>
          <p:cNvPr id="19" name="Picture Placeholder 6"/>
          <p:cNvSpPr>
            <a:spLocks noGrp="1"/>
          </p:cNvSpPr>
          <p:nvPr>
            <p:ph type="pic" sz="quarter" idx="16"/>
          </p:nvPr>
        </p:nvSpPr>
        <p:spPr>
          <a:xfrm>
            <a:off x="1079975" y="2923457"/>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20" name="Picture Placeholder 6"/>
          <p:cNvSpPr>
            <a:spLocks noGrp="1"/>
          </p:cNvSpPr>
          <p:nvPr>
            <p:ph type="pic" sz="quarter" idx="17"/>
          </p:nvPr>
        </p:nvSpPr>
        <p:spPr>
          <a:xfrm>
            <a:off x="3958297" y="2923457"/>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21" name="Picture Placeholder 6"/>
          <p:cNvSpPr>
            <a:spLocks noGrp="1"/>
          </p:cNvSpPr>
          <p:nvPr>
            <p:ph type="pic" sz="quarter" idx="18"/>
          </p:nvPr>
        </p:nvSpPr>
        <p:spPr>
          <a:xfrm>
            <a:off x="6870010" y="2923457"/>
            <a:ext cx="1280774" cy="8953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a:noFill/>
        </p:spPr>
        <p:txBody>
          <a:bodyPr/>
          <a:lstStyle>
            <a:lvl1pPr>
              <a:defRPr sz="900">
                <a:solidFill>
                  <a:schemeClr val="accent4"/>
                </a:solidFill>
                <a:latin typeface="Lato" panose="020F0502020204030203" pitchFamily="34" charset="0"/>
              </a:defRPr>
            </a:lvl1pPr>
          </a:lstStyle>
          <a:p>
            <a:endParaRPr lang="en-US"/>
          </a:p>
        </p:txBody>
      </p:sp>
      <p:sp>
        <p:nvSpPr>
          <p:cNvPr id="11" name="Text Placeholder 6"/>
          <p:cNvSpPr>
            <a:spLocks noGrp="1"/>
          </p:cNvSpPr>
          <p:nvPr>
            <p:ph type="body" sz="quarter" idx="11" hasCustomPrompt="1"/>
          </p:nvPr>
        </p:nvSpPr>
        <p:spPr>
          <a:xfrm>
            <a:off x="638175" y="458364"/>
            <a:ext cx="7862888" cy="323301"/>
          </a:xfrm>
          <a:prstGeom prst="rect">
            <a:avLst/>
          </a:prstGeom>
        </p:spPr>
        <p:txBody>
          <a:bodyPr lIns="0" tIns="0" rIns="0" bIns="0">
            <a:noAutofit/>
          </a:bodyPr>
          <a:lstStyle>
            <a:lvl1pPr marL="0" indent="0">
              <a:spcBef>
                <a:spcPts val="0"/>
              </a:spcBef>
              <a:buFontTx/>
              <a:buNone/>
              <a:defRPr sz="2800" b="1" i="0" cap="none" spc="-150" baseline="0">
                <a:solidFill>
                  <a:schemeClr val="accent1"/>
                </a:solidFill>
                <a:latin typeface="Montserrat" charset="0"/>
                <a:ea typeface="Montserrat" charset="0"/>
                <a:cs typeface="Montserrat" charset="0"/>
              </a:defRPr>
            </a:lvl1pPr>
          </a:lstStyle>
          <a:p>
            <a:pPr lvl="0"/>
            <a:r>
              <a:rPr lang="en-US"/>
              <a:t>Click to edit title</a:t>
            </a:r>
          </a:p>
        </p:txBody>
      </p:sp>
      <p:cxnSp>
        <p:nvCxnSpPr>
          <p:cNvPr id="12" name="Straight Connector 11"/>
          <p:cNvCxnSpPr/>
          <p:nvPr userDrawn="1"/>
        </p:nvCxnSpPr>
        <p:spPr>
          <a:xfrm>
            <a:off x="639798" y="1095787"/>
            <a:ext cx="45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spcBef>
                <a:spcPts val="0"/>
              </a:spcBef>
              <a:buFontTx/>
              <a:buNone/>
              <a:defRPr sz="1200" b="0" i="0" cap="none" spc="0" baseline="0">
                <a:solidFill>
                  <a:schemeClr val="tx1"/>
                </a:solidFill>
                <a:latin typeface="Montserrat Medium" charset="0"/>
                <a:ea typeface="Montserrat Medium" charset="0"/>
                <a:cs typeface="Montserrat Medium" charset="0"/>
              </a:defRPr>
            </a:lvl1pPr>
          </a:lstStyle>
          <a:p>
            <a:pPr lvl="0"/>
            <a:r>
              <a:rPr lang="en-US"/>
              <a:t>CLICK TO EDIT SUBTITLE HERE</a:t>
            </a:r>
          </a:p>
        </p:txBody>
      </p:sp>
      <p:sp>
        <p:nvSpPr>
          <p:cNvPr id="16"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TextBox 16"/>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18" name="TextBox 17"/>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22" name="Picture 2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1501286005"/>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750"/>
                                        <p:tgtEl>
                                          <p:spTgt spid="11">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wipe(left)">
                                      <p:cBhvr>
                                        <p:cTn id="11" dur="500"/>
                                        <p:tgtEl>
                                          <p:spTgt spid="13">
                                            <p:txEl>
                                              <p:pRg st="0" end="0"/>
                                            </p:txEl>
                                          </p:spTgt>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750"/>
                        <p:tgtEl>
                          <p:spTgt spid="11"/>
                        </p:tgtEl>
                      </p:cBhvr>
                    </p:animEffect>
                  </p:childTnLst>
                </p:cTn>
              </p:par>
            </p:tnLst>
          </p:tmpl>
        </p:tmplLst>
      </p:bldP>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ni Picture at Right Side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529263" y="-1588"/>
            <a:ext cx="3614737" cy="5145088"/>
          </a:xfrm>
          <a:custGeom>
            <a:avLst/>
            <a:gdLst>
              <a:gd name="connsiteX0" fmla="*/ 0 w 3614737"/>
              <a:gd name="connsiteY0" fmla="*/ 0 h 5145088"/>
              <a:gd name="connsiteX1" fmla="*/ 3614737 w 3614737"/>
              <a:gd name="connsiteY1" fmla="*/ 0 h 5145088"/>
              <a:gd name="connsiteX2" fmla="*/ 3614737 w 3614737"/>
              <a:gd name="connsiteY2" fmla="*/ 5145088 h 5145088"/>
              <a:gd name="connsiteX3" fmla="*/ 0 w 3614737"/>
              <a:gd name="connsiteY3" fmla="*/ 5145088 h 5145088"/>
              <a:gd name="connsiteX4" fmla="*/ 0 w 3614737"/>
              <a:gd name="connsiteY4" fmla="*/ 0 h 5145088"/>
              <a:gd name="connsiteX0" fmla="*/ 1852612 w 3614737"/>
              <a:gd name="connsiteY0" fmla="*/ 1587 h 5145088"/>
              <a:gd name="connsiteX1" fmla="*/ 3614737 w 3614737"/>
              <a:gd name="connsiteY1" fmla="*/ 0 h 5145088"/>
              <a:gd name="connsiteX2" fmla="*/ 3614737 w 3614737"/>
              <a:gd name="connsiteY2" fmla="*/ 5145088 h 5145088"/>
              <a:gd name="connsiteX3" fmla="*/ 0 w 3614737"/>
              <a:gd name="connsiteY3" fmla="*/ 5145088 h 5145088"/>
              <a:gd name="connsiteX4" fmla="*/ 1852612 w 3614737"/>
              <a:gd name="connsiteY4" fmla="*/ 1587 h 5145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4737" h="5145088">
                <a:moveTo>
                  <a:pt x="1852612" y="1587"/>
                </a:moveTo>
                <a:lnTo>
                  <a:pt x="3614737" y="0"/>
                </a:lnTo>
                <a:lnTo>
                  <a:pt x="3614737" y="5145088"/>
                </a:lnTo>
                <a:lnTo>
                  <a:pt x="0" y="5145088"/>
                </a:lnTo>
                <a:lnTo>
                  <a:pt x="1852612" y="1587"/>
                </a:lnTo>
                <a:close/>
              </a:path>
            </a:pathLst>
          </a:custGeom>
        </p:spPr>
        <p:txBody>
          <a:bodyPr/>
          <a:lstStyle>
            <a:lvl1pPr>
              <a:defRPr sz="1400">
                <a:solidFill>
                  <a:schemeClr val="accent4"/>
                </a:solidFill>
                <a:latin typeface="Lato" panose="020F0502020204030203" pitchFamily="34" charset="0"/>
              </a:defRPr>
            </a:lvl1pPr>
          </a:lstStyle>
          <a:p>
            <a:endParaRPr lang="en-US"/>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648319" y="4669373"/>
            <a:ext cx="280391" cy="275497"/>
          </a:xfrm>
          <a:prstGeom prst="rect">
            <a:avLst/>
          </a:prstGeom>
        </p:spPr>
      </p:pic>
    </p:spTree>
    <p:extLst>
      <p:ext uri="{BB962C8B-B14F-4D97-AF65-F5344CB8AC3E}">
        <p14:creationId xmlns:p14="http://schemas.microsoft.com/office/powerpoint/2010/main" val="3362762643"/>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ni Picture at Right Side 2">
    <p:spTree>
      <p:nvGrpSpPr>
        <p:cNvPr id="1" name=""/>
        <p:cNvGrpSpPr/>
        <p:nvPr/>
      </p:nvGrpSpPr>
      <p:grpSpPr>
        <a:xfrm>
          <a:off x="0" y="0"/>
          <a:ext cx="0" cy="0"/>
          <a:chOff x="0" y="0"/>
          <a:chExt cx="0" cy="0"/>
        </a:xfrm>
      </p:grpSpPr>
      <p:sp>
        <p:nvSpPr>
          <p:cNvPr id="12" name="Picture Placeholder 6"/>
          <p:cNvSpPr>
            <a:spLocks noGrp="1"/>
          </p:cNvSpPr>
          <p:nvPr>
            <p:ph type="pic" sz="quarter" idx="10"/>
          </p:nvPr>
        </p:nvSpPr>
        <p:spPr>
          <a:xfrm>
            <a:off x="4561137" y="1522552"/>
            <a:ext cx="3591875" cy="251096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accent4"/>
                </a:solidFill>
                <a:latin typeface="Lato" panose="020F0502020204030203" pitchFamily="34" charset="0"/>
              </a:defRPr>
            </a:lvl1pPr>
          </a:lstStyle>
          <a:p>
            <a:endParaRPr lang="en-US"/>
          </a:p>
        </p:txBody>
      </p:sp>
      <p:sp>
        <p:nvSpPr>
          <p:cNvPr id="9" name="Text Placeholder 6"/>
          <p:cNvSpPr>
            <a:spLocks noGrp="1"/>
          </p:cNvSpPr>
          <p:nvPr>
            <p:ph type="body" sz="quarter" idx="11" hasCustomPrompt="1"/>
          </p:nvPr>
        </p:nvSpPr>
        <p:spPr>
          <a:xfrm>
            <a:off x="638175" y="458364"/>
            <a:ext cx="7862888" cy="323301"/>
          </a:xfrm>
          <a:prstGeom prst="rect">
            <a:avLst/>
          </a:prstGeom>
        </p:spPr>
        <p:txBody>
          <a:bodyPr lIns="0" tIns="0" rIns="0" bIns="0">
            <a:noAutofit/>
          </a:bodyPr>
          <a:lstStyle>
            <a:lvl1pPr marL="0" indent="0">
              <a:spcBef>
                <a:spcPts val="0"/>
              </a:spcBef>
              <a:buFontTx/>
              <a:buNone/>
              <a:defRPr sz="2800" b="1" i="0" cap="none" spc="-150" baseline="0">
                <a:solidFill>
                  <a:schemeClr val="accent1"/>
                </a:solidFill>
                <a:latin typeface="Montserrat" charset="0"/>
                <a:ea typeface="Montserrat" charset="0"/>
                <a:cs typeface="Montserrat" charset="0"/>
              </a:defRPr>
            </a:lvl1pPr>
          </a:lstStyle>
          <a:p>
            <a:pPr lvl="0"/>
            <a:r>
              <a:rPr lang="en-US"/>
              <a:t>Click to edit title</a:t>
            </a:r>
          </a:p>
        </p:txBody>
      </p:sp>
      <p:cxnSp>
        <p:nvCxnSpPr>
          <p:cNvPr id="11" name="Straight Connector 10"/>
          <p:cNvCxnSpPr/>
          <p:nvPr userDrawn="1"/>
        </p:nvCxnSpPr>
        <p:spPr>
          <a:xfrm>
            <a:off x="639798" y="1095787"/>
            <a:ext cx="45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spcBef>
                <a:spcPts val="0"/>
              </a:spcBef>
              <a:buFontTx/>
              <a:buNone/>
              <a:defRPr sz="1200" b="0" i="0" cap="none" spc="0" baseline="0">
                <a:solidFill>
                  <a:schemeClr val="tx1"/>
                </a:solidFill>
                <a:latin typeface="Montserrat Medium" charset="0"/>
                <a:ea typeface="Montserrat Medium" charset="0"/>
                <a:cs typeface="Montserrat Medium" charset="0"/>
              </a:defRPr>
            </a:lvl1pPr>
          </a:lstStyle>
          <a:p>
            <a:pPr lvl="0"/>
            <a:r>
              <a:rPr lang="en-US"/>
              <a:t>CLICK TO EDIT SUBTITLE HERE</a:t>
            </a:r>
          </a:p>
        </p:txBody>
      </p:sp>
      <p:sp>
        <p:nvSpPr>
          <p:cNvPr id="10"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17" name="TextBox 16"/>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18" name="Picture 1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3076864372"/>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750"/>
                                        <p:tgtEl>
                                          <p:spTgt spid="9">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wipe(left)">
                                      <p:cBhvr>
                                        <p:cTn id="11" dur="500"/>
                                        <p:tgtEl>
                                          <p:spTgt spid="13">
                                            <p:txEl>
                                              <p:pRg st="0" end="0"/>
                                            </p:txEl>
                                          </p:spTgt>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750"/>
                        <p:tgtEl>
                          <p:spTgt spid="9"/>
                        </p:tgtEl>
                      </p:cBhvr>
                    </p:animEffect>
                  </p:childTnLst>
                </p:cTn>
              </p:par>
            </p:tnLst>
          </p:tmpl>
        </p:tmplLst>
      </p:bldP>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fault Slide">
    <p:spTree>
      <p:nvGrpSpPr>
        <p:cNvPr id="1" name=""/>
        <p:cNvGrpSpPr/>
        <p:nvPr/>
      </p:nvGrpSpPr>
      <p:grpSpPr>
        <a:xfrm>
          <a:off x="0" y="0"/>
          <a:ext cx="0" cy="0"/>
          <a:chOff x="0" y="0"/>
          <a:chExt cx="0" cy="0"/>
        </a:xfrm>
      </p:grpSpPr>
      <p:sp>
        <p:nvSpPr>
          <p:cNvPr id="2" name="Text Placeholder 6"/>
          <p:cNvSpPr>
            <a:spLocks noGrp="1"/>
          </p:cNvSpPr>
          <p:nvPr>
            <p:ph type="body" sz="quarter" idx="11" hasCustomPrompt="1"/>
          </p:nvPr>
        </p:nvSpPr>
        <p:spPr>
          <a:xfrm>
            <a:off x="638175" y="527392"/>
            <a:ext cx="7862888" cy="323301"/>
          </a:xfrm>
          <a:prstGeom prst="rect">
            <a:avLst/>
          </a:prstGeom>
        </p:spPr>
        <p:txBody>
          <a:bodyPr lIns="0" tIns="0" rIns="0" bIns="0" anchor="b" anchorCtr="0">
            <a:noAutofit/>
          </a:bodyPr>
          <a:lstStyle>
            <a:lvl1pPr marL="0" indent="0">
              <a:spcBef>
                <a:spcPts val="0"/>
              </a:spcBef>
              <a:buFontTx/>
              <a:buNone/>
              <a:defRPr sz="2400" b="1" i="0" cap="none" spc="-100" baseline="0">
                <a:solidFill>
                  <a:schemeClr val="accent1"/>
                </a:solidFill>
                <a:latin typeface="Montserrat" charset="0"/>
                <a:ea typeface="Montserrat" charset="0"/>
                <a:cs typeface="Montserrat" charset="0"/>
              </a:defRPr>
            </a:lvl1pPr>
          </a:lstStyle>
          <a:p>
            <a:pPr lvl="0"/>
            <a:r>
              <a:rPr lang="en-US"/>
              <a:t>Click to edit title</a:t>
            </a:r>
          </a:p>
        </p:txBody>
      </p:sp>
      <p:cxnSp>
        <p:nvCxnSpPr>
          <p:cNvPr id="3" name="Straight Connector 2"/>
          <p:cNvCxnSpPr/>
          <p:nvPr userDrawn="1"/>
        </p:nvCxnSpPr>
        <p:spPr>
          <a:xfrm>
            <a:off x="639798" y="984476"/>
            <a:ext cx="457200" cy="0"/>
          </a:xfrm>
          <a:prstGeom prst="line">
            <a:avLst/>
          </a:prstGeom>
          <a:ln w="76200">
            <a:gradFill flip="none" rotWithShape="1">
              <a:gsLst>
                <a:gs pos="26000">
                  <a:schemeClr val="accent3"/>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10" name="TextBox 9"/>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2023 Metabolon,</a:t>
            </a:r>
            <a:r>
              <a:rPr lang="en-US" sz="600" b="0" i="0" baseline="0">
                <a:solidFill>
                  <a:schemeClr val="accent2"/>
                </a:solidFill>
                <a:latin typeface="Montserrat Light" charset="0"/>
                <a:ea typeface="Montserrat Light" charset="0"/>
                <a:cs typeface="Montserrat Light" charset="0"/>
              </a:rPr>
              <a:t> Inc. All rights reserved</a:t>
            </a:r>
            <a:endParaRPr lang="en-US" sz="600" b="0" i="0">
              <a:solidFill>
                <a:schemeClr val="accent2"/>
              </a:solidFill>
              <a:latin typeface="Montserrat Medium" pitchFamily="2" charset="77"/>
              <a:ea typeface="Montserrat Light" charset="0"/>
              <a:cs typeface="Montserrat Light" charset="0"/>
            </a:endParaRPr>
          </a:p>
        </p:txBody>
      </p:sp>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
        <p:nvSpPr>
          <p:cNvPr id="6" name="Footer Placeholder 5">
            <a:extLst>
              <a:ext uri="{FF2B5EF4-FFF2-40B4-BE49-F238E27FC236}">
                <a16:creationId xmlns:a16="http://schemas.microsoft.com/office/drawing/2014/main" id="{5EF7F748-FAE1-1A45-B23A-F594E121A1DD}"/>
              </a:ext>
            </a:extLst>
          </p:cNvPr>
          <p:cNvSpPr>
            <a:spLocks noGrp="1"/>
          </p:cNvSpPr>
          <p:nvPr>
            <p:ph type="ftr" sz="quarter" idx="12"/>
          </p:nvPr>
        </p:nvSpPr>
        <p:spPr>
          <a:xfrm>
            <a:off x="638174" y="4788867"/>
            <a:ext cx="5737777" cy="92333"/>
          </a:xfrm>
        </p:spPr>
        <p:txBody>
          <a:bodyPr wrap="none" lIns="0" tIns="0" rIns="0" bIns="0" anchor="b" anchorCtr="0"/>
          <a:lstStyle>
            <a:lvl1pPr algn="l">
              <a:defRPr lang="en-US" sz="600" b="0" i="0" kern="1200">
                <a:solidFill>
                  <a:schemeClr val="bg1">
                    <a:lumMod val="50000"/>
                  </a:schemeClr>
                </a:solidFill>
                <a:latin typeface="Montserrat Light" charset="0"/>
                <a:ea typeface="Montserrat Light" charset="0"/>
                <a:cs typeface="Montserrat Light" charset="0"/>
              </a:defRPr>
            </a:lvl1pPr>
          </a:lstStyle>
          <a:p>
            <a:endParaRPr lang="en-CA"/>
          </a:p>
        </p:txBody>
      </p:sp>
    </p:spTree>
    <p:extLst>
      <p:ext uri="{BB962C8B-B14F-4D97-AF65-F5344CB8AC3E}">
        <p14:creationId xmlns:p14="http://schemas.microsoft.com/office/powerpoint/2010/main" val="2653034874"/>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750"/>
                                        <p:tgtEl>
                                          <p:spTgt spid="2">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750"/>
                        <p:tgtEl>
                          <p:spTgt spid="2"/>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guide id="5" orient="horz" pos="64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Picture at Right Sid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74334" y="-2118"/>
            <a:ext cx="4669666" cy="5145617"/>
          </a:xfrm>
          <a:custGeom>
            <a:avLst/>
            <a:gdLst>
              <a:gd name="connsiteX0" fmla="*/ 0 w 4669666"/>
              <a:gd name="connsiteY0" fmla="*/ 0 h 5143500"/>
              <a:gd name="connsiteX1" fmla="*/ 4669666 w 4669666"/>
              <a:gd name="connsiteY1" fmla="*/ 0 h 5143500"/>
              <a:gd name="connsiteX2" fmla="*/ 4669666 w 4669666"/>
              <a:gd name="connsiteY2" fmla="*/ 5143500 h 5143500"/>
              <a:gd name="connsiteX3" fmla="*/ 0 w 4669666"/>
              <a:gd name="connsiteY3" fmla="*/ 5143500 h 5143500"/>
              <a:gd name="connsiteX4" fmla="*/ 0 w 4669666"/>
              <a:gd name="connsiteY4" fmla="*/ 0 h 5143500"/>
              <a:gd name="connsiteX0" fmla="*/ 1856316 w 4669666"/>
              <a:gd name="connsiteY0" fmla="*/ 0 h 5145617"/>
              <a:gd name="connsiteX1" fmla="*/ 4669666 w 4669666"/>
              <a:gd name="connsiteY1" fmla="*/ 2117 h 5145617"/>
              <a:gd name="connsiteX2" fmla="*/ 4669666 w 4669666"/>
              <a:gd name="connsiteY2" fmla="*/ 5145617 h 5145617"/>
              <a:gd name="connsiteX3" fmla="*/ 0 w 4669666"/>
              <a:gd name="connsiteY3" fmla="*/ 5145617 h 5145617"/>
              <a:gd name="connsiteX4" fmla="*/ 1856316 w 4669666"/>
              <a:gd name="connsiteY4" fmla="*/ 0 h 5145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9666" h="5145617">
                <a:moveTo>
                  <a:pt x="1856316" y="0"/>
                </a:moveTo>
                <a:lnTo>
                  <a:pt x="4669666" y="2117"/>
                </a:lnTo>
                <a:lnTo>
                  <a:pt x="4669666" y="5145617"/>
                </a:lnTo>
                <a:lnTo>
                  <a:pt x="0" y="5145617"/>
                </a:lnTo>
                <a:lnTo>
                  <a:pt x="1856316" y="0"/>
                </a:lnTo>
                <a:close/>
              </a:path>
            </a:pathLst>
          </a:custGeom>
        </p:spPr>
        <p:txBody>
          <a:bodyPr/>
          <a:lstStyle>
            <a:lvl1pPr>
              <a:defRPr sz="1400">
                <a:solidFill>
                  <a:schemeClr val="accent4"/>
                </a:solidFill>
                <a:latin typeface="Lato" panose="020F0502020204030203" pitchFamily="34" charset="0"/>
              </a:defRPr>
            </a:lvl1pPr>
          </a:lstStyle>
          <a:p>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648319" y="4669373"/>
            <a:ext cx="280391" cy="275497"/>
          </a:xfrm>
          <a:prstGeom prst="rect">
            <a:avLst/>
          </a:prstGeom>
        </p:spPr>
      </p:pic>
    </p:spTree>
    <p:extLst>
      <p:ext uri="{BB962C8B-B14F-4D97-AF65-F5344CB8AC3E}">
        <p14:creationId xmlns:p14="http://schemas.microsoft.com/office/powerpoint/2010/main" val="2459958398"/>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 Picture at Right Side 2">
    <p:spTree>
      <p:nvGrpSpPr>
        <p:cNvPr id="1" name=""/>
        <p:cNvGrpSpPr/>
        <p:nvPr/>
      </p:nvGrpSpPr>
      <p:grpSpPr>
        <a:xfrm>
          <a:off x="0" y="0"/>
          <a:ext cx="0" cy="0"/>
          <a:chOff x="0" y="0"/>
          <a:chExt cx="0" cy="0"/>
        </a:xfrm>
      </p:grpSpPr>
      <p:sp>
        <p:nvSpPr>
          <p:cNvPr id="11" name="Picture Placeholder 6"/>
          <p:cNvSpPr>
            <a:spLocks noGrp="1"/>
          </p:cNvSpPr>
          <p:nvPr>
            <p:ph type="pic" sz="quarter" idx="10"/>
          </p:nvPr>
        </p:nvSpPr>
        <p:spPr>
          <a:xfrm>
            <a:off x="4311288" y="-1543"/>
            <a:ext cx="4832712" cy="514761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 name="connsiteX0" fmla="*/ 0 w 12191"/>
              <a:gd name="connsiteY0" fmla="*/ 10003 h 10003"/>
              <a:gd name="connsiteX1" fmla="*/ 4713 w 12191"/>
              <a:gd name="connsiteY1" fmla="*/ 0 h 10003"/>
              <a:gd name="connsiteX2" fmla="*/ 12191 w 12191"/>
              <a:gd name="connsiteY2" fmla="*/ 0 h 10003"/>
              <a:gd name="connsiteX3" fmla="*/ 9683 w 12191"/>
              <a:gd name="connsiteY3" fmla="*/ 9968 h 10003"/>
              <a:gd name="connsiteX4" fmla="*/ 0 w 12191"/>
              <a:gd name="connsiteY4" fmla="*/ 10003 h 10003"/>
              <a:gd name="connsiteX0" fmla="*/ 0 w 12191"/>
              <a:gd name="connsiteY0" fmla="*/ 10003 h 10005"/>
              <a:gd name="connsiteX1" fmla="*/ 4713 w 12191"/>
              <a:gd name="connsiteY1" fmla="*/ 0 h 10005"/>
              <a:gd name="connsiteX2" fmla="*/ 12191 w 12191"/>
              <a:gd name="connsiteY2" fmla="*/ 0 h 10005"/>
              <a:gd name="connsiteX3" fmla="*/ 7496 w 12191"/>
              <a:gd name="connsiteY3" fmla="*/ 10005 h 10005"/>
              <a:gd name="connsiteX4" fmla="*/ 0 w 12191"/>
              <a:gd name="connsiteY4" fmla="*/ 10003 h 10005"/>
              <a:gd name="connsiteX0" fmla="*/ 0 w 12191"/>
              <a:gd name="connsiteY0" fmla="*/ 10006 h 10008"/>
              <a:gd name="connsiteX1" fmla="*/ 4685 w 12191"/>
              <a:gd name="connsiteY1" fmla="*/ 0 h 10008"/>
              <a:gd name="connsiteX2" fmla="*/ 12191 w 12191"/>
              <a:gd name="connsiteY2" fmla="*/ 3 h 10008"/>
              <a:gd name="connsiteX3" fmla="*/ 7496 w 12191"/>
              <a:gd name="connsiteY3" fmla="*/ 10008 h 10008"/>
              <a:gd name="connsiteX4" fmla="*/ 0 w 12191"/>
              <a:gd name="connsiteY4" fmla="*/ 10006 h 10008"/>
              <a:gd name="connsiteX0" fmla="*/ 0 w 12191"/>
              <a:gd name="connsiteY0" fmla="*/ 10006 h 10008"/>
              <a:gd name="connsiteX1" fmla="*/ 4685 w 12191"/>
              <a:gd name="connsiteY1" fmla="*/ 0 h 10008"/>
              <a:gd name="connsiteX2" fmla="*/ 12191 w 12191"/>
              <a:gd name="connsiteY2" fmla="*/ 3 h 10008"/>
              <a:gd name="connsiteX3" fmla="*/ 7512 w 12191"/>
              <a:gd name="connsiteY3" fmla="*/ 10008 h 10008"/>
              <a:gd name="connsiteX4" fmla="*/ 0 w 12191"/>
              <a:gd name="connsiteY4" fmla="*/ 10006 h 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0008">
                <a:moveTo>
                  <a:pt x="0" y="10006"/>
                </a:moveTo>
                <a:lnTo>
                  <a:pt x="4685" y="0"/>
                </a:lnTo>
                <a:lnTo>
                  <a:pt x="12191" y="3"/>
                </a:lnTo>
                <a:lnTo>
                  <a:pt x="7512" y="10008"/>
                </a:lnTo>
                <a:lnTo>
                  <a:pt x="0" y="10006"/>
                </a:lnTo>
                <a:close/>
              </a:path>
            </a:pathLst>
          </a:custGeom>
        </p:spPr>
        <p:txBody>
          <a:bodyPr/>
          <a:lstStyle>
            <a:lvl1pPr>
              <a:defRPr sz="1400">
                <a:solidFill>
                  <a:schemeClr val="accent4"/>
                </a:solidFill>
                <a:latin typeface="Lato" panose="020F0502020204030203" pitchFamily="34" charset="0"/>
              </a:defRPr>
            </a:lvl1pPr>
          </a:lstStyle>
          <a:p>
            <a:endParaRPr lang="en-US"/>
          </a:p>
        </p:txBody>
      </p:sp>
      <p:sp>
        <p:nvSpPr>
          <p:cNvPr id="12" name="Freeform 25"/>
          <p:cNvSpPr>
            <a:spLocks/>
          </p:cNvSpPr>
          <p:nvPr userDrawn="1"/>
        </p:nvSpPr>
        <p:spPr bwMode="auto">
          <a:xfrm>
            <a:off x="795070"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userDrawn="1"/>
        </p:nvSpPr>
        <p:spPr>
          <a:xfrm>
            <a:off x="638175" y="4758089"/>
            <a:ext cx="227444" cy="123111"/>
          </a:xfrm>
          <a:prstGeom prst="rect">
            <a:avLst/>
          </a:prstGeom>
          <a:noFill/>
        </p:spPr>
        <p:txBody>
          <a:bodyPr wrap="square" lIns="0" tIns="0" rIns="0" bIns="0" rtlCol="0">
            <a:spAutoFit/>
          </a:bodyPr>
          <a:lstStyle/>
          <a:p>
            <a:pPr algn="l"/>
            <a:fld id="{B5D67274-A358-4A3D-B8D0-184382E74259}" type="slidenum">
              <a:rPr lang="en-US" sz="800" smtClean="0">
                <a:solidFill>
                  <a:schemeClr val="accent3"/>
                </a:solidFill>
                <a:latin typeface="Lato" panose="020F0502020204030203" pitchFamily="34" charset="0"/>
              </a:rPr>
              <a:pPr algn="l"/>
              <a:t>‹#›</a:t>
            </a:fld>
            <a:endParaRPr lang="en-US" sz="800">
              <a:solidFill>
                <a:schemeClr val="accent3"/>
              </a:solidFill>
              <a:latin typeface="Lato" panose="020F0502020204030203" pitchFamily="34" charset="0"/>
            </a:endParaRPr>
          </a:p>
        </p:txBody>
      </p:sp>
      <p:sp>
        <p:nvSpPr>
          <p:cNvPr id="9" name="TextBox 8"/>
          <p:cNvSpPr txBox="1"/>
          <p:nvPr userDrawn="1"/>
        </p:nvSpPr>
        <p:spPr>
          <a:xfrm>
            <a:off x="1143672" y="4788867"/>
            <a:ext cx="3969148" cy="92333"/>
          </a:xfrm>
          <a:prstGeom prst="rect">
            <a:avLst/>
          </a:prstGeom>
          <a:noFill/>
        </p:spPr>
        <p:txBody>
          <a:bodyPr wrap="square" lIns="0" tIns="0" rIns="0" bIns="0"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1682172208"/>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Picture at Left Side 1">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0" y="-3176"/>
            <a:ext cx="4669666" cy="5146675"/>
          </a:xfrm>
          <a:custGeom>
            <a:avLst/>
            <a:gdLst>
              <a:gd name="connsiteX0" fmla="*/ 0 w 4669666"/>
              <a:gd name="connsiteY0" fmla="*/ 0 h 5143500"/>
              <a:gd name="connsiteX1" fmla="*/ 4669666 w 4669666"/>
              <a:gd name="connsiteY1" fmla="*/ 0 h 5143500"/>
              <a:gd name="connsiteX2" fmla="*/ 4669666 w 4669666"/>
              <a:gd name="connsiteY2" fmla="*/ 5143500 h 5143500"/>
              <a:gd name="connsiteX3" fmla="*/ 0 w 4669666"/>
              <a:gd name="connsiteY3" fmla="*/ 5143500 h 5143500"/>
              <a:gd name="connsiteX4" fmla="*/ 0 w 4669666"/>
              <a:gd name="connsiteY4" fmla="*/ 0 h 5143500"/>
              <a:gd name="connsiteX0" fmla="*/ 0 w 4669666"/>
              <a:gd name="connsiteY0" fmla="*/ 3175 h 5146675"/>
              <a:gd name="connsiteX1" fmla="*/ 2813878 w 4669666"/>
              <a:gd name="connsiteY1" fmla="*/ 0 h 5146675"/>
              <a:gd name="connsiteX2" fmla="*/ 4669666 w 4669666"/>
              <a:gd name="connsiteY2" fmla="*/ 5146675 h 5146675"/>
              <a:gd name="connsiteX3" fmla="*/ 0 w 4669666"/>
              <a:gd name="connsiteY3" fmla="*/ 5146675 h 5146675"/>
              <a:gd name="connsiteX4" fmla="*/ 0 w 4669666"/>
              <a:gd name="connsiteY4" fmla="*/ 3175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9666" h="5146675">
                <a:moveTo>
                  <a:pt x="0" y="3175"/>
                </a:moveTo>
                <a:lnTo>
                  <a:pt x="2813878" y="0"/>
                </a:lnTo>
                <a:lnTo>
                  <a:pt x="4669666" y="5146675"/>
                </a:lnTo>
                <a:lnTo>
                  <a:pt x="0" y="5146675"/>
                </a:lnTo>
                <a:lnTo>
                  <a:pt x="0" y="3175"/>
                </a:lnTo>
                <a:close/>
              </a:path>
            </a:pathLst>
          </a:custGeom>
        </p:spPr>
        <p:txBody>
          <a:bodyPr/>
          <a:lstStyle>
            <a:lvl1pPr>
              <a:defRPr sz="1400">
                <a:solidFill>
                  <a:schemeClr val="accent4"/>
                </a:solidFill>
                <a:latin typeface="Lato" panose="020F0502020204030203" pitchFamily="34" charset="0"/>
              </a:defRPr>
            </a:lvl1pPr>
          </a:lstStyle>
          <a:p>
            <a:endParaRPr lang="en-US"/>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1987481771"/>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hree Quarter Picture at Left Sid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12192" y="-24385"/>
            <a:ext cx="7132450" cy="5180076"/>
          </a:xfrm>
          <a:custGeom>
            <a:avLst/>
            <a:gdLst>
              <a:gd name="connsiteX0" fmla="*/ 0 w 4669666"/>
              <a:gd name="connsiteY0" fmla="*/ 0 h 5143500"/>
              <a:gd name="connsiteX1" fmla="*/ 4669666 w 4669666"/>
              <a:gd name="connsiteY1" fmla="*/ 0 h 5143500"/>
              <a:gd name="connsiteX2" fmla="*/ 4669666 w 4669666"/>
              <a:gd name="connsiteY2" fmla="*/ 5143500 h 5143500"/>
              <a:gd name="connsiteX3" fmla="*/ 0 w 4669666"/>
              <a:gd name="connsiteY3" fmla="*/ 5143500 h 5143500"/>
              <a:gd name="connsiteX4" fmla="*/ 0 w 4669666"/>
              <a:gd name="connsiteY4" fmla="*/ 0 h 5143500"/>
              <a:gd name="connsiteX0" fmla="*/ 0 w 4669666"/>
              <a:gd name="connsiteY0" fmla="*/ 3175 h 5146675"/>
              <a:gd name="connsiteX1" fmla="*/ 2813878 w 4669666"/>
              <a:gd name="connsiteY1" fmla="*/ 0 h 5146675"/>
              <a:gd name="connsiteX2" fmla="*/ 4669666 w 4669666"/>
              <a:gd name="connsiteY2" fmla="*/ 5146675 h 5146675"/>
              <a:gd name="connsiteX3" fmla="*/ 0 w 4669666"/>
              <a:gd name="connsiteY3" fmla="*/ 5146675 h 5146675"/>
              <a:gd name="connsiteX4" fmla="*/ 0 w 4669666"/>
              <a:gd name="connsiteY4" fmla="*/ 3175 h 5146675"/>
              <a:gd name="connsiteX0" fmla="*/ 0 w 7132450"/>
              <a:gd name="connsiteY0" fmla="*/ 3175 h 5146675"/>
              <a:gd name="connsiteX1" fmla="*/ 5276662 w 7132450"/>
              <a:gd name="connsiteY1" fmla="*/ 0 h 5146675"/>
              <a:gd name="connsiteX2" fmla="*/ 7132450 w 7132450"/>
              <a:gd name="connsiteY2" fmla="*/ 5146675 h 5146675"/>
              <a:gd name="connsiteX3" fmla="*/ 2462784 w 7132450"/>
              <a:gd name="connsiteY3" fmla="*/ 5146675 h 5146675"/>
              <a:gd name="connsiteX4" fmla="*/ 0 w 7132450"/>
              <a:gd name="connsiteY4" fmla="*/ 3175 h 5146675"/>
              <a:gd name="connsiteX0" fmla="*/ 0 w 7132450"/>
              <a:gd name="connsiteY0" fmla="*/ 3175 h 5183251"/>
              <a:gd name="connsiteX1" fmla="*/ 5276662 w 7132450"/>
              <a:gd name="connsiteY1" fmla="*/ 0 h 5183251"/>
              <a:gd name="connsiteX2" fmla="*/ 7132450 w 7132450"/>
              <a:gd name="connsiteY2" fmla="*/ 5146675 h 5183251"/>
              <a:gd name="connsiteX3" fmla="*/ 12192 w 7132450"/>
              <a:gd name="connsiteY3" fmla="*/ 5183251 h 5183251"/>
              <a:gd name="connsiteX4" fmla="*/ 0 w 7132450"/>
              <a:gd name="connsiteY4" fmla="*/ 3175 h 5183251"/>
              <a:gd name="connsiteX0" fmla="*/ 0 w 7132450"/>
              <a:gd name="connsiteY0" fmla="*/ 3175 h 5171059"/>
              <a:gd name="connsiteX1" fmla="*/ 5276662 w 7132450"/>
              <a:gd name="connsiteY1" fmla="*/ 0 h 5171059"/>
              <a:gd name="connsiteX2" fmla="*/ 7132450 w 7132450"/>
              <a:gd name="connsiteY2" fmla="*/ 5146675 h 5171059"/>
              <a:gd name="connsiteX3" fmla="*/ 0 w 7132450"/>
              <a:gd name="connsiteY3" fmla="*/ 5171059 h 5171059"/>
              <a:gd name="connsiteX4" fmla="*/ 0 w 7132450"/>
              <a:gd name="connsiteY4" fmla="*/ 3175 h 5171059"/>
              <a:gd name="connsiteX0" fmla="*/ 0 w 7132450"/>
              <a:gd name="connsiteY0" fmla="*/ 3175 h 5158867"/>
              <a:gd name="connsiteX1" fmla="*/ 5276662 w 7132450"/>
              <a:gd name="connsiteY1" fmla="*/ 0 h 5158867"/>
              <a:gd name="connsiteX2" fmla="*/ 7132450 w 7132450"/>
              <a:gd name="connsiteY2" fmla="*/ 5146675 h 5158867"/>
              <a:gd name="connsiteX3" fmla="*/ 0 w 7132450"/>
              <a:gd name="connsiteY3" fmla="*/ 5158867 h 5158867"/>
              <a:gd name="connsiteX4" fmla="*/ 0 w 7132450"/>
              <a:gd name="connsiteY4" fmla="*/ 3175 h 5158867"/>
              <a:gd name="connsiteX0" fmla="*/ 12192 w 7144642"/>
              <a:gd name="connsiteY0" fmla="*/ 3175 h 5146675"/>
              <a:gd name="connsiteX1" fmla="*/ 5288854 w 7144642"/>
              <a:gd name="connsiteY1" fmla="*/ 0 h 5146675"/>
              <a:gd name="connsiteX2" fmla="*/ 7144642 w 7144642"/>
              <a:gd name="connsiteY2" fmla="*/ 5146675 h 5146675"/>
              <a:gd name="connsiteX3" fmla="*/ 0 w 7144642"/>
              <a:gd name="connsiteY3" fmla="*/ 5146675 h 5146675"/>
              <a:gd name="connsiteX4" fmla="*/ 12192 w 7144642"/>
              <a:gd name="connsiteY4" fmla="*/ 3175 h 5146675"/>
              <a:gd name="connsiteX0" fmla="*/ 0 w 7132450"/>
              <a:gd name="connsiteY0" fmla="*/ 3175 h 5158867"/>
              <a:gd name="connsiteX1" fmla="*/ 5276662 w 7132450"/>
              <a:gd name="connsiteY1" fmla="*/ 0 h 5158867"/>
              <a:gd name="connsiteX2" fmla="*/ 7132450 w 7132450"/>
              <a:gd name="connsiteY2" fmla="*/ 5146675 h 5158867"/>
              <a:gd name="connsiteX3" fmla="*/ 0 w 7132450"/>
              <a:gd name="connsiteY3" fmla="*/ 5158867 h 5158867"/>
              <a:gd name="connsiteX4" fmla="*/ 0 w 7132450"/>
              <a:gd name="connsiteY4" fmla="*/ 3175 h 5158867"/>
              <a:gd name="connsiteX0" fmla="*/ 0 w 7132450"/>
              <a:gd name="connsiteY0" fmla="*/ 0 h 5180076"/>
              <a:gd name="connsiteX1" fmla="*/ 5276662 w 7132450"/>
              <a:gd name="connsiteY1" fmla="*/ 21209 h 5180076"/>
              <a:gd name="connsiteX2" fmla="*/ 7132450 w 7132450"/>
              <a:gd name="connsiteY2" fmla="*/ 5167884 h 5180076"/>
              <a:gd name="connsiteX3" fmla="*/ 0 w 7132450"/>
              <a:gd name="connsiteY3" fmla="*/ 5180076 h 5180076"/>
              <a:gd name="connsiteX4" fmla="*/ 0 w 7132450"/>
              <a:gd name="connsiteY4" fmla="*/ 0 h 5180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450" h="5180076">
                <a:moveTo>
                  <a:pt x="0" y="0"/>
                </a:moveTo>
                <a:lnTo>
                  <a:pt x="5276662" y="21209"/>
                </a:lnTo>
                <a:lnTo>
                  <a:pt x="7132450" y="5167884"/>
                </a:lnTo>
                <a:lnTo>
                  <a:pt x="0" y="5180076"/>
                </a:lnTo>
                <a:lnTo>
                  <a:pt x="0" y="0"/>
                </a:lnTo>
                <a:close/>
              </a:path>
            </a:pathLst>
          </a:custGeom>
        </p:spPr>
        <p:txBody>
          <a:bodyPr/>
          <a:lstStyle>
            <a:lvl1pPr>
              <a:defRPr sz="1400">
                <a:solidFill>
                  <a:schemeClr val="accent4"/>
                </a:solidFill>
                <a:latin typeface="Lato" panose="020F0502020204030203" pitchFamily="34" charset="0"/>
              </a:defRPr>
            </a:lvl1pPr>
          </a:lstStyle>
          <a:p>
            <a:endParaRPr lang="en-US"/>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hree Quarter Picture at Right S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26334" y="-12193"/>
            <a:ext cx="7742050" cy="5180076"/>
          </a:xfrm>
          <a:custGeom>
            <a:avLst/>
            <a:gdLst>
              <a:gd name="connsiteX0" fmla="*/ 0 w 4669666"/>
              <a:gd name="connsiteY0" fmla="*/ 0 h 5143500"/>
              <a:gd name="connsiteX1" fmla="*/ 4669666 w 4669666"/>
              <a:gd name="connsiteY1" fmla="*/ 0 h 5143500"/>
              <a:gd name="connsiteX2" fmla="*/ 4669666 w 4669666"/>
              <a:gd name="connsiteY2" fmla="*/ 5143500 h 5143500"/>
              <a:gd name="connsiteX3" fmla="*/ 0 w 4669666"/>
              <a:gd name="connsiteY3" fmla="*/ 5143500 h 5143500"/>
              <a:gd name="connsiteX4" fmla="*/ 0 w 4669666"/>
              <a:gd name="connsiteY4" fmla="*/ 0 h 5143500"/>
              <a:gd name="connsiteX0" fmla="*/ 1856316 w 4669666"/>
              <a:gd name="connsiteY0" fmla="*/ 0 h 5145617"/>
              <a:gd name="connsiteX1" fmla="*/ 4669666 w 4669666"/>
              <a:gd name="connsiteY1" fmla="*/ 2117 h 5145617"/>
              <a:gd name="connsiteX2" fmla="*/ 4669666 w 4669666"/>
              <a:gd name="connsiteY2" fmla="*/ 5145617 h 5145617"/>
              <a:gd name="connsiteX3" fmla="*/ 0 w 4669666"/>
              <a:gd name="connsiteY3" fmla="*/ 5145617 h 5145617"/>
              <a:gd name="connsiteX4" fmla="*/ 1856316 w 4669666"/>
              <a:gd name="connsiteY4" fmla="*/ 0 h 5145617"/>
              <a:gd name="connsiteX0" fmla="*/ 1856316 w 7766434"/>
              <a:gd name="connsiteY0" fmla="*/ 10075 h 5155692"/>
              <a:gd name="connsiteX1" fmla="*/ 7766434 w 7766434"/>
              <a:gd name="connsiteY1" fmla="*/ 0 h 5155692"/>
              <a:gd name="connsiteX2" fmla="*/ 4669666 w 7766434"/>
              <a:gd name="connsiteY2" fmla="*/ 5155692 h 5155692"/>
              <a:gd name="connsiteX3" fmla="*/ 0 w 7766434"/>
              <a:gd name="connsiteY3" fmla="*/ 5155692 h 5155692"/>
              <a:gd name="connsiteX4" fmla="*/ 1856316 w 7766434"/>
              <a:gd name="connsiteY4" fmla="*/ 10075 h 5155692"/>
              <a:gd name="connsiteX0" fmla="*/ 1856316 w 7766434"/>
              <a:gd name="connsiteY0" fmla="*/ 10075 h 5180076"/>
              <a:gd name="connsiteX1" fmla="*/ 7766434 w 7766434"/>
              <a:gd name="connsiteY1" fmla="*/ 0 h 5180076"/>
              <a:gd name="connsiteX2" fmla="*/ 7729858 w 7766434"/>
              <a:gd name="connsiteY2" fmla="*/ 5180076 h 5180076"/>
              <a:gd name="connsiteX3" fmla="*/ 0 w 7766434"/>
              <a:gd name="connsiteY3" fmla="*/ 5155692 h 5180076"/>
              <a:gd name="connsiteX4" fmla="*/ 1856316 w 7766434"/>
              <a:gd name="connsiteY4" fmla="*/ 10075 h 5180076"/>
              <a:gd name="connsiteX0" fmla="*/ 1856316 w 7742050"/>
              <a:gd name="connsiteY0" fmla="*/ 10075 h 5180076"/>
              <a:gd name="connsiteX1" fmla="*/ 7742050 w 7742050"/>
              <a:gd name="connsiteY1" fmla="*/ 0 h 5180076"/>
              <a:gd name="connsiteX2" fmla="*/ 7729858 w 7742050"/>
              <a:gd name="connsiteY2" fmla="*/ 5180076 h 5180076"/>
              <a:gd name="connsiteX3" fmla="*/ 0 w 7742050"/>
              <a:gd name="connsiteY3" fmla="*/ 5155692 h 5180076"/>
              <a:gd name="connsiteX4" fmla="*/ 1856316 w 7742050"/>
              <a:gd name="connsiteY4" fmla="*/ 10075 h 5180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2050" h="5180076">
                <a:moveTo>
                  <a:pt x="1856316" y="10075"/>
                </a:moveTo>
                <a:lnTo>
                  <a:pt x="7742050" y="0"/>
                </a:lnTo>
                <a:lnTo>
                  <a:pt x="7729858" y="5180076"/>
                </a:lnTo>
                <a:lnTo>
                  <a:pt x="0" y="5155692"/>
                </a:lnTo>
                <a:lnTo>
                  <a:pt x="1856316" y="10075"/>
                </a:lnTo>
                <a:close/>
              </a:path>
            </a:pathLst>
          </a:custGeom>
        </p:spPr>
        <p:txBody>
          <a:bodyPr/>
          <a:lstStyle>
            <a:lvl1pPr>
              <a:defRPr sz="1400">
                <a:solidFill>
                  <a:schemeClr val="accent4"/>
                </a:solidFill>
                <a:latin typeface="Lato" panose="020F0502020204030203" pitchFamily="34" charset="0"/>
              </a:defRPr>
            </a:lvl1pPr>
          </a:lstStyle>
          <a:p>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648319" y="4669373"/>
            <a:ext cx="280391" cy="2754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alf Picture at Left Side 2">
    <p:spTree>
      <p:nvGrpSpPr>
        <p:cNvPr id="1" name=""/>
        <p:cNvGrpSpPr/>
        <p:nvPr/>
      </p:nvGrpSpPr>
      <p:grpSpPr>
        <a:xfrm>
          <a:off x="0" y="0"/>
          <a:ext cx="0" cy="0"/>
          <a:chOff x="0" y="0"/>
          <a:chExt cx="0" cy="0"/>
        </a:xfrm>
      </p:grpSpPr>
      <p:sp>
        <p:nvSpPr>
          <p:cNvPr id="11" name="Picture Placeholder 6"/>
          <p:cNvSpPr>
            <a:spLocks noGrp="1"/>
          </p:cNvSpPr>
          <p:nvPr>
            <p:ph type="pic" sz="quarter" idx="10"/>
          </p:nvPr>
        </p:nvSpPr>
        <p:spPr>
          <a:xfrm>
            <a:off x="0" y="-1543"/>
            <a:ext cx="4832712" cy="514761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 name="connsiteX0" fmla="*/ 0 w 12191"/>
              <a:gd name="connsiteY0" fmla="*/ 10003 h 10003"/>
              <a:gd name="connsiteX1" fmla="*/ 4713 w 12191"/>
              <a:gd name="connsiteY1" fmla="*/ 0 h 10003"/>
              <a:gd name="connsiteX2" fmla="*/ 12191 w 12191"/>
              <a:gd name="connsiteY2" fmla="*/ 0 h 10003"/>
              <a:gd name="connsiteX3" fmla="*/ 9683 w 12191"/>
              <a:gd name="connsiteY3" fmla="*/ 9968 h 10003"/>
              <a:gd name="connsiteX4" fmla="*/ 0 w 12191"/>
              <a:gd name="connsiteY4" fmla="*/ 10003 h 10003"/>
              <a:gd name="connsiteX0" fmla="*/ 0 w 12191"/>
              <a:gd name="connsiteY0" fmla="*/ 10003 h 10005"/>
              <a:gd name="connsiteX1" fmla="*/ 4713 w 12191"/>
              <a:gd name="connsiteY1" fmla="*/ 0 h 10005"/>
              <a:gd name="connsiteX2" fmla="*/ 12191 w 12191"/>
              <a:gd name="connsiteY2" fmla="*/ 0 h 10005"/>
              <a:gd name="connsiteX3" fmla="*/ 7496 w 12191"/>
              <a:gd name="connsiteY3" fmla="*/ 10005 h 10005"/>
              <a:gd name="connsiteX4" fmla="*/ 0 w 12191"/>
              <a:gd name="connsiteY4" fmla="*/ 10003 h 10005"/>
              <a:gd name="connsiteX0" fmla="*/ 0 w 12191"/>
              <a:gd name="connsiteY0" fmla="*/ 10006 h 10008"/>
              <a:gd name="connsiteX1" fmla="*/ 4685 w 12191"/>
              <a:gd name="connsiteY1" fmla="*/ 0 h 10008"/>
              <a:gd name="connsiteX2" fmla="*/ 12191 w 12191"/>
              <a:gd name="connsiteY2" fmla="*/ 3 h 10008"/>
              <a:gd name="connsiteX3" fmla="*/ 7496 w 12191"/>
              <a:gd name="connsiteY3" fmla="*/ 10008 h 10008"/>
              <a:gd name="connsiteX4" fmla="*/ 0 w 12191"/>
              <a:gd name="connsiteY4" fmla="*/ 10006 h 10008"/>
              <a:gd name="connsiteX0" fmla="*/ 0 w 12191"/>
              <a:gd name="connsiteY0" fmla="*/ 10006 h 10008"/>
              <a:gd name="connsiteX1" fmla="*/ 4685 w 12191"/>
              <a:gd name="connsiteY1" fmla="*/ 0 h 10008"/>
              <a:gd name="connsiteX2" fmla="*/ 12191 w 12191"/>
              <a:gd name="connsiteY2" fmla="*/ 3 h 10008"/>
              <a:gd name="connsiteX3" fmla="*/ 7512 w 12191"/>
              <a:gd name="connsiteY3" fmla="*/ 10008 h 10008"/>
              <a:gd name="connsiteX4" fmla="*/ 0 w 12191"/>
              <a:gd name="connsiteY4" fmla="*/ 10006 h 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0008">
                <a:moveTo>
                  <a:pt x="0" y="10006"/>
                </a:moveTo>
                <a:lnTo>
                  <a:pt x="4685" y="0"/>
                </a:lnTo>
                <a:lnTo>
                  <a:pt x="12191" y="3"/>
                </a:lnTo>
                <a:lnTo>
                  <a:pt x="7512" y="10008"/>
                </a:lnTo>
                <a:lnTo>
                  <a:pt x="0" y="10006"/>
                </a:lnTo>
                <a:close/>
              </a:path>
            </a:pathLst>
          </a:custGeom>
        </p:spPr>
        <p:txBody>
          <a:bodyPr/>
          <a:lstStyle>
            <a:lvl1pPr>
              <a:defRPr sz="1400">
                <a:solidFill>
                  <a:schemeClr val="accent4"/>
                </a:solidFill>
                <a:latin typeface="Lato" panose="020F0502020204030203" pitchFamily="34" charset="0"/>
              </a:defRPr>
            </a:lvl1pPr>
          </a:lstStyle>
          <a:p>
            <a:endParaRPr lang="en-US"/>
          </a:p>
        </p:txBody>
      </p:sp>
      <p:sp>
        <p:nvSpPr>
          <p:cNvPr id="7"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10" name="TextBox 9"/>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14" name="Picture 1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111993923"/>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r Services Slide Section">
    <p:spTree>
      <p:nvGrpSpPr>
        <p:cNvPr id="1" name=""/>
        <p:cNvGrpSpPr/>
        <p:nvPr/>
      </p:nvGrpSpPr>
      <p:grpSpPr>
        <a:xfrm>
          <a:off x="0" y="0"/>
          <a:ext cx="0" cy="0"/>
          <a:chOff x="0" y="0"/>
          <a:chExt cx="0" cy="0"/>
        </a:xfrm>
      </p:grpSpPr>
      <p:sp>
        <p:nvSpPr>
          <p:cNvPr id="32" name="Picture Placeholder 31"/>
          <p:cNvSpPr>
            <a:spLocks noGrp="1"/>
          </p:cNvSpPr>
          <p:nvPr>
            <p:ph type="pic" sz="quarter" idx="17"/>
          </p:nvPr>
        </p:nvSpPr>
        <p:spPr>
          <a:xfrm>
            <a:off x="1201110" y="1120258"/>
            <a:ext cx="2205192" cy="1800870"/>
          </a:xfrm>
          <a:custGeom>
            <a:avLst/>
            <a:gdLst>
              <a:gd name="connsiteX0" fmla="*/ 649736 w 2205192"/>
              <a:gd name="connsiteY0" fmla="*/ 0 h 1800870"/>
              <a:gd name="connsiteX1" fmla="*/ 827806 w 2205192"/>
              <a:gd name="connsiteY1" fmla="*/ 92 h 1800870"/>
              <a:gd name="connsiteX2" fmla="*/ 827839 w 2205192"/>
              <a:gd name="connsiteY2" fmla="*/ 0 h 1800870"/>
              <a:gd name="connsiteX3" fmla="*/ 1012617 w 2205192"/>
              <a:gd name="connsiteY3" fmla="*/ 96 h 1800870"/>
              <a:gd name="connsiteX4" fmla="*/ 1012652 w 2205192"/>
              <a:gd name="connsiteY4" fmla="*/ 0 h 1800870"/>
              <a:gd name="connsiteX5" fmla="*/ 1190721 w 2205192"/>
              <a:gd name="connsiteY5" fmla="*/ 92 h 1800870"/>
              <a:gd name="connsiteX6" fmla="*/ 1190755 w 2205192"/>
              <a:gd name="connsiteY6" fmla="*/ 0 h 1800870"/>
              <a:gd name="connsiteX7" fmla="*/ 2205192 w 2205192"/>
              <a:gd name="connsiteY7" fmla="*/ 526 h 1800870"/>
              <a:gd name="connsiteX8" fmla="*/ 1555646 w 2205192"/>
              <a:gd name="connsiteY8" fmla="*/ 1800511 h 1800870"/>
              <a:gd name="connsiteX9" fmla="*/ 1582942 w 2205192"/>
              <a:gd name="connsiteY9" fmla="*/ 1800520 h 1800870"/>
              <a:gd name="connsiteX10" fmla="*/ 1582816 w 2205192"/>
              <a:gd name="connsiteY10" fmla="*/ 1800870 h 1800870"/>
              <a:gd name="connsiteX11" fmla="*/ 1404735 w 2205192"/>
              <a:gd name="connsiteY11" fmla="*/ 1800809 h 1800870"/>
              <a:gd name="connsiteX12" fmla="*/ 1404713 w 2205192"/>
              <a:gd name="connsiteY12" fmla="*/ 1800870 h 1800870"/>
              <a:gd name="connsiteX13" fmla="*/ 1219924 w 2205192"/>
              <a:gd name="connsiteY13" fmla="*/ 1800806 h 1800870"/>
              <a:gd name="connsiteX14" fmla="*/ 1219901 w 2205192"/>
              <a:gd name="connsiteY14" fmla="*/ 1800870 h 1800870"/>
              <a:gd name="connsiteX15" fmla="*/ 1041820 w 2205192"/>
              <a:gd name="connsiteY15" fmla="*/ 1800809 h 1800870"/>
              <a:gd name="connsiteX16" fmla="*/ 1041798 w 2205192"/>
              <a:gd name="connsiteY16" fmla="*/ 1800870 h 1800870"/>
              <a:gd name="connsiteX17" fmla="*/ 0 w 2205192"/>
              <a:gd name="connsiteY17" fmla="*/ 1800511 h 180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5192" h="1800870">
                <a:moveTo>
                  <a:pt x="649736" y="0"/>
                </a:moveTo>
                <a:lnTo>
                  <a:pt x="827806" y="92"/>
                </a:lnTo>
                <a:lnTo>
                  <a:pt x="827839" y="0"/>
                </a:lnTo>
                <a:lnTo>
                  <a:pt x="1012617" y="96"/>
                </a:lnTo>
                <a:lnTo>
                  <a:pt x="1012652" y="0"/>
                </a:lnTo>
                <a:lnTo>
                  <a:pt x="1190721" y="92"/>
                </a:lnTo>
                <a:lnTo>
                  <a:pt x="1190755" y="0"/>
                </a:lnTo>
                <a:lnTo>
                  <a:pt x="2205192" y="526"/>
                </a:lnTo>
                <a:lnTo>
                  <a:pt x="1555646" y="1800511"/>
                </a:lnTo>
                <a:lnTo>
                  <a:pt x="1582942" y="1800520"/>
                </a:lnTo>
                <a:lnTo>
                  <a:pt x="1582816" y="1800870"/>
                </a:lnTo>
                <a:lnTo>
                  <a:pt x="1404735" y="1800809"/>
                </a:lnTo>
                <a:lnTo>
                  <a:pt x="1404713" y="1800870"/>
                </a:lnTo>
                <a:lnTo>
                  <a:pt x="1219924" y="1800806"/>
                </a:lnTo>
                <a:lnTo>
                  <a:pt x="1219901" y="1800870"/>
                </a:lnTo>
                <a:lnTo>
                  <a:pt x="1041820" y="1800809"/>
                </a:lnTo>
                <a:lnTo>
                  <a:pt x="1041798" y="1800870"/>
                </a:lnTo>
                <a:lnTo>
                  <a:pt x="0" y="1800511"/>
                </a:lnTo>
                <a:close/>
              </a:path>
            </a:pathLst>
          </a:custGeom>
          <a:noFill/>
        </p:spPr>
        <p:txBody>
          <a:bodyPr wrap="square">
            <a:noAutofit/>
          </a:bodyPr>
          <a:lstStyle>
            <a:lvl1pPr>
              <a:defRPr sz="1000">
                <a:solidFill>
                  <a:schemeClr val="bg1"/>
                </a:solidFill>
                <a:latin typeface="Lato" panose="020F0502020204030203" pitchFamily="34" charset="0"/>
              </a:defRPr>
            </a:lvl1pPr>
          </a:lstStyle>
          <a:p>
            <a:endParaRPr lang="en-US"/>
          </a:p>
        </p:txBody>
      </p:sp>
      <p:sp>
        <p:nvSpPr>
          <p:cNvPr id="33" name="Picture Placeholder 32"/>
          <p:cNvSpPr>
            <a:spLocks noGrp="1"/>
          </p:cNvSpPr>
          <p:nvPr>
            <p:ph type="pic" sz="quarter" idx="18"/>
          </p:nvPr>
        </p:nvSpPr>
        <p:spPr>
          <a:xfrm>
            <a:off x="2901499" y="1120258"/>
            <a:ext cx="2205192" cy="1800870"/>
          </a:xfrm>
          <a:custGeom>
            <a:avLst/>
            <a:gdLst>
              <a:gd name="connsiteX0" fmla="*/ 649736 w 2205192"/>
              <a:gd name="connsiteY0" fmla="*/ 0 h 1800870"/>
              <a:gd name="connsiteX1" fmla="*/ 827806 w 2205192"/>
              <a:gd name="connsiteY1" fmla="*/ 92 h 1800870"/>
              <a:gd name="connsiteX2" fmla="*/ 827839 w 2205192"/>
              <a:gd name="connsiteY2" fmla="*/ 0 h 1800870"/>
              <a:gd name="connsiteX3" fmla="*/ 1012617 w 2205192"/>
              <a:gd name="connsiteY3" fmla="*/ 96 h 1800870"/>
              <a:gd name="connsiteX4" fmla="*/ 1012652 w 2205192"/>
              <a:gd name="connsiteY4" fmla="*/ 0 h 1800870"/>
              <a:gd name="connsiteX5" fmla="*/ 1190721 w 2205192"/>
              <a:gd name="connsiteY5" fmla="*/ 92 h 1800870"/>
              <a:gd name="connsiteX6" fmla="*/ 1190755 w 2205192"/>
              <a:gd name="connsiteY6" fmla="*/ 0 h 1800870"/>
              <a:gd name="connsiteX7" fmla="*/ 2205192 w 2205192"/>
              <a:gd name="connsiteY7" fmla="*/ 526 h 1800870"/>
              <a:gd name="connsiteX8" fmla="*/ 1555646 w 2205192"/>
              <a:gd name="connsiteY8" fmla="*/ 1800511 h 1800870"/>
              <a:gd name="connsiteX9" fmla="*/ 1582942 w 2205192"/>
              <a:gd name="connsiteY9" fmla="*/ 1800520 h 1800870"/>
              <a:gd name="connsiteX10" fmla="*/ 1582816 w 2205192"/>
              <a:gd name="connsiteY10" fmla="*/ 1800870 h 1800870"/>
              <a:gd name="connsiteX11" fmla="*/ 1404735 w 2205192"/>
              <a:gd name="connsiteY11" fmla="*/ 1800809 h 1800870"/>
              <a:gd name="connsiteX12" fmla="*/ 1404713 w 2205192"/>
              <a:gd name="connsiteY12" fmla="*/ 1800870 h 1800870"/>
              <a:gd name="connsiteX13" fmla="*/ 1219924 w 2205192"/>
              <a:gd name="connsiteY13" fmla="*/ 1800806 h 1800870"/>
              <a:gd name="connsiteX14" fmla="*/ 1219901 w 2205192"/>
              <a:gd name="connsiteY14" fmla="*/ 1800870 h 1800870"/>
              <a:gd name="connsiteX15" fmla="*/ 1041820 w 2205192"/>
              <a:gd name="connsiteY15" fmla="*/ 1800809 h 1800870"/>
              <a:gd name="connsiteX16" fmla="*/ 1041798 w 2205192"/>
              <a:gd name="connsiteY16" fmla="*/ 1800870 h 1800870"/>
              <a:gd name="connsiteX17" fmla="*/ 0 w 2205192"/>
              <a:gd name="connsiteY17" fmla="*/ 1800511 h 180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5192" h="1800870">
                <a:moveTo>
                  <a:pt x="649736" y="0"/>
                </a:moveTo>
                <a:lnTo>
                  <a:pt x="827806" y="92"/>
                </a:lnTo>
                <a:lnTo>
                  <a:pt x="827839" y="0"/>
                </a:lnTo>
                <a:lnTo>
                  <a:pt x="1012617" y="96"/>
                </a:lnTo>
                <a:lnTo>
                  <a:pt x="1012652" y="0"/>
                </a:lnTo>
                <a:lnTo>
                  <a:pt x="1190721" y="92"/>
                </a:lnTo>
                <a:lnTo>
                  <a:pt x="1190755" y="0"/>
                </a:lnTo>
                <a:lnTo>
                  <a:pt x="2205192" y="526"/>
                </a:lnTo>
                <a:lnTo>
                  <a:pt x="1555646" y="1800511"/>
                </a:lnTo>
                <a:lnTo>
                  <a:pt x="1582942" y="1800520"/>
                </a:lnTo>
                <a:lnTo>
                  <a:pt x="1582816" y="1800870"/>
                </a:lnTo>
                <a:lnTo>
                  <a:pt x="1404735" y="1800809"/>
                </a:lnTo>
                <a:lnTo>
                  <a:pt x="1404713" y="1800870"/>
                </a:lnTo>
                <a:lnTo>
                  <a:pt x="1219924" y="1800806"/>
                </a:lnTo>
                <a:lnTo>
                  <a:pt x="1219901" y="1800870"/>
                </a:lnTo>
                <a:lnTo>
                  <a:pt x="1041820" y="1800809"/>
                </a:lnTo>
                <a:lnTo>
                  <a:pt x="1041798" y="1800870"/>
                </a:lnTo>
                <a:lnTo>
                  <a:pt x="0" y="1800511"/>
                </a:lnTo>
                <a:close/>
              </a:path>
            </a:pathLst>
          </a:custGeom>
          <a:noFill/>
        </p:spPr>
        <p:txBody>
          <a:bodyPr wrap="square">
            <a:noAutofit/>
          </a:bodyPr>
          <a:lstStyle>
            <a:lvl1pPr>
              <a:defRPr sz="1000">
                <a:solidFill>
                  <a:schemeClr val="bg1"/>
                </a:solidFill>
                <a:latin typeface="Lato" panose="020F0502020204030203" pitchFamily="34" charset="0"/>
              </a:defRPr>
            </a:lvl1pPr>
          </a:lstStyle>
          <a:p>
            <a:endParaRPr lang="en-US"/>
          </a:p>
        </p:txBody>
      </p:sp>
      <p:sp>
        <p:nvSpPr>
          <p:cNvPr id="34" name="Picture Placeholder 33"/>
          <p:cNvSpPr>
            <a:spLocks noGrp="1"/>
          </p:cNvSpPr>
          <p:nvPr>
            <p:ph type="pic" sz="quarter" idx="19"/>
          </p:nvPr>
        </p:nvSpPr>
        <p:spPr>
          <a:xfrm>
            <a:off x="4601888" y="1120258"/>
            <a:ext cx="2205192" cy="1800870"/>
          </a:xfrm>
          <a:custGeom>
            <a:avLst/>
            <a:gdLst>
              <a:gd name="connsiteX0" fmla="*/ 649736 w 2205192"/>
              <a:gd name="connsiteY0" fmla="*/ 0 h 1800870"/>
              <a:gd name="connsiteX1" fmla="*/ 827806 w 2205192"/>
              <a:gd name="connsiteY1" fmla="*/ 92 h 1800870"/>
              <a:gd name="connsiteX2" fmla="*/ 827839 w 2205192"/>
              <a:gd name="connsiteY2" fmla="*/ 0 h 1800870"/>
              <a:gd name="connsiteX3" fmla="*/ 1012617 w 2205192"/>
              <a:gd name="connsiteY3" fmla="*/ 96 h 1800870"/>
              <a:gd name="connsiteX4" fmla="*/ 1012652 w 2205192"/>
              <a:gd name="connsiteY4" fmla="*/ 0 h 1800870"/>
              <a:gd name="connsiteX5" fmla="*/ 1190721 w 2205192"/>
              <a:gd name="connsiteY5" fmla="*/ 92 h 1800870"/>
              <a:gd name="connsiteX6" fmla="*/ 1190755 w 2205192"/>
              <a:gd name="connsiteY6" fmla="*/ 0 h 1800870"/>
              <a:gd name="connsiteX7" fmla="*/ 2205192 w 2205192"/>
              <a:gd name="connsiteY7" fmla="*/ 526 h 1800870"/>
              <a:gd name="connsiteX8" fmla="*/ 1555646 w 2205192"/>
              <a:gd name="connsiteY8" fmla="*/ 1800511 h 1800870"/>
              <a:gd name="connsiteX9" fmla="*/ 1582942 w 2205192"/>
              <a:gd name="connsiteY9" fmla="*/ 1800520 h 1800870"/>
              <a:gd name="connsiteX10" fmla="*/ 1582816 w 2205192"/>
              <a:gd name="connsiteY10" fmla="*/ 1800870 h 1800870"/>
              <a:gd name="connsiteX11" fmla="*/ 1404735 w 2205192"/>
              <a:gd name="connsiteY11" fmla="*/ 1800809 h 1800870"/>
              <a:gd name="connsiteX12" fmla="*/ 1404713 w 2205192"/>
              <a:gd name="connsiteY12" fmla="*/ 1800870 h 1800870"/>
              <a:gd name="connsiteX13" fmla="*/ 1219924 w 2205192"/>
              <a:gd name="connsiteY13" fmla="*/ 1800806 h 1800870"/>
              <a:gd name="connsiteX14" fmla="*/ 1219901 w 2205192"/>
              <a:gd name="connsiteY14" fmla="*/ 1800870 h 1800870"/>
              <a:gd name="connsiteX15" fmla="*/ 1041820 w 2205192"/>
              <a:gd name="connsiteY15" fmla="*/ 1800809 h 1800870"/>
              <a:gd name="connsiteX16" fmla="*/ 1041798 w 2205192"/>
              <a:gd name="connsiteY16" fmla="*/ 1800870 h 1800870"/>
              <a:gd name="connsiteX17" fmla="*/ 0 w 2205192"/>
              <a:gd name="connsiteY17" fmla="*/ 1800511 h 180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5192" h="1800870">
                <a:moveTo>
                  <a:pt x="649736" y="0"/>
                </a:moveTo>
                <a:lnTo>
                  <a:pt x="827806" y="92"/>
                </a:lnTo>
                <a:lnTo>
                  <a:pt x="827839" y="0"/>
                </a:lnTo>
                <a:lnTo>
                  <a:pt x="1012617" y="96"/>
                </a:lnTo>
                <a:lnTo>
                  <a:pt x="1012652" y="0"/>
                </a:lnTo>
                <a:lnTo>
                  <a:pt x="1190721" y="92"/>
                </a:lnTo>
                <a:lnTo>
                  <a:pt x="1190755" y="0"/>
                </a:lnTo>
                <a:lnTo>
                  <a:pt x="2205192" y="526"/>
                </a:lnTo>
                <a:lnTo>
                  <a:pt x="1555646" y="1800511"/>
                </a:lnTo>
                <a:lnTo>
                  <a:pt x="1582942" y="1800520"/>
                </a:lnTo>
                <a:lnTo>
                  <a:pt x="1582816" y="1800870"/>
                </a:lnTo>
                <a:lnTo>
                  <a:pt x="1404735" y="1800809"/>
                </a:lnTo>
                <a:lnTo>
                  <a:pt x="1404713" y="1800870"/>
                </a:lnTo>
                <a:lnTo>
                  <a:pt x="1219924" y="1800806"/>
                </a:lnTo>
                <a:lnTo>
                  <a:pt x="1219901" y="1800870"/>
                </a:lnTo>
                <a:lnTo>
                  <a:pt x="1041820" y="1800809"/>
                </a:lnTo>
                <a:lnTo>
                  <a:pt x="1041798" y="1800870"/>
                </a:lnTo>
                <a:lnTo>
                  <a:pt x="0" y="1800511"/>
                </a:lnTo>
                <a:close/>
              </a:path>
            </a:pathLst>
          </a:custGeom>
          <a:noFill/>
        </p:spPr>
        <p:txBody>
          <a:bodyPr wrap="square">
            <a:noAutofit/>
          </a:bodyPr>
          <a:lstStyle>
            <a:lvl1pPr>
              <a:defRPr sz="1000">
                <a:solidFill>
                  <a:schemeClr val="bg1"/>
                </a:solidFill>
                <a:latin typeface="Lato" panose="020F0502020204030203" pitchFamily="34" charset="0"/>
              </a:defRPr>
            </a:lvl1pPr>
          </a:lstStyle>
          <a:p>
            <a:endParaRPr lang="en-US"/>
          </a:p>
        </p:txBody>
      </p:sp>
      <p:sp>
        <p:nvSpPr>
          <p:cNvPr id="35" name="Picture Placeholder 34"/>
          <p:cNvSpPr>
            <a:spLocks noGrp="1"/>
          </p:cNvSpPr>
          <p:nvPr>
            <p:ph type="pic" sz="quarter" idx="20"/>
          </p:nvPr>
        </p:nvSpPr>
        <p:spPr>
          <a:xfrm>
            <a:off x="6302277" y="1120258"/>
            <a:ext cx="2205192" cy="1800870"/>
          </a:xfrm>
          <a:custGeom>
            <a:avLst/>
            <a:gdLst>
              <a:gd name="connsiteX0" fmla="*/ 649736 w 2205192"/>
              <a:gd name="connsiteY0" fmla="*/ 0 h 1800870"/>
              <a:gd name="connsiteX1" fmla="*/ 827806 w 2205192"/>
              <a:gd name="connsiteY1" fmla="*/ 92 h 1800870"/>
              <a:gd name="connsiteX2" fmla="*/ 827839 w 2205192"/>
              <a:gd name="connsiteY2" fmla="*/ 0 h 1800870"/>
              <a:gd name="connsiteX3" fmla="*/ 1012617 w 2205192"/>
              <a:gd name="connsiteY3" fmla="*/ 96 h 1800870"/>
              <a:gd name="connsiteX4" fmla="*/ 1012652 w 2205192"/>
              <a:gd name="connsiteY4" fmla="*/ 0 h 1800870"/>
              <a:gd name="connsiteX5" fmla="*/ 1190721 w 2205192"/>
              <a:gd name="connsiteY5" fmla="*/ 92 h 1800870"/>
              <a:gd name="connsiteX6" fmla="*/ 1190755 w 2205192"/>
              <a:gd name="connsiteY6" fmla="*/ 0 h 1800870"/>
              <a:gd name="connsiteX7" fmla="*/ 2205192 w 2205192"/>
              <a:gd name="connsiteY7" fmla="*/ 526 h 1800870"/>
              <a:gd name="connsiteX8" fmla="*/ 1555646 w 2205192"/>
              <a:gd name="connsiteY8" fmla="*/ 1800511 h 1800870"/>
              <a:gd name="connsiteX9" fmla="*/ 1582942 w 2205192"/>
              <a:gd name="connsiteY9" fmla="*/ 1800520 h 1800870"/>
              <a:gd name="connsiteX10" fmla="*/ 1582816 w 2205192"/>
              <a:gd name="connsiteY10" fmla="*/ 1800870 h 1800870"/>
              <a:gd name="connsiteX11" fmla="*/ 1404735 w 2205192"/>
              <a:gd name="connsiteY11" fmla="*/ 1800809 h 1800870"/>
              <a:gd name="connsiteX12" fmla="*/ 1404713 w 2205192"/>
              <a:gd name="connsiteY12" fmla="*/ 1800870 h 1800870"/>
              <a:gd name="connsiteX13" fmla="*/ 1219924 w 2205192"/>
              <a:gd name="connsiteY13" fmla="*/ 1800806 h 1800870"/>
              <a:gd name="connsiteX14" fmla="*/ 1219901 w 2205192"/>
              <a:gd name="connsiteY14" fmla="*/ 1800870 h 1800870"/>
              <a:gd name="connsiteX15" fmla="*/ 1041820 w 2205192"/>
              <a:gd name="connsiteY15" fmla="*/ 1800809 h 1800870"/>
              <a:gd name="connsiteX16" fmla="*/ 1041798 w 2205192"/>
              <a:gd name="connsiteY16" fmla="*/ 1800870 h 1800870"/>
              <a:gd name="connsiteX17" fmla="*/ 0 w 2205192"/>
              <a:gd name="connsiteY17" fmla="*/ 1800511 h 180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5192" h="1800870">
                <a:moveTo>
                  <a:pt x="649736" y="0"/>
                </a:moveTo>
                <a:lnTo>
                  <a:pt x="827806" y="92"/>
                </a:lnTo>
                <a:lnTo>
                  <a:pt x="827839" y="0"/>
                </a:lnTo>
                <a:lnTo>
                  <a:pt x="1012617" y="96"/>
                </a:lnTo>
                <a:lnTo>
                  <a:pt x="1012652" y="0"/>
                </a:lnTo>
                <a:lnTo>
                  <a:pt x="1190721" y="92"/>
                </a:lnTo>
                <a:lnTo>
                  <a:pt x="1190755" y="0"/>
                </a:lnTo>
                <a:lnTo>
                  <a:pt x="2205192" y="526"/>
                </a:lnTo>
                <a:lnTo>
                  <a:pt x="1555646" y="1800511"/>
                </a:lnTo>
                <a:lnTo>
                  <a:pt x="1582942" y="1800520"/>
                </a:lnTo>
                <a:lnTo>
                  <a:pt x="1582816" y="1800870"/>
                </a:lnTo>
                <a:lnTo>
                  <a:pt x="1404735" y="1800809"/>
                </a:lnTo>
                <a:lnTo>
                  <a:pt x="1404713" y="1800870"/>
                </a:lnTo>
                <a:lnTo>
                  <a:pt x="1219924" y="1800806"/>
                </a:lnTo>
                <a:lnTo>
                  <a:pt x="1219901" y="1800870"/>
                </a:lnTo>
                <a:lnTo>
                  <a:pt x="1041820" y="1800809"/>
                </a:lnTo>
                <a:lnTo>
                  <a:pt x="1041798" y="1800870"/>
                </a:lnTo>
                <a:lnTo>
                  <a:pt x="0" y="1800511"/>
                </a:lnTo>
                <a:close/>
              </a:path>
            </a:pathLst>
          </a:custGeom>
          <a:noFill/>
        </p:spPr>
        <p:txBody>
          <a:bodyPr wrap="square">
            <a:noAutofit/>
          </a:bodyPr>
          <a:lstStyle>
            <a:lvl1pPr>
              <a:defRPr sz="1000">
                <a:solidFill>
                  <a:schemeClr val="bg1"/>
                </a:solidFill>
                <a:latin typeface="Lato" panose="020F0502020204030203" pitchFamily="34" charset="0"/>
              </a:defRPr>
            </a:lvl1pPr>
          </a:lstStyle>
          <a:p>
            <a:endParaRPr lang="en-US"/>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2933426048"/>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Services Slide">
    <p:spTree>
      <p:nvGrpSpPr>
        <p:cNvPr id="1" name=""/>
        <p:cNvGrpSpPr/>
        <p:nvPr/>
      </p:nvGrpSpPr>
      <p:grpSpPr>
        <a:xfrm>
          <a:off x="0" y="0"/>
          <a:ext cx="0" cy="0"/>
          <a:chOff x="0" y="0"/>
          <a:chExt cx="0" cy="0"/>
        </a:xfrm>
      </p:grpSpPr>
      <p:sp>
        <p:nvSpPr>
          <p:cNvPr id="9" name="Picture Placeholder 6"/>
          <p:cNvSpPr>
            <a:spLocks noGrp="1"/>
          </p:cNvSpPr>
          <p:nvPr>
            <p:ph type="pic" sz="quarter" idx="10"/>
          </p:nvPr>
        </p:nvSpPr>
        <p:spPr>
          <a:xfrm>
            <a:off x="965678" y="1502430"/>
            <a:ext cx="2157334" cy="150812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accent4"/>
                </a:solidFill>
                <a:latin typeface="Lato" panose="020F0502020204030203" pitchFamily="34" charset="0"/>
              </a:defRPr>
            </a:lvl1pPr>
          </a:lstStyle>
          <a:p>
            <a:endParaRPr lang="en-US"/>
          </a:p>
        </p:txBody>
      </p:sp>
      <p:sp>
        <p:nvSpPr>
          <p:cNvPr id="11" name="Picture Placeholder 6"/>
          <p:cNvSpPr>
            <a:spLocks noGrp="1"/>
          </p:cNvSpPr>
          <p:nvPr>
            <p:ph type="pic" sz="quarter" idx="13"/>
          </p:nvPr>
        </p:nvSpPr>
        <p:spPr>
          <a:xfrm>
            <a:off x="2759949" y="1502430"/>
            <a:ext cx="2157334" cy="150812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accent4"/>
                </a:solidFill>
                <a:latin typeface="Lato" panose="020F0502020204030203" pitchFamily="34" charset="0"/>
              </a:defRPr>
            </a:lvl1pPr>
          </a:lstStyle>
          <a:p>
            <a:endParaRPr lang="en-US"/>
          </a:p>
        </p:txBody>
      </p:sp>
      <p:sp>
        <p:nvSpPr>
          <p:cNvPr id="12" name="Picture Placeholder 6"/>
          <p:cNvSpPr>
            <a:spLocks noGrp="1"/>
          </p:cNvSpPr>
          <p:nvPr>
            <p:ph type="pic" sz="quarter" idx="14"/>
          </p:nvPr>
        </p:nvSpPr>
        <p:spPr>
          <a:xfrm>
            <a:off x="4554220" y="1502430"/>
            <a:ext cx="2157334" cy="150812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accent4"/>
                </a:solidFill>
                <a:latin typeface="Lato" panose="020F0502020204030203" pitchFamily="34" charset="0"/>
              </a:defRPr>
            </a:lvl1pPr>
          </a:lstStyle>
          <a:p>
            <a:endParaRPr lang="en-US"/>
          </a:p>
        </p:txBody>
      </p:sp>
      <p:sp>
        <p:nvSpPr>
          <p:cNvPr id="13" name="Picture Placeholder 6"/>
          <p:cNvSpPr>
            <a:spLocks noGrp="1"/>
          </p:cNvSpPr>
          <p:nvPr>
            <p:ph type="pic" sz="quarter" idx="15"/>
          </p:nvPr>
        </p:nvSpPr>
        <p:spPr>
          <a:xfrm>
            <a:off x="6343729" y="1502430"/>
            <a:ext cx="2157334" cy="150812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accent4"/>
                </a:solidFill>
                <a:latin typeface="Lato" panose="020F0502020204030203" pitchFamily="34" charset="0"/>
              </a:defRPr>
            </a:lvl1pPr>
          </a:lstStyle>
          <a:p>
            <a:endParaRPr lang="en-US"/>
          </a:p>
        </p:txBody>
      </p:sp>
      <p:sp>
        <p:nvSpPr>
          <p:cNvPr id="14" name="Text Placeholder 6"/>
          <p:cNvSpPr>
            <a:spLocks noGrp="1"/>
          </p:cNvSpPr>
          <p:nvPr>
            <p:ph type="body" sz="quarter" idx="11" hasCustomPrompt="1"/>
          </p:nvPr>
        </p:nvSpPr>
        <p:spPr>
          <a:xfrm>
            <a:off x="638175" y="458364"/>
            <a:ext cx="7862888" cy="323301"/>
          </a:xfrm>
          <a:prstGeom prst="rect">
            <a:avLst/>
          </a:prstGeom>
        </p:spPr>
        <p:txBody>
          <a:bodyPr lIns="0" tIns="0" rIns="0" bIns="0">
            <a:noAutofit/>
          </a:bodyPr>
          <a:lstStyle>
            <a:lvl1pPr marL="0" indent="0">
              <a:spcBef>
                <a:spcPts val="0"/>
              </a:spcBef>
              <a:buFontTx/>
              <a:buNone/>
              <a:defRPr sz="2800" b="1" i="0" cap="none" spc="-150" baseline="0">
                <a:solidFill>
                  <a:schemeClr val="accent1"/>
                </a:solidFill>
                <a:latin typeface="Montserrat" charset="0"/>
                <a:ea typeface="Montserrat" charset="0"/>
                <a:cs typeface="Montserrat" charset="0"/>
              </a:defRPr>
            </a:lvl1pPr>
          </a:lstStyle>
          <a:p>
            <a:pPr lvl="0"/>
            <a:r>
              <a:rPr lang="en-US"/>
              <a:t>Click to edit title</a:t>
            </a:r>
          </a:p>
        </p:txBody>
      </p:sp>
      <p:cxnSp>
        <p:nvCxnSpPr>
          <p:cNvPr id="15" name="Straight Connector 14"/>
          <p:cNvCxnSpPr/>
          <p:nvPr userDrawn="1"/>
        </p:nvCxnSpPr>
        <p:spPr>
          <a:xfrm>
            <a:off x="639798" y="1095787"/>
            <a:ext cx="45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spcBef>
                <a:spcPts val="0"/>
              </a:spcBef>
              <a:buFontTx/>
              <a:buNone/>
              <a:defRPr sz="1200" b="0" i="0" cap="none" spc="0" baseline="0">
                <a:solidFill>
                  <a:schemeClr val="tx1"/>
                </a:solidFill>
                <a:latin typeface="Montserrat Medium" charset="0"/>
                <a:ea typeface="Montserrat Medium" charset="0"/>
                <a:cs typeface="Montserrat Medium" charset="0"/>
              </a:defRPr>
            </a:lvl1pPr>
          </a:lstStyle>
          <a:p>
            <a:pPr lvl="0"/>
            <a:r>
              <a:rPr lang="en-US"/>
              <a:t>CLICK TO EDIT SUBTITLE HERE</a:t>
            </a:r>
          </a:p>
        </p:txBody>
      </p:sp>
      <p:sp>
        <p:nvSpPr>
          <p:cNvPr id="19"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21" name="TextBox 20"/>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22" name="Picture 2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1701296899"/>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750"/>
                                        <p:tgtEl>
                                          <p:spTgt spid="14">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wipe(left)">
                                      <p:cBhvr>
                                        <p:cTn id="11" dur="500"/>
                                        <p:tgtEl>
                                          <p:spTgt spid="16">
                                            <p:txEl>
                                              <p:pRg st="0" end="0"/>
                                            </p:txEl>
                                          </p:spTgt>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750"/>
                        <p:tgtEl>
                          <p:spTgt spid="14"/>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 Pictures at Bottom Slide">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887484" y="3048000"/>
            <a:ext cx="2361625" cy="2098072"/>
          </a:xfrm>
          <a:custGeom>
            <a:avLst/>
            <a:gdLst>
              <a:gd name="connsiteX0" fmla="*/ 756964 w 2361625"/>
              <a:gd name="connsiteY0" fmla="*/ 0 h 2098072"/>
              <a:gd name="connsiteX1" fmla="*/ 1179693 w 2361625"/>
              <a:gd name="connsiteY1" fmla="*/ 219 h 2098072"/>
              <a:gd name="connsiteX2" fmla="*/ 1179772 w 2361625"/>
              <a:gd name="connsiteY2" fmla="*/ 0 h 2098072"/>
              <a:gd name="connsiteX3" fmla="*/ 2361625 w 2361625"/>
              <a:gd name="connsiteY3" fmla="*/ 613 h 2098072"/>
              <a:gd name="connsiteX4" fmla="*/ 1604882 w 2361625"/>
              <a:gd name="connsiteY4" fmla="*/ 2097653 h 2098072"/>
              <a:gd name="connsiteX5" fmla="*/ 1636683 w 2361625"/>
              <a:gd name="connsiteY5" fmla="*/ 2097664 h 2098072"/>
              <a:gd name="connsiteX6" fmla="*/ 1636536 w 2361625"/>
              <a:gd name="connsiteY6" fmla="*/ 2098072 h 2098072"/>
              <a:gd name="connsiteX7" fmla="*/ 1213781 w 2361625"/>
              <a:gd name="connsiteY7" fmla="*/ 2097926 h 2098072"/>
              <a:gd name="connsiteX8" fmla="*/ 1213728 w 2361625"/>
              <a:gd name="connsiteY8" fmla="*/ 2098072 h 2098072"/>
              <a:gd name="connsiteX9" fmla="*/ 0 w 2361625"/>
              <a:gd name="connsiteY9" fmla="*/ 2097653 h 209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1625" h="2098072">
                <a:moveTo>
                  <a:pt x="756964" y="0"/>
                </a:moveTo>
                <a:lnTo>
                  <a:pt x="1179693" y="219"/>
                </a:lnTo>
                <a:lnTo>
                  <a:pt x="1179772" y="0"/>
                </a:lnTo>
                <a:lnTo>
                  <a:pt x="2361625" y="613"/>
                </a:lnTo>
                <a:lnTo>
                  <a:pt x="1604882" y="2097653"/>
                </a:lnTo>
                <a:lnTo>
                  <a:pt x="1636683" y="2097664"/>
                </a:lnTo>
                <a:lnTo>
                  <a:pt x="1636536" y="2098072"/>
                </a:lnTo>
                <a:lnTo>
                  <a:pt x="1213781" y="2097926"/>
                </a:lnTo>
                <a:lnTo>
                  <a:pt x="1213728" y="2098072"/>
                </a:lnTo>
                <a:lnTo>
                  <a:pt x="0" y="2097653"/>
                </a:lnTo>
                <a:close/>
              </a:path>
            </a:pathLst>
          </a:custGeom>
        </p:spPr>
        <p:txBody>
          <a:bodyPr wrap="square">
            <a:noAutofit/>
          </a:bodyPr>
          <a:lstStyle>
            <a:lvl1pPr>
              <a:defRPr sz="1000">
                <a:solidFill>
                  <a:schemeClr val="accent4"/>
                </a:solidFill>
                <a:latin typeface="Lato" panose="020F0502020204030203" pitchFamily="34" charset="0"/>
              </a:defRPr>
            </a:lvl1pPr>
          </a:lstStyle>
          <a:p>
            <a:endParaRPr lang="en-US"/>
          </a:p>
        </p:txBody>
      </p:sp>
      <p:sp>
        <p:nvSpPr>
          <p:cNvPr id="24" name="Picture Placeholder 23"/>
          <p:cNvSpPr>
            <a:spLocks noGrp="1"/>
          </p:cNvSpPr>
          <p:nvPr>
            <p:ph type="pic" sz="quarter" idx="16"/>
          </p:nvPr>
        </p:nvSpPr>
        <p:spPr>
          <a:xfrm>
            <a:off x="2638135" y="3048000"/>
            <a:ext cx="2361625" cy="2098072"/>
          </a:xfrm>
          <a:custGeom>
            <a:avLst/>
            <a:gdLst>
              <a:gd name="connsiteX0" fmla="*/ 756964 w 2361625"/>
              <a:gd name="connsiteY0" fmla="*/ 0 h 2098072"/>
              <a:gd name="connsiteX1" fmla="*/ 1179693 w 2361625"/>
              <a:gd name="connsiteY1" fmla="*/ 219 h 2098072"/>
              <a:gd name="connsiteX2" fmla="*/ 1179772 w 2361625"/>
              <a:gd name="connsiteY2" fmla="*/ 0 h 2098072"/>
              <a:gd name="connsiteX3" fmla="*/ 2361625 w 2361625"/>
              <a:gd name="connsiteY3" fmla="*/ 613 h 2098072"/>
              <a:gd name="connsiteX4" fmla="*/ 1604882 w 2361625"/>
              <a:gd name="connsiteY4" fmla="*/ 2097653 h 2098072"/>
              <a:gd name="connsiteX5" fmla="*/ 1636683 w 2361625"/>
              <a:gd name="connsiteY5" fmla="*/ 2097664 h 2098072"/>
              <a:gd name="connsiteX6" fmla="*/ 1636536 w 2361625"/>
              <a:gd name="connsiteY6" fmla="*/ 2098072 h 2098072"/>
              <a:gd name="connsiteX7" fmla="*/ 1213781 w 2361625"/>
              <a:gd name="connsiteY7" fmla="*/ 2097926 h 2098072"/>
              <a:gd name="connsiteX8" fmla="*/ 1213728 w 2361625"/>
              <a:gd name="connsiteY8" fmla="*/ 2098072 h 2098072"/>
              <a:gd name="connsiteX9" fmla="*/ 0 w 2361625"/>
              <a:gd name="connsiteY9" fmla="*/ 2097653 h 209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1625" h="2098072">
                <a:moveTo>
                  <a:pt x="756964" y="0"/>
                </a:moveTo>
                <a:lnTo>
                  <a:pt x="1179693" y="219"/>
                </a:lnTo>
                <a:lnTo>
                  <a:pt x="1179772" y="0"/>
                </a:lnTo>
                <a:lnTo>
                  <a:pt x="2361625" y="613"/>
                </a:lnTo>
                <a:lnTo>
                  <a:pt x="1604882" y="2097653"/>
                </a:lnTo>
                <a:lnTo>
                  <a:pt x="1636683" y="2097664"/>
                </a:lnTo>
                <a:lnTo>
                  <a:pt x="1636536" y="2098072"/>
                </a:lnTo>
                <a:lnTo>
                  <a:pt x="1213781" y="2097926"/>
                </a:lnTo>
                <a:lnTo>
                  <a:pt x="1213728" y="2098072"/>
                </a:lnTo>
                <a:lnTo>
                  <a:pt x="0" y="2097653"/>
                </a:lnTo>
                <a:close/>
              </a:path>
            </a:pathLst>
          </a:custGeom>
        </p:spPr>
        <p:txBody>
          <a:bodyPr wrap="square">
            <a:noAutofit/>
          </a:bodyPr>
          <a:lstStyle>
            <a:lvl1pPr>
              <a:defRPr sz="1000">
                <a:solidFill>
                  <a:schemeClr val="accent4"/>
                </a:solidFill>
                <a:latin typeface="Lato" panose="020F0502020204030203" pitchFamily="34" charset="0"/>
              </a:defRPr>
            </a:lvl1pPr>
          </a:lstStyle>
          <a:p>
            <a:endParaRPr lang="en-US"/>
          </a:p>
        </p:txBody>
      </p:sp>
      <p:sp>
        <p:nvSpPr>
          <p:cNvPr id="25" name="Picture Placeholder 24"/>
          <p:cNvSpPr>
            <a:spLocks noGrp="1"/>
          </p:cNvSpPr>
          <p:nvPr>
            <p:ph type="pic" sz="quarter" idx="17"/>
          </p:nvPr>
        </p:nvSpPr>
        <p:spPr>
          <a:xfrm>
            <a:off x="4388786" y="3048000"/>
            <a:ext cx="2361625" cy="2098072"/>
          </a:xfrm>
          <a:custGeom>
            <a:avLst/>
            <a:gdLst>
              <a:gd name="connsiteX0" fmla="*/ 756964 w 2361625"/>
              <a:gd name="connsiteY0" fmla="*/ 0 h 2098072"/>
              <a:gd name="connsiteX1" fmla="*/ 1179693 w 2361625"/>
              <a:gd name="connsiteY1" fmla="*/ 219 h 2098072"/>
              <a:gd name="connsiteX2" fmla="*/ 1179772 w 2361625"/>
              <a:gd name="connsiteY2" fmla="*/ 0 h 2098072"/>
              <a:gd name="connsiteX3" fmla="*/ 2361625 w 2361625"/>
              <a:gd name="connsiteY3" fmla="*/ 613 h 2098072"/>
              <a:gd name="connsiteX4" fmla="*/ 1604882 w 2361625"/>
              <a:gd name="connsiteY4" fmla="*/ 2097653 h 2098072"/>
              <a:gd name="connsiteX5" fmla="*/ 1636683 w 2361625"/>
              <a:gd name="connsiteY5" fmla="*/ 2097664 h 2098072"/>
              <a:gd name="connsiteX6" fmla="*/ 1636536 w 2361625"/>
              <a:gd name="connsiteY6" fmla="*/ 2098072 h 2098072"/>
              <a:gd name="connsiteX7" fmla="*/ 1213781 w 2361625"/>
              <a:gd name="connsiteY7" fmla="*/ 2097926 h 2098072"/>
              <a:gd name="connsiteX8" fmla="*/ 1213728 w 2361625"/>
              <a:gd name="connsiteY8" fmla="*/ 2098072 h 2098072"/>
              <a:gd name="connsiteX9" fmla="*/ 0 w 2361625"/>
              <a:gd name="connsiteY9" fmla="*/ 2097653 h 209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1625" h="2098072">
                <a:moveTo>
                  <a:pt x="756964" y="0"/>
                </a:moveTo>
                <a:lnTo>
                  <a:pt x="1179693" y="219"/>
                </a:lnTo>
                <a:lnTo>
                  <a:pt x="1179772" y="0"/>
                </a:lnTo>
                <a:lnTo>
                  <a:pt x="2361625" y="613"/>
                </a:lnTo>
                <a:lnTo>
                  <a:pt x="1604882" y="2097653"/>
                </a:lnTo>
                <a:lnTo>
                  <a:pt x="1636683" y="2097664"/>
                </a:lnTo>
                <a:lnTo>
                  <a:pt x="1636536" y="2098072"/>
                </a:lnTo>
                <a:lnTo>
                  <a:pt x="1213781" y="2097926"/>
                </a:lnTo>
                <a:lnTo>
                  <a:pt x="1213728" y="2098072"/>
                </a:lnTo>
                <a:lnTo>
                  <a:pt x="0" y="2097653"/>
                </a:lnTo>
                <a:close/>
              </a:path>
            </a:pathLst>
          </a:custGeom>
        </p:spPr>
        <p:txBody>
          <a:bodyPr wrap="square">
            <a:noAutofit/>
          </a:bodyPr>
          <a:lstStyle>
            <a:lvl1pPr>
              <a:defRPr sz="1000">
                <a:solidFill>
                  <a:schemeClr val="accent4"/>
                </a:solidFill>
                <a:latin typeface="Lato" panose="020F0502020204030203" pitchFamily="34" charset="0"/>
              </a:defRPr>
            </a:lvl1pPr>
          </a:lstStyle>
          <a:p>
            <a:endParaRPr lang="en-US"/>
          </a:p>
        </p:txBody>
      </p:sp>
      <p:sp>
        <p:nvSpPr>
          <p:cNvPr id="26" name="Picture Placeholder 25"/>
          <p:cNvSpPr>
            <a:spLocks noGrp="1"/>
          </p:cNvSpPr>
          <p:nvPr>
            <p:ph type="pic" sz="quarter" idx="18"/>
          </p:nvPr>
        </p:nvSpPr>
        <p:spPr>
          <a:xfrm>
            <a:off x="6139438" y="3048000"/>
            <a:ext cx="2361625" cy="2098072"/>
          </a:xfrm>
          <a:custGeom>
            <a:avLst/>
            <a:gdLst>
              <a:gd name="connsiteX0" fmla="*/ 756964 w 2361625"/>
              <a:gd name="connsiteY0" fmla="*/ 0 h 2098072"/>
              <a:gd name="connsiteX1" fmla="*/ 1179693 w 2361625"/>
              <a:gd name="connsiteY1" fmla="*/ 219 h 2098072"/>
              <a:gd name="connsiteX2" fmla="*/ 1179772 w 2361625"/>
              <a:gd name="connsiteY2" fmla="*/ 0 h 2098072"/>
              <a:gd name="connsiteX3" fmla="*/ 2361625 w 2361625"/>
              <a:gd name="connsiteY3" fmla="*/ 613 h 2098072"/>
              <a:gd name="connsiteX4" fmla="*/ 1604882 w 2361625"/>
              <a:gd name="connsiteY4" fmla="*/ 2097653 h 2098072"/>
              <a:gd name="connsiteX5" fmla="*/ 1636683 w 2361625"/>
              <a:gd name="connsiteY5" fmla="*/ 2097664 h 2098072"/>
              <a:gd name="connsiteX6" fmla="*/ 1636536 w 2361625"/>
              <a:gd name="connsiteY6" fmla="*/ 2098072 h 2098072"/>
              <a:gd name="connsiteX7" fmla="*/ 1213781 w 2361625"/>
              <a:gd name="connsiteY7" fmla="*/ 2097926 h 2098072"/>
              <a:gd name="connsiteX8" fmla="*/ 1213728 w 2361625"/>
              <a:gd name="connsiteY8" fmla="*/ 2098072 h 2098072"/>
              <a:gd name="connsiteX9" fmla="*/ 0 w 2361625"/>
              <a:gd name="connsiteY9" fmla="*/ 2097653 h 209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1625" h="2098072">
                <a:moveTo>
                  <a:pt x="756964" y="0"/>
                </a:moveTo>
                <a:lnTo>
                  <a:pt x="1179693" y="219"/>
                </a:lnTo>
                <a:lnTo>
                  <a:pt x="1179772" y="0"/>
                </a:lnTo>
                <a:lnTo>
                  <a:pt x="2361625" y="613"/>
                </a:lnTo>
                <a:lnTo>
                  <a:pt x="1604882" y="2097653"/>
                </a:lnTo>
                <a:lnTo>
                  <a:pt x="1636683" y="2097664"/>
                </a:lnTo>
                <a:lnTo>
                  <a:pt x="1636536" y="2098072"/>
                </a:lnTo>
                <a:lnTo>
                  <a:pt x="1213781" y="2097926"/>
                </a:lnTo>
                <a:lnTo>
                  <a:pt x="1213728" y="2098072"/>
                </a:lnTo>
                <a:lnTo>
                  <a:pt x="0" y="2097653"/>
                </a:lnTo>
                <a:close/>
              </a:path>
            </a:pathLst>
          </a:custGeom>
        </p:spPr>
        <p:txBody>
          <a:bodyPr wrap="square">
            <a:noAutofit/>
          </a:bodyPr>
          <a:lstStyle>
            <a:lvl1pPr>
              <a:defRPr sz="1000">
                <a:solidFill>
                  <a:schemeClr val="accent4"/>
                </a:solidFill>
                <a:latin typeface="Lato" panose="020F0502020204030203" pitchFamily="34" charset="0"/>
              </a:defRPr>
            </a:lvl1pPr>
          </a:lstStyle>
          <a:p>
            <a:endParaRPr lang="en-US"/>
          </a:p>
        </p:txBody>
      </p:sp>
      <p:sp>
        <p:nvSpPr>
          <p:cNvPr id="9"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3823092450"/>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ortfolio Section Slide 1">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5712067" y="2576797"/>
            <a:ext cx="1793550" cy="191041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 name="connsiteX0" fmla="*/ 0 w 12191"/>
              <a:gd name="connsiteY0" fmla="*/ 10003 h 10003"/>
              <a:gd name="connsiteX1" fmla="*/ 4713 w 12191"/>
              <a:gd name="connsiteY1" fmla="*/ 0 h 10003"/>
              <a:gd name="connsiteX2" fmla="*/ 12191 w 12191"/>
              <a:gd name="connsiteY2" fmla="*/ 0 h 10003"/>
              <a:gd name="connsiteX3" fmla="*/ 9683 w 12191"/>
              <a:gd name="connsiteY3" fmla="*/ 9968 h 10003"/>
              <a:gd name="connsiteX4" fmla="*/ 0 w 12191"/>
              <a:gd name="connsiteY4" fmla="*/ 10003 h 10003"/>
              <a:gd name="connsiteX0" fmla="*/ 0 w 12191"/>
              <a:gd name="connsiteY0" fmla="*/ 10003 h 10005"/>
              <a:gd name="connsiteX1" fmla="*/ 4713 w 12191"/>
              <a:gd name="connsiteY1" fmla="*/ 0 h 10005"/>
              <a:gd name="connsiteX2" fmla="*/ 12191 w 12191"/>
              <a:gd name="connsiteY2" fmla="*/ 0 h 10005"/>
              <a:gd name="connsiteX3" fmla="*/ 7496 w 12191"/>
              <a:gd name="connsiteY3" fmla="*/ 10005 h 10005"/>
              <a:gd name="connsiteX4" fmla="*/ 0 w 12191"/>
              <a:gd name="connsiteY4" fmla="*/ 10003 h 10005"/>
              <a:gd name="connsiteX0" fmla="*/ 0 w 12191"/>
              <a:gd name="connsiteY0" fmla="*/ 10006 h 10008"/>
              <a:gd name="connsiteX1" fmla="*/ 4685 w 12191"/>
              <a:gd name="connsiteY1" fmla="*/ 0 h 10008"/>
              <a:gd name="connsiteX2" fmla="*/ 12191 w 12191"/>
              <a:gd name="connsiteY2" fmla="*/ 3 h 10008"/>
              <a:gd name="connsiteX3" fmla="*/ 7496 w 12191"/>
              <a:gd name="connsiteY3" fmla="*/ 10008 h 10008"/>
              <a:gd name="connsiteX4" fmla="*/ 0 w 12191"/>
              <a:gd name="connsiteY4" fmla="*/ 10006 h 10008"/>
              <a:gd name="connsiteX0" fmla="*/ 0 w 12191"/>
              <a:gd name="connsiteY0" fmla="*/ 10006 h 10008"/>
              <a:gd name="connsiteX1" fmla="*/ 4685 w 12191"/>
              <a:gd name="connsiteY1" fmla="*/ 0 h 10008"/>
              <a:gd name="connsiteX2" fmla="*/ 12191 w 12191"/>
              <a:gd name="connsiteY2" fmla="*/ 3 h 10008"/>
              <a:gd name="connsiteX3" fmla="*/ 7512 w 12191"/>
              <a:gd name="connsiteY3" fmla="*/ 10008 h 10008"/>
              <a:gd name="connsiteX4" fmla="*/ 0 w 12191"/>
              <a:gd name="connsiteY4" fmla="*/ 10006 h 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0008">
                <a:moveTo>
                  <a:pt x="0" y="10006"/>
                </a:moveTo>
                <a:lnTo>
                  <a:pt x="4685" y="0"/>
                </a:lnTo>
                <a:lnTo>
                  <a:pt x="12191" y="3"/>
                </a:lnTo>
                <a:lnTo>
                  <a:pt x="7512" y="10008"/>
                </a:lnTo>
                <a:lnTo>
                  <a:pt x="0" y="10006"/>
                </a:lnTo>
                <a:close/>
              </a:path>
            </a:pathLst>
          </a:custGeom>
          <a:noFill/>
        </p:spPr>
        <p:txBody>
          <a:bodyPr/>
          <a:lstStyle>
            <a:lvl1pPr>
              <a:defRPr sz="1000">
                <a:solidFill>
                  <a:schemeClr val="bg1"/>
                </a:solidFill>
                <a:latin typeface="Lato" panose="020F0502020204030203" pitchFamily="34" charset="0"/>
              </a:defRPr>
            </a:lvl1pPr>
          </a:lstStyle>
          <a:p>
            <a:endParaRPr lang="en-US"/>
          </a:p>
        </p:txBody>
      </p:sp>
      <p:sp>
        <p:nvSpPr>
          <p:cNvPr id="7" name="Picture Placeholder 6"/>
          <p:cNvSpPr>
            <a:spLocks noGrp="1"/>
          </p:cNvSpPr>
          <p:nvPr>
            <p:ph type="pic" sz="quarter" idx="11"/>
          </p:nvPr>
        </p:nvSpPr>
        <p:spPr>
          <a:xfrm>
            <a:off x="6404451" y="624279"/>
            <a:ext cx="1793550" cy="191041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 name="connsiteX0" fmla="*/ 0 w 12191"/>
              <a:gd name="connsiteY0" fmla="*/ 10003 h 10003"/>
              <a:gd name="connsiteX1" fmla="*/ 4713 w 12191"/>
              <a:gd name="connsiteY1" fmla="*/ 0 h 10003"/>
              <a:gd name="connsiteX2" fmla="*/ 12191 w 12191"/>
              <a:gd name="connsiteY2" fmla="*/ 0 h 10003"/>
              <a:gd name="connsiteX3" fmla="*/ 9683 w 12191"/>
              <a:gd name="connsiteY3" fmla="*/ 9968 h 10003"/>
              <a:gd name="connsiteX4" fmla="*/ 0 w 12191"/>
              <a:gd name="connsiteY4" fmla="*/ 10003 h 10003"/>
              <a:gd name="connsiteX0" fmla="*/ 0 w 12191"/>
              <a:gd name="connsiteY0" fmla="*/ 10003 h 10005"/>
              <a:gd name="connsiteX1" fmla="*/ 4713 w 12191"/>
              <a:gd name="connsiteY1" fmla="*/ 0 h 10005"/>
              <a:gd name="connsiteX2" fmla="*/ 12191 w 12191"/>
              <a:gd name="connsiteY2" fmla="*/ 0 h 10005"/>
              <a:gd name="connsiteX3" fmla="*/ 7496 w 12191"/>
              <a:gd name="connsiteY3" fmla="*/ 10005 h 10005"/>
              <a:gd name="connsiteX4" fmla="*/ 0 w 12191"/>
              <a:gd name="connsiteY4" fmla="*/ 10003 h 10005"/>
              <a:gd name="connsiteX0" fmla="*/ 0 w 12191"/>
              <a:gd name="connsiteY0" fmla="*/ 10006 h 10008"/>
              <a:gd name="connsiteX1" fmla="*/ 4685 w 12191"/>
              <a:gd name="connsiteY1" fmla="*/ 0 h 10008"/>
              <a:gd name="connsiteX2" fmla="*/ 12191 w 12191"/>
              <a:gd name="connsiteY2" fmla="*/ 3 h 10008"/>
              <a:gd name="connsiteX3" fmla="*/ 7496 w 12191"/>
              <a:gd name="connsiteY3" fmla="*/ 10008 h 10008"/>
              <a:gd name="connsiteX4" fmla="*/ 0 w 12191"/>
              <a:gd name="connsiteY4" fmla="*/ 10006 h 10008"/>
              <a:gd name="connsiteX0" fmla="*/ 0 w 12191"/>
              <a:gd name="connsiteY0" fmla="*/ 10006 h 10008"/>
              <a:gd name="connsiteX1" fmla="*/ 4685 w 12191"/>
              <a:gd name="connsiteY1" fmla="*/ 0 h 10008"/>
              <a:gd name="connsiteX2" fmla="*/ 12191 w 12191"/>
              <a:gd name="connsiteY2" fmla="*/ 3 h 10008"/>
              <a:gd name="connsiteX3" fmla="*/ 7512 w 12191"/>
              <a:gd name="connsiteY3" fmla="*/ 10008 h 10008"/>
              <a:gd name="connsiteX4" fmla="*/ 0 w 12191"/>
              <a:gd name="connsiteY4" fmla="*/ 10006 h 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0008">
                <a:moveTo>
                  <a:pt x="0" y="10006"/>
                </a:moveTo>
                <a:lnTo>
                  <a:pt x="4685" y="0"/>
                </a:lnTo>
                <a:lnTo>
                  <a:pt x="12191" y="3"/>
                </a:lnTo>
                <a:lnTo>
                  <a:pt x="7512" y="10008"/>
                </a:lnTo>
                <a:lnTo>
                  <a:pt x="0" y="10006"/>
                </a:lnTo>
                <a:close/>
              </a:path>
            </a:pathLst>
          </a:custGeom>
          <a:noFill/>
        </p:spPr>
        <p:txBody>
          <a:bodyPr/>
          <a:lstStyle>
            <a:lvl1pPr>
              <a:defRPr sz="1000">
                <a:solidFill>
                  <a:schemeClr val="bg1"/>
                </a:solidFill>
                <a:latin typeface="Lato" panose="020F0502020204030203" pitchFamily="34" charset="0"/>
              </a:defRPr>
            </a:lvl1pPr>
          </a:lstStyle>
          <a:p>
            <a:endParaRPr lang="en-US"/>
          </a:p>
        </p:txBody>
      </p:sp>
      <p:sp>
        <p:nvSpPr>
          <p:cNvPr id="8" name="Picture Placeholder 6"/>
          <p:cNvSpPr>
            <a:spLocks noGrp="1"/>
          </p:cNvSpPr>
          <p:nvPr>
            <p:ph type="pic" sz="quarter" idx="12"/>
          </p:nvPr>
        </p:nvSpPr>
        <p:spPr>
          <a:xfrm>
            <a:off x="7230567" y="1545029"/>
            <a:ext cx="1793550" cy="191041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 name="connsiteX0" fmla="*/ 0 w 12191"/>
              <a:gd name="connsiteY0" fmla="*/ 10003 h 10003"/>
              <a:gd name="connsiteX1" fmla="*/ 4713 w 12191"/>
              <a:gd name="connsiteY1" fmla="*/ 0 h 10003"/>
              <a:gd name="connsiteX2" fmla="*/ 12191 w 12191"/>
              <a:gd name="connsiteY2" fmla="*/ 0 h 10003"/>
              <a:gd name="connsiteX3" fmla="*/ 9683 w 12191"/>
              <a:gd name="connsiteY3" fmla="*/ 9968 h 10003"/>
              <a:gd name="connsiteX4" fmla="*/ 0 w 12191"/>
              <a:gd name="connsiteY4" fmla="*/ 10003 h 10003"/>
              <a:gd name="connsiteX0" fmla="*/ 0 w 12191"/>
              <a:gd name="connsiteY0" fmla="*/ 10003 h 10005"/>
              <a:gd name="connsiteX1" fmla="*/ 4713 w 12191"/>
              <a:gd name="connsiteY1" fmla="*/ 0 h 10005"/>
              <a:gd name="connsiteX2" fmla="*/ 12191 w 12191"/>
              <a:gd name="connsiteY2" fmla="*/ 0 h 10005"/>
              <a:gd name="connsiteX3" fmla="*/ 7496 w 12191"/>
              <a:gd name="connsiteY3" fmla="*/ 10005 h 10005"/>
              <a:gd name="connsiteX4" fmla="*/ 0 w 12191"/>
              <a:gd name="connsiteY4" fmla="*/ 10003 h 10005"/>
              <a:gd name="connsiteX0" fmla="*/ 0 w 12191"/>
              <a:gd name="connsiteY0" fmla="*/ 10006 h 10008"/>
              <a:gd name="connsiteX1" fmla="*/ 4685 w 12191"/>
              <a:gd name="connsiteY1" fmla="*/ 0 h 10008"/>
              <a:gd name="connsiteX2" fmla="*/ 12191 w 12191"/>
              <a:gd name="connsiteY2" fmla="*/ 3 h 10008"/>
              <a:gd name="connsiteX3" fmla="*/ 7496 w 12191"/>
              <a:gd name="connsiteY3" fmla="*/ 10008 h 10008"/>
              <a:gd name="connsiteX4" fmla="*/ 0 w 12191"/>
              <a:gd name="connsiteY4" fmla="*/ 10006 h 10008"/>
              <a:gd name="connsiteX0" fmla="*/ 0 w 12191"/>
              <a:gd name="connsiteY0" fmla="*/ 10006 h 10008"/>
              <a:gd name="connsiteX1" fmla="*/ 4685 w 12191"/>
              <a:gd name="connsiteY1" fmla="*/ 0 h 10008"/>
              <a:gd name="connsiteX2" fmla="*/ 12191 w 12191"/>
              <a:gd name="connsiteY2" fmla="*/ 3 h 10008"/>
              <a:gd name="connsiteX3" fmla="*/ 7512 w 12191"/>
              <a:gd name="connsiteY3" fmla="*/ 10008 h 10008"/>
              <a:gd name="connsiteX4" fmla="*/ 0 w 12191"/>
              <a:gd name="connsiteY4" fmla="*/ 10006 h 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0008">
                <a:moveTo>
                  <a:pt x="0" y="10006"/>
                </a:moveTo>
                <a:lnTo>
                  <a:pt x="4685" y="0"/>
                </a:lnTo>
                <a:lnTo>
                  <a:pt x="12191" y="3"/>
                </a:lnTo>
                <a:lnTo>
                  <a:pt x="7512" y="10008"/>
                </a:lnTo>
                <a:lnTo>
                  <a:pt x="0" y="10006"/>
                </a:lnTo>
                <a:close/>
              </a:path>
            </a:pathLst>
          </a:custGeom>
          <a:noFill/>
        </p:spPr>
        <p:txBody>
          <a:bodyPr/>
          <a:lstStyle>
            <a:lvl1pPr>
              <a:defRPr sz="1000">
                <a:solidFill>
                  <a:schemeClr val="bg1"/>
                </a:solidFill>
                <a:latin typeface="Lato" panose="020F0502020204030203" pitchFamily="34" charset="0"/>
              </a:defRPr>
            </a:lvl1pPr>
          </a:lstStyle>
          <a:p>
            <a:endParaRPr lang="en-US"/>
          </a:p>
        </p:txBody>
      </p:sp>
      <p:sp>
        <p:nvSpPr>
          <p:cNvPr id="9" name="Picture Placeholder 8"/>
          <p:cNvSpPr>
            <a:spLocks noGrp="1"/>
          </p:cNvSpPr>
          <p:nvPr>
            <p:ph type="pic" sz="quarter" idx="14"/>
          </p:nvPr>
        </p:nvSpPr>
        <p:spPr>
          <a:xfrm>
            <a:off x="4644446" y="1851357"/>
            <a:ext cx="1965042" cy="2396312"/>
          </a:xfrm>
          <a:custGeom>
            <a:avLst/>
            <a:gdLst>
              <a:gd name="connsiteX0" fmla="*/ 1147388 w 2619410"/>
              <a:gd name="connsiteY0" fmla="*/ 0 h 3194296"/>
              <a:gd name="connsiteX1" fmla="*/ 2619410 w 2619410"/>
              <a:gd name="connsiteY1" fmla="*/ 763 h 3194296"/>
              <a:gd name="connsiteX2" fmla="*/ 2385956 w 2619410"/>
              <a:gd name="connsiteY2" fmla="*/ 648461 h 3194296"/>
              <a:gd name="connsiteX3" fmla="*/ 2390810 w 2619410"/>
              <a:gd name="connsiteY3" fmla="*/ 648463 h 3194296"/>
              <a:gd name="connsiteX4" fmla="*/ 1473199 w 2619410"/>
              <a:gd name="connsiteY4" fmla="*/ 3194296 h 3194296"/>
              <a:gd name="connsiteX5" fmla="*/ 0 w 2619410"/>
              <a:gd name="connsiteY5" fmla="*/ 3193787 h 3194296"/>
              <a:gd name="connsiteX6" fmla="*/ 233730 w 2619410"/>
              <a:gd name="connsiteY6" fmla="*/ 2546089 h 3194296"/>
              <a:gd name="connsiteX7" fmla="*/ 228600 w 2619410"/>
              <a:gd name="connsiteY7" fmla="*/ 2546087 h 3194296"/>
              <a:gd name="connsiteX0" fmla="*/ 1147388 w 2619410"/>
              <a:gd name="connsiteY0" fmla="*/ 0 h 3194296"/>
              <a:gd name="connsiteX1" fmla="*/ 2619410 w 2619410"/>
              <a:gd name="connsiteY1" fmla="*/ 763 h 3194296"/>
              <a:gd name="connsiteX2" fmla="*/ 2390810 w 2619410"/>
              <a:gd name="connsiteY2" fmla="*/ 648463 h 3194296"/>
              <a:gd name="connsiteX3" fmla="*/ 1473199 w 2619410"/>
              <a:gd name="connsiteY3" fmla="*/ 3194296 h 3194296"/>
              <a:gd name="connsiteX4" fmla="*/ 0 w 2619410"/>
              <a:gd name="connsiteY4" fmla="*/ 3193787 h 3194296"/>
              <a:gd name="connsiteX5" fmla="*/ 233730 w 2619410"/>
              <a:gd name="connsiteY5" fmla="*/ 2546089 h 3194296"/>
              <a:gd name="connsiteX6" fmla="*/ 228600 w 2619410"/>
              <a:gd name="connsiteY6" fmla="*/ 2546087 h 3194296"/>
              <a:gd name="connsiteX7" fmla="*/ 1147388 w 2619410"/>
              <a:gd name="connsiteY7" fmla="*/ 0 h 3194296"/>
              <a:gd name="connsiteX0" fmla="*/ 1147388 w 2619410"/>
              <a:gd name="connsiteY0" fmla="*/ 0 h 3194296"/>
              <a:gd name="connsiteX1" fmla="*/ 2619410 w 2619410"/>
              <a:gd name="connsiteY1" fmla="*/ 763 h 3194296"/>
              <a:gd name="connsiteX2" fmla="*/ 1473199 w 2619410"/>
              <a:gd name="connsiteY2" fmla="*/ 3194296 h 3194296"/>
              <a:gd name="connsiteX3" fmla="*/ 0 w 2619410"/>
              <a:gd name="connsiteY3" fmla="*/ 3193787 h 3194296"/>
              <a:gd name="connsiteX4" fmla="*/ 233730 w 2619410"/>
              <a:gd name="connsiteY4" fmla="*/ 2546089 h 3194296"/>
              <a:gd name="connsiteX5" fmla="*/ 228600 w 2619410"/>
              <a:gd name="connsiteY5" fmla="*/ 2546087 h 3194296"/>
              <a:gd name="connsiteX6" fmla="*/ 1147388 w 2619410"/>
              <a:gd name="connsiteY6" fmla="*/ 0 h 319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9410" h="3194296">
                <a:moveTo>
                  <a:pt x="1147388" y="0"/>
                </a:moveTo>
                <a:lnTo>
                  <a:pt x="2619410" y="763"/>
                </a:lnTo>
                <a:lnTo>
                  <a:pt x="1473199" y="3194296"/>
                </a:lnTo>
                <a:lnTo>
                  <a:pt x="0" y="3193787"/>
                </a:lnTo>
                <a:lnTo>
                  <a:pt x="233730" y="2546089"/>
                </a:lnTo>
                <a:lnTo>
                  <a:pt x="228600" y="2546087"/>
                </a:lnTo>
                <a:lnTo>
                  <a:pt x="1147388" y="0"/>
                </a:lnTo>
                <a:close/>
              </a:path>
            </a:pathLst>
          </a:custGeom>
          <a:noFill/>
        </p:spPr>
        <p:txBody>
          <a:bodyPr wrap="square">
            <a:noAutofit/>
          </a:bodyPr>
          <a:lstStyle>
            <a:lvl1pPr>
              <a:defRPr sz="1000">
                <a:solidFill>
                  <a:schemeClr val="bg1"/>
                </a:solidFill>
                <a:latin typeface="Lato" panose="020F0502020204030203" pitchFamily="34" charset="0"/>
              </a:defRPr>
            </a:lvl1pPr>
          </a:lstStyle>
          <a:p>
            <a:endParaRPr lang="en-US"/>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2542835437"/>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with Footer">
    <p:spTree>
      <p:nvGrpSpPr>
        <p:cNvPr id="1" name=""/>
        <p:cNvGrpSpPr/>
        <p:nvPr/>
      </p:nvGrpSpPr>
      <p:grpSpPr>
        <a:xfrm>
          <a:off x="0" y="0"/>
          <a:ext cx="0" cy="0"/>
          <a:chOff x="0" y="0"/>
          <a:chExt cx="0" cy="0"/>
        </a:xfrm>
      </p:grpSpPr>
      <p:sp>
        <p:nvSpPr>
          <p:cNvPr id="7"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9" name="TextBox 8"/>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2023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2475868221"/>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ortfolio Section Slide 2">
    <p:spTree>
      <p:nvGrpSpPr>
        <p:cNvPr id="1" name=""/>
        <p:cNvGrpSpPr/>
        <p:nvPr/>
      </p:nvGrpSpPr>
      <p:grpSpPr>
        <a:xfrm>
          <a:off x="0" y="0"/>
          <a:ext cx="0" cy="0"/>
          <a:chOff x="0" y="0"/>
          <a:chExt cx="0" cy="0"/>
        </a:xfrm>
      </p:grpSpPr>
      <p:sp>
        <p:nvSpPr>
          <p:cNvPr id="11" name="Picture Placeholder 6"/>
          <p:cNvSpPr>
            <a:spLocks noGrp="1"/>
          </p:cNvSpPr>
          <p:nvPr>
            <p:ph type="pic" sz="quarter" idx="10"/>
          </p:nvPr>
        </p:nvSpPr>
        <p:spPr>
          <a:xfrm>
            <a:off x="4509371" y="2599476"/>
            <a:ext cx="2390810" cy="254659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 name="connsiteX0" fmla="*/ 0 w 12191"/>
              <a:gd name="connsiteY0" fmla="*/ 10003 h 10003"/>
              <a:gd name="connsiteX1" fmla="*/ 4713 w 12191"/>
              <a:gd name="connsiteY1" fmla="*/ 0 h 10003"/>
              <a:gd name="connsiteX2" fmla="*/ 12191 w 12191"/>
              <a:gd name="connsiteY2" fmla="*/ 0 h 10003"/>
              <a:gd name="connsiteX3" fmla="*/ 9683 w 12191"/>
              <a:gd name="connsiteY3" fmla="*/ 9968 h 10003"/>
              <a:gd name="connsiteX4" fmla="*/ 0 w 12191"/>
              <a:gd name="connsiteY4" fmla="*/ 10003 h 10003"/>
              <a:gd name="connsiteX0" fmla="*/ 0 w 12191"/>
              <a:gd name="connsiteY0" fmla="*/ 10003 h 10005"/>
              <a:gd name="connsiteX1" fmla="*/ 4713 w 12191"/>
              <a:gd name="connsiteY1" fmla="*/ 0 h 10005"/>
              <a:gd name="connsiteX2" fmla="*/ 12191 w 12191"/>
              <a:gd name="connsiteY2" fmla="*/ 0 h 10005"/>
              <a:gd name="connsiteX3" fmla="*/ 7496 w 12191"/>
              <a:gd name="connsiteY3" fmla="*/ 10005 h 10005"/>
              <a:gd name="connsiteX4" fmla="*/ 0 w 12191"/>
              <a:gd name="connsiteY4" fmla="*/ 10003 h 10005"/>
              <a:gd name="connsiteX0" fmla="*/ 0 w 12191"/>
              <a:gd name="connsiteY0" fmla="*/ 10006 h 10008"/>
              <a:gd name="connsiteX1" fmla="*/ 4685 w 12191"/>
              <a:gd name="connsiteY1" fmla="*/ 0 h 10008"/>
              <a:gd name="connsiteX2" fmla="*/ 12191 w 12191"/>
              <a:gd name="connsiteY2" fmla="*/ 3 h 10008"/>
              <a:gd name="connsiteX3" fmla="*/ 7496 w 12191"/>
              <a:gd name="connsiteY3" fmla="*/ 10008 h 10008"/>
              <a:gd name="connsiteX4" fmla="*/ 0 w 12191"/>
              <a:gd name="connsiteY4" fmla="*/ 10006 h 10008"/>
              <a:gd name="connsiteX0" fmla="*/ 0 w 12191"/>
              <a:gd name="connsiteY0" fmla="*/ 10006 h 10008"/>
              <a:gd name="connsiteX1" fmla="*/ 4685 w 12191"/>
              <a:gd name="connsiteY1" fmla="*/ 0 h 10008"/>
              <a:gd name="connsiteX2" fmla="*/ 12191 w 12191"/>
              <a:gd name="connsiteY2" fmla="*/ 3 h 10008"/>
              <a:gd name="connsiteX3" fmla="*/ 7512 w 12191"/>
              <a:gd name="connsiteY3" fmla="*/ 10008 h 10008"/>
              <a:gd name="connsiteX4" fmla="*/ 0 w 12191"/>
              <a:gd name="connsiteY4" fmla="*/ 10006 h 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0008">
                <a:moveTo>
                  <a:pt x="0" y="10006"/>
                </a:moveTo>
                <a:lnTo>
                  <a:pt x="4685" y="0"/>
                </a:lnTo>
                <a:lnTo>
                  <a:pt x="12191" y="3"/>
                </a:lnTo>
                <a:lnTo>
                  <a:pt x="7512" y="10008"/>
                </a:lnTo>
                <a:lnTo>
                  <a:pt x="0" y="10006"/>
                </a:lnTo>
                <a:close/>
              </a:path>
            </a:pathLst>
          </a:custGeom>
          <a:noFill/>
        </p:spPr>
        <p:txBody>
          <a:bodyPr/>
          <a:lstStyle>
            <a:lvl1pPr>
              <a:defRPr sz="1000">
                <a:solidFill>
                  <a:schemeClr val="accent4"/>
                </a:solidFill>
                <a:latin typeface="Lato" panose="020F0502020204030203" pitchFamily="34" charset="0"/>
              </a:defRPr>
            </a:lvl1pPr>
          </a:lstStyle>
          <a:p>
            <a:endParaRPr lang="en-US"/>
          </a:p>
        </p:txBody>
      </p:sp>
      <p:sp>
        <p:nvSpPr>
          <p:cNvPr id="6" name="Picture Placeholder 6"/>
          <p:cNvSpPr>
            <a:spLocks noGrp="1"/>
          </p:cNvSpPr>
          <p:nvPr>
            <p:ph type="pic" sz="quarter" idx="11"/>
          </p:nvPr>
        </p:nvSpPr>
        <p:spPr>
          <a:xfrm>
            <a:off x="5449498" y="0"/>
            <a:ext cx="2390810" cy="254659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 name="connsiteX0" fmla="*/ 0 w 12191"/>
              <a:gd name="connsiteY0" fmla="*/ 10003 h 10003"/>
              <a:gd name="connsiteX1" fmla="*/ 4713 w 12191"/>
              <a:gd name="connsiteY1" fmla="*/ 0 h 10003"/>
              <a:gd name="connsiteX2" fmla="*/ 12191 w 12191"/>
              <a:gd name="connsiteY2" fmla="*/ 0 h 10003"/>
              <a:gd name="connsiteX3" fmla="*/ 9683 w 12191"/>
              <a:gd name="connsiteY3" fmla="*/ 9968 h 10003"/>
              <a:gd name="connsiteX4" fmla="*/ 0 w 12191"/>
              <a:gd name="connsiteY4" fmla="*/ 10003 h 10003"/>
              <a:gd name="connsiteX0" fmla="*/ 0 w 12191"/>
              <a:gd name="connsiteY0" fmla="*/ 10003 h 10005"/>
              <a:gd name="connsiteX1" fmla="*/ 4713 w 12191"/>
              <a:gd name="connsiteY1" fmla="*/ 0 h 10005"/>
              <a:gd name="connsiteX2" fmla="*/ 12191 w 12191"/>
              <a:gd name="connsiteY2" fmla="*/ 0 h 10005"/>
              <a:gd name="connsiteX3" fmla="*/ 7496 w 12191"/>
              <a:gd name="connsiteY3" fmla="*/ 10005 h 10005"/>
              <a:gd name="connsiteX4" fmla="*/ 0 w 12191"/>
              <a:gd name="connsiteY4" fmla="*/ 10003 h 10005"/>
              <a:gd name="connsiteX0" fmla="*/ 0 w 12191"/>
              <a:gd name="connsiteY0" fmla="*/ 10006 h 10008"/>
              <a:gd name="connsiteX1" fmla="*/ 4685 w 12191"/>
              <a:gd name="connsiteY1" fmla="*/ 0 h 10008"/>
              <a:gd name="connsiteX2" fmla="*/ 12191 w 12191"/>
              <a:gd name="connsiteY2" fmla="*/ 3 h 10008"/>
              <a:gd name="connsiteX3" fmla="*/ 7496 w 12191"/>
              <a:gd name="connsiteY3" fmla="*/ 10008 h 10008"/>
              <a:gd name="connsiteX4" fmla="*/ 0 w 12191"/>
              <a:gd name="connsiteY4" fmla="*/ 10006 h 10008"/>
              <a:gd name="connsiteX0" fmla="*/ 0 w 12191"/>
              <a:gd name="connsiteY0" fmla="*/ 10006 h 10008"/>
              <a:gd name="connsiteX1" fmla="*/ 4685 w 12191"/>
              <a:gd name="connsiteY1" fmla="*/ 0 h 10008"/>
              <a:gd name="connsiteX2" fmla="*/ 12191 w 12191"/>
              <a:gd name="connsiteY2" fmla="*/ 3 h 10008"/>
              <a:gd name="connsiteX3" fmla="*/ 7512 w 12191"/>
              <a:gd name="connsiteY3" fmla="*/ 10008 h 10008"/>
              <a:gd name="connsiteX4" fmla="*/ 0 w 12191"/>
              <a:gd name="connsiteY4" fmla="*/ 10006 h 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0008">
                <a:moveTo>
                  <a:pt x="0" y="10006"/>
                </a:moveTo>
                <a:lnTo>
                  <a:pt x="4685" y="0"/>
                </a:lnTo>
                <a:lnTo>
                  <a:pt x="12191" y="3"/>
                </a:lnTo>
                <a:lnTo>
                  <a:pt x="7512" y="10008"/>
                </a:lnTo>
                <a:lnTo>
                  <a:pt x="0" y="10006"/>
                </a:lnTo>
                <a:close/>
              </a:path>
            </a:pathLst>
          </a:custGeom>
          <a:noFill/>
        </p:spPr>
        <p:txBody>
          <a:bodyPr/>
          <a:lstStyle>
            <a:lvl1pPr>
              <a:defRPr sz="1000">
                <a:solidFill>
                  <a:schemeClr val="accent4"/>
                </a:solidFill>
                <a:latin typeface="Lato" panose="020F0502020204030203" pitchFamily="34" charset="0"/>
              </a:defRPr>
            </a:lvl1pPr>
          </a:lstStyle>
          <a:p>
            <a:endParaRPr lang="en-US"/>
          </a:p>
        </p:txBody>
      </p:sp>
      <p:sp>
        <p:nvSpPr>
          <p:cNvPr id="8" name="Picture Placeholder 6"/>
          <p:cNvSpPr>
            <a:spLocks noGrp="1"/>
          </p:cNvSpPr>
          <p:nvPr>
            <p:ph type="pic" sz="quarter" idx="12"/>
          </p:nvPr>
        </p:nvSpPr>
        <p:spPr>
          <a:xfrm>
            <a:off x="6653408" y="920750"/>
            <a:ext cx="2390810" cy="254659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 name="connsiteX0" fmla="*/ 0 w 12191"/>
              <a:gd name="connsiteY0" fmla="*/ 10003 h 10003"/>
              <a:gd name="connsiteX1" fmla="*/ 4713 w 12191"/>
              <a:gd name="connsiteY1" fmla="*/ 0 h 10003"/>
              <a:gd name="connsiteX2" fmla="*/ 12191 w 12191"/>
              <a:gd name="connsiteY2" fmla="*/ 0 h 10003"/>
              <a:gd name="connsiteX3" fmla="*/ 9683 w 12191"/>
              <a:gd name="connsiteY3" fmla="*/ 9968 h 10003"/>
              <a:gd name="connsiteX4" fmla="*/ 0 w 12191"/>
              <a:gd name="connsiteY4" fmla="*/ 10003 h 10003"/>
              <a:gd name="connsiteX0" fmla="*/ 0 w 12191"/>
              <a:gd name="connsiteY0" fmla="*/ 10003 h 10005"/>
              <a:gd name="connsiteX1" fmla="*/ 4713 w 12191"/>
              <a:gd name="connsiteY1" fmla="*/ 0 h 10005"/>
              <a:gd name="connsiteX2" fmla="*/ 12191 w 12191"/>
              <a:gd name="connsiteY2" fmla="*/ 0 h 10005"/>
              <a:gd name="connsiteX3" fmla="*/ 7496 w 12191"/>
              <a:gd name="connsiteY3" fmla="*/ 10005 h 10005"/>
              <a:gd name="connsiteX4" fmla="*/ 0 w 12191"/>
              <a:gd name="connsiteY4" fmla="*/ 10003 h 10005"/>
              <a:gd name="connsiteX0" fmla="*/ 0 w 12191"/>
              <a:gd name="connsiteY0" fmla="*/ 10006 h 10008"/>
              <a:gd name="connsiteX1" fmla="*/ 4685 w 12191"/>
              <a:gd name="connsiteY1" fmla="*/ 0 h 10008"/>
              <a:gd name="connsiteX2" fmla="*/ 12191 w 12191"/>
              <a:gd name="connsiteY2" fmla="*/ 3 h 10008"/>
              <a:gd name="connsiteX3" fmla="*/ 7496 w 12191"/>
              <a:gd name="connsiteY3" fmla="*/ 10008 h 10008"/>
              <a:gd name="connsiteX4" fmla="*/ 0 w 12191"/>
              <a:gd name="connsiteY4" fmla="*/ 10006 h 10008"/>
              <a:gd name="connsiteX0" fmla="*/ 0 w 12191"/>
              <a:gd name="connsiteY0" fmla="*/ 10006 h 10008"/>
              <a:gd name="connsiteX1" fmla="*/ 4685 w 12191"/>
              <a:gd name="connsiteY1" fmla="*/ 0 h 10008"/>
              <a:gd name="connsiteX2" fmla="*/ 12191 w 12191"/>
              <a:gd name="connsiteY2" fmla="*/ 3 h 10008"/>
              <a:gd name="connsiteX3" fmla="*/ 7512 w 12191"/>
              <a:gd name="connsiteY3" fmla="*/ 10008 h 10008"/>
              <a:gd name="connsiteX4" fmla="*/ 0 w 12191"/>
              <a:gd name="connsiteY4" fmla="*/ 10006 h 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0008">
                <a:moveTo>
                  <a:pt x="0" y="10006"/>
                </a:moveTo>
                <a:lnTo>
                  <a:pt x="4685" y="0"/>
                </a:lnTo>
                <a:lnTo>
                  <a:pt x="12191" y="3"/>
                </a:lnTo>
                <a:lnTo>
                  <a:pt x="7512" y="10008"/>
                </a:lnTo>
                <a:lnTo>
                  <a:pt x="0" y="10006"/>
                </a:lnTo>
                <a:close/>
              </a:path>
            </a:pathLst>
          </a:custGeom>
          <a:noFill/>
        </p:spPr>
        <p:txBody>
          <a:bodyPr/>
          <a:lstStyle>
            <a:lvl1pPr>
              <a:defRPr sz="1000">
                <a:solidFill>
                  <a:schemeClr val="accent4"/>
                </a:solidFill>
                <a:latin typeface="Lato" panose="020F0502020204030203" pitchFamily="34" charset="0"/>
              </a:defRPr>
            </a:lvl1pPr>
          </a:lstStyle>
          <a:p>
            <a:endParaRPr lang="en-US"/>
          </a:p>
        </p:txBody>
      </p:sp>
      <p:sp>
        <p:nvSpPr>
          <p:cNvPr id="18" name="Picture Placeholder 17"/>
          <p:cNvSpPr>
            <a:spLocks noGrp="1"/>
          </p:cNvSpPr>
          <p:nvPr>
            <p:ph type="pic" sz="quarter" idx="14"/>
          </p:nvPr>
        </p:nvSpPr>
        <p:spPr>
          <a:xfrm>
            <a:off x="3269915" y="1146175"/>
            <a:ext cx="2619410" cy="3194296"/>
          </a:xfrm>
          <a:custGeom>
            <a:avLst/>
            <a:gdLst>
              <a:gd name="connsiteX0" fmla="*/ 1147388 w 2619410"/>
              <a:gd name="connsiteY0" fmla="*/ 0 h 3194296"/>
              <a:gd name="connsiteX1" fmla="*/ 2619410 w 2619410"/>
              <a:gd name="connsiteY1" fmla="*/ 763 h 3194296"/>
              <a:gd name="connsiteX2" fmla="*/ 2385956 w 2619410"/>
              <a:gd name="connsiteY2" fmla="*/ 648461 h 3194296"/>
              <a:gd name="connsiteX3" fmla="*/ 2390810 w 2619410"/>
              <a:gd name="connsiteY3" fmla="*/ 648463 h 3194296"/>
              <a:gd name="connsiteX4" fmla="*/ 1473199 w 2619410"/>
              <a:gd name="connsiteY4" fmla="*/ 3194296 h 3194296"/>
              <a:gd name="connsiteX5" fmla="*/ 0 w 2619410"/>
              <a:gd name="connsiteY5" fmla="*/ 3193787 h 3194296"/>
              <a:gd name="connsiteX6" fmla="*/ 233730 w 2619410"/>
              <a:gd name="connsiteY6" fmla="*/ 2546089 h 3194296"/>
              <a:gd name="connsiteX7" fmla="*/ 228600 w 2619410"/>
              <a:gd name="connsiteY7" fmla="*/ 2546087 h 319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410" h="3194296">
                <a:moveTo>
                  <a:pt x="1147388" y="0"/>
                </a:moveTo>
                <a:lnTo>
                  <a:pt x="2619410" y="763"/>
                </a:lnTo>
                <a:lnTo>
                  <a:pt x="2385956" y="648461"/>
                </a:lnTo>
                <a:lnTo>
                  <a:pt x="2390810" y="648463"/>
                </a:lnTo>
                <a:lnTo>
                  <a:pt x="1473199" y="3194296"/>
                </a:lnTo>
                <a:lnTo>
                  <a:pt x="0" y="3193787"/>
                </a:lnTo>
                <a:lnTo>
                  <a:pt x="233730" y="2546089"/>
                </a:lnTo>
                <a:lnTo>
                  <a:pt x="228600" y="2546087"/>
                </a:lnTo>
                <a:close/>
              </a:path>
            </a:pathLst>
          </a:custGeom>
          <a:noFill/>
        </p:spPr>
        <p:txBody>
          <a:bodyPr wrap="square">
            <a:noAutofit/>
          </a:bodyPr>
          <a:lstStyle>
            <a:lvl1pPr>
              <a:defRPr sz="1000">
                <a:solidFill>
                  <a:schemeClr val="accent4"/>
                </a:solidFill>
                <a:latin typeface="Lato" panose="020F0502020204030203" pitchFamily="34" charset="0"/>
              </a:defRPr>
            </a:lvl1pPr>
          </a:lstStyle>
          <a:p>
            <a:endParaRPr lang="en-US"/>
          </a:p>
        </p:txBody>
      </p:sp>
      <p:sp>
        <p:nvSpPr>
          <p:cNvPr id="12"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pic>
        <p:nvPicPr>
          <p:cNvPr id="19" name="Picture 1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157811429"/>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ortfolio at Lef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4363720" cy="5143500"/>
          </a:xfrm>
          <a:prstGeom prst="rect">
            <a:avLst/>
          </a:prstGeom>
        </p:spPr>
        <p:txBody>
          <a:bodyPr/>
          <a:lstStyle>
            <a:lvl1pPr>
              <a:defRPr sz="1400">
                <a:solidFill>
                  <a:schemeClr val="accent4"/>
                </a:solidFill>
                <a:latin typeface="Lato" panose="020F0502020204030203" pitchFamily="34" charset="0"/>
              </a:defRPr>
            </a:lvl1pPr>
          </a:lstStyle>
          <a:p>
            <a:endParaRPr lang="en-US"/>
          </a:p>
        </p:txBody>
      </p:sp>
      <p:sp>
        <p:nvSpPr>
          <p:cNvPr id="7"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9" name="TextBox 8"/>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12" name="Picture 1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1265490585"/>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ortfolio at Righ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0280" y="0"/>
            <a:ext cx="4363720" cy="5143500"/>
          </a:xfrm>
          <a:prstGeom prst="rect">
            <a:avLst/>
          </a:prstGeom>
        </p:spPr>
        <p:txBody>
          <a:bodyPr/>
          <a:lstStyle>
            <a:lvl1pPr>
              <a:defRPr sz="1400">
                <a:solidFill>
                  <a:schemeClr val="accent4"/>
                </a:solidFill>
                <a:latin typeface="Lato" panose="020F0502020204030203" pitchFamily="34" charset="0"/>
              </a:defRPr>
            </a:lvl1pPr>
          </a:lstStyle>
          <a:p>
            <a:endParaRPr lang="en-US"/>
          </a:p>
        </p:txBody>
      </p:sp>
      <p:sp>
        <p:nvSpPr>
          <p:cNvPr id="7" name="Freeform 25"/>
          <p:cNvSpPr>
            <a:spLocks/>
          </p:cNvSpPr>
          <p:nvPr userDrawn="1"/>
        </p:nvSpPr>
        <p:spPr bwMode="auto">
          <a:xfrm>
            <a:off x="795070"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userDrawn="1"/>
        </p:nvSpPr>
        <p:spPr>
          <a:xfrm>
            <a:off x="638175" y="4758089"/>
            <a:ext cx="227444" cy="123111"/>
          </a:xfrm>
          <a:prstGeom prst="rect">
            <a:avLst/>
          </a:prstGeom>
          <a:noFill/>
        </p:spPr>
        <p:txBody>
          <a:bodyPr wrap="square" lIns="0" tIns="0" rIns="0" bIns="0" rtlCol="0">
            <a:spAutoFit/>
          </a:bodyPr>
          <a:lstStyle/>
          <a:p>
            <a:pPr algn="l"/>
            <a:fld id="{B5D67274-A358-4A3D-B8D0-184382E74259}" type="slidenum">
              <a:rPr lang="en-US" sz="800" smtClean="0">
                <a:solidFill>
                  <a:schemeClr val="accent3"/>
                </a:solidFill>
                <a:latin typeface="Lato" panose="020F0502020204030203" pitchFamily="34" charset="0"/>
              </a:rPr>
              <a:pPr algn="l"/>
              <a:t>‹#›</a:t>
            </a:fld>
            <a:endParaRPr lang="en-US" sz="800">
              <a:solidFill>
                <a:schemeClr val="accent3"/>
              </a:solidFill>
              <a:latin typeface="Lato" panose="020F0502020204030203" pitchFamily="34" charset="0"/>
            </a:endParaRPr>
          </a:p>
        </p:txBody>
      </p:sp>
      <p:sp>
        <p:nvSpPr>
          <p:cNvPr id="13" name="TextBox 12"/>
          <p:cNvSpPr txBox="1"/>
          <p:nvPr userDrawn="1"/>
        </p:nvSpPr>
        <p:spPr>
          <a:xfrm>
            <a:off x="1143672" y="4788867"/>
            <a:ext cx="3969148" cy="92333"/>
          </a:xfrm>
          <a:prstGeom prst="rect">
            <a:avLst/>
          </a:prstGeom>
          <a:noFill/>
        </p:spPr>
        <p:txBody>
          <a:bodyPr wrap="square" lIns="0" tIns="0" rIns="0" bIns="0"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648319" y="4669373"/>
            <a:ext cx="280391" cy="275497"/>
          </a:xfrm>
          <a:prstGeom prst="rect">
            <a:avLst/>
          </a:prstGeom>
        </p:spPr>
      </p:pic>
    </p:spTree>
    <p:extLst>
      <p:ext uri="{BB962C8B-B14F-4D97-AF65-F5344CB8AC3E}">
        <p14:creationId xmlns:p14="http://schemas.microsoft.com/office/powerpoint/2010/main" val="1957370555"/>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bile App Showcase">
    <p:spTree>
      <p:nvGrpSpPr>
        <p:cNvPr id="1" name=""/>
        <p:cNvGrpSpPr/>
        <p:nvPr/>
      </p:nvGrpSpPr>
      <p:grpSpPr>
        <a:xfrm>
          <a:off x="0" y="0"/>
          <a:ext cx="0" cy="0"/>
          <a:chOff x="0" y="0"/>
          <a:chExt cx="0" cy="0"/>
        </a:xfrm>
      </p:grpSpPr>
      <p:sp>
        <p:nvSpPr>
          <p:cNvPr id="11" name="Picture Placeholder 6"/>
          <p:cNvSpPr>
            <a:spLocks noGrp="1"/>
          </p:cNvSpPr>
          <p:nvPr>
            <p:ph type="pic" sz="quarter" idx="13"/>
          </p:nvPr>
        </p:nvSpPr>
        <p:spPr>
          <a:xfrm>
            <a:off x="3922337" y="1835150"/>
            <a:ext cx="1313238" cy="2359025"/>
          </a:xfrm>
          <a:prstGeom prst="rect">
            <a:avLst/>
          </a:prstGeom>
        </p:spPr>
        <p:txBody>
          <a:bodyPr/>
          <a:lstStyle>
            <a:lvl1pPr>
              <a:defRPr sz="1200">
                <a:solidFill>
                  <a:schemeClr val="accent4"/>
                </a:solidFill>
                <a:latin typeface="Lato" panose="020F0502020204030203" pitchFamily="34" charset="0"/>
              </a:defRPr>
            </a:lvl1pPr>
          </a:lstStyle>
          <a:p>
            <a:endParaRPr lang="en-US"/>
          </a:p>
        </p:txBody>
      </p:sp>
      <p:sp>
        <p:nvSpPr>
          <p:cNvPr id="9" name="Text Placeholder 6"/>
          <p:cNvSpPr>
            <a:spLocks noGrp="1"/>
          </p:cNvSpPr>
          <p:nvPr>
            <p:ph type="body" sz="quarter" idx="11" hasCustomPrompt="1"/>
          </p:nvPr>
        </p:nvSpPr>
        <p:spPr>
          <a:xfrm>
            <a:off x="638175" y="458364"/>
            <a:ext cx="7862888" cy="323301"/>
          </a:xfrm>
          <a:prstGeom prst="rect">
            <a:avLst/>
          </a:prstGeom>
        </p:spPr>
        <p:txBody>
          <a:bodyPr lIns="0" tIns="0" rIns="0" bIns="0">
            <a:noAutofit/>
          </a:bodyPr>
          <a:lstStyle>
            <a:lvl1pPr marL="0" indent="0">
              <a:spcBef>
                <a:spcPts val="0"/>
              </a:spcBef>
              <a:buFontTx/>
              <a:buNone/>
              <a:defRPr sz="2800" b="1" i="0" cap="none" spc="-150" baseline="0">
                <a:solidFill>
                  <a:schemeClr val="accent1"/>
                </a:solidFill>
                <a:latin typeface="Montserrat" charset="0"/>
                <a:ea typeface="Montserrat" charset="0"/>
                <a:cs typeface="Montserrat" charset="0"/>
              </a:defRPr>
            </a:lvl1pPr>
          </a:lstStyle>
          <a:p>
            <a:pPr lvl="0"/>
            <a:r>
              <a:rPr lang="en-US"/>
              <a:t>Click to edit title</a:t>
            </a:r>
          </a:p>
        </p:txBody>
      </p:sp>
      <p:cxnSp>
        <p:nvCxnSpPr>
          <p:cNvPr id="12" name="Straight Connector 11"/>
          <p:cNvCxnSpPr/>
          <p:nvPr userDrawn="1"/>
        </p:nvCxnSpPr>
        <p:spPr>
          <a:xfrm>
            <a:off x="639798" y="1095787"/>
            <a:ext cx="45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spcBef>
                <a:spcPts val="0"/>
              </a:spcBef>
              <a:buFontTx/>
              <a:buNone/>
              <a:defRPr sz="1200" b="0" i="0" cap="none" spc="0" baseline="0">
                <a:solidFill>
                  <a:schemeClr val="tx1"/>
                </a:solidFill>
                <a:latin typeface="Montserrat Medium" charset="0"/>
                <a:ea typeface="Montserrat Medium" charset="0"/>
                <a:cs typeface="Montserrat Medium" charset="0"/>
              </a:defRPr>
            </a:lvl1pPr>
          </a:lstStyle>
          <a:p>
            <a:pPr lvl="0"/>
            <a:r>
              <a:rPr lang="en-US"/>
              <a:t>CLICK TO EDIT SUBTITLE HERE</a:t>
            </a:r>
          </a:p>
        </p:txBody>
      </p:sp>
      <p:sp>
        <p:nvSpPr>
          <p:cNvPr id="10"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17" name="TextBox 16"/>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18" name="Picture 1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3582874044"/>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750"/>
                                        <p:tgtEl>
                                          <p:spTgt spid="9">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wipe(left)">
                                      <p:cBhvr>
                                        <p:cTn id="11" dur="500"/>
                                        <p:tgtEl>
                                          <p:spTgt spid="13">
                                            <p:txEl>
                                              <p:pRg st="0" end="0"/>
                                            </p:txEl>
                                          </p:spTgt>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750"/>
                        <p:tgtEl>
                          <p:spTgt spid="9"/>
                        </p:tgtEl>
                      </p:cBhvr>
                    </p:animEffect>
                  </p:childTnLst>
                </p:cTn>
              </p:par>
            </p:tnLst>
          </p:tmpl>
        </p:tmplLst>
      </p:bldP>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eb Showcase in iMac">
    <p:spTree>
      <p:nvGrpSpPr>
        <p:cNvPr id="1" name=""/>
        <p:cNvGrpSpPr/>
        <p:nvPr/>
      </p:nvGrpSpPr>
      <p:grpSpPr>
        <a:xfrm>
          <a:off x="0" y="0"/>
          <a:ext cx="0" cy="0"/>
          <a:chOff x="0" y="0"/>
          <a:chExt cx="0" cy="0"/>
        </a:xfrm>
      </p:grpSpPr>
      <p:sp>
        <p:nvSpPr>
          <p:cNvPr id="11" name="Picture Placeholder 6"/>
          <p:cNvSpPr>
            <a:spLocks noGrp="1"/>
          </p:cNvSpPr>
          <p:nvPr>
            <p:ph type="pic" sz="quarter" idx="13"/>
          </p:nvPr>
        </p:nvSpPr>
        <p:spPr>
          <a:xfrm>
            <a:off x="836083" y="1724025"/>
            <a:ext cx="2937934" cy="1768475"/>
          </a:xfrm>
          <a:prstGeom prst="rect">
            <a:avLst/>
          </a:prstGeom>
        </p:spPr>
        <p:txBody>
          <a:bodyPr/>
          <a:lstStyle>
            <a:lvl1pPr>
              <a:defRPr sz="1200">
                <a:solidFill>
                  <a:schemeClr val="accent4"/>
                </a:solidFill>
                <a:latin typeface="Lato" panose="020F0502020204030203" pitchFamily="34" charset="0"/>
              </a:defRPr>
            </a:lvl1pPr>
          </a:lstStyle>
          <a:p>
            <a:endParaRPr lang="en-US"/>
          </a:p>
        </p:txBody>
      </p:sp>
      <p:sp>
        <p:nvSpPr>
          <p:cNvPr id="9" name="Text Placeholder 6"/>
          <p:cNvSpPr>
            <a:spLocks noGrp="1"/>
          </p:cNvSpPr>
          <p:nvPr>
            <p:ph type="body" sz="quarter" idx="11" hasCustomPrompt="1"/>
          </p:nvPr>
        </p:nvSpPr>
        <p:spPr>
          <a:xfrm>
            <a:off x="638175" y="458364"/>
            <a:ext cx="7862888" cy="323301"/>
          </a:xfrm>
          <a:prstGeom prst="rect">
            <a:avLst/>
          </a:prstGeom>
        </p:spPr>
        <p:txBody>
          <a:bodyPr lIns="0" tIns="0" rIns="0" bIns="0">
            <a:noAutofit/>
          </a:bodyPr>
          <a:lstStyle>
            <a:lvl1pPr marL="0" indent="0">
              <a:spcBef>
                <a:spcPts val="0"/>
              </a:spcBef>
              <a:buFontTx/>
              <a:buNone/>
              <a:defRPr sz="2800" b="1" i="0" cap="none" spc="-150" baseline="0">
                <a:solidFill>
                  <a:schemeClr val="accent1"/>
                </a:solidFill>
                <a:latin typeface="Montserrat" charset="0"/>
                <a:ea typeface="Montserrat" charset="0"/>
                <a:cs typeface="Montserrat" charset="0"/>
              </a:defRPr>
            </a:lvl1pPr>
          </a:lstStyle>
          <a:p>
            <a:pPr lvl="0"/>
            <a:r>
              <a:rPr lang="en-US"/>
              <a:t>Click to edit title</a:t>
            </a:r>
          </a:p>
        </p:txBody>
      </p:sp>
      <p:cxnSp>
        <p:nvCxnSpPr>
          <p:cNvPr id="12" name="Straight Connector 11"/>
          <p:cNvCxnSpPr/>
          <p:nvPr userDrawn="1"/>
        </p:nvCxnSpPr>
        <p:spPr>
          <a:xfrm>
            <a:off x="639798" y="1095787"/>
            <a:ext cx="45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spcBef>
                <a:spcPts val="0"/>
              </a:spcBef>
              <a:buFontTx/>
              <a:buNone/>
              <a:defRPr sz="1200" b="0" i="0" cap="none" spc="0" baseline="0">
                <a:solidFill>
                  <a:schemeClr val="tx1"/>
                </a:solidFill>
                <a:latin typeface="Montserrat Medium" charset="0"/>
                <a:ea typeface="Montserrat Medium" charset="0"/>
                <a:cs typeface="Montserrat Medium" charset="0"/>
              </a:defRPr>
            </a:lvl1pPr>
          </a:lstStyle>
          <a:p>
            <a:pPr lvl="0"/>
            <a:r>
              <a:rPr lang="en-US"/>
              <a:t>CLICK TO EDIT SUBTITLE HERE</a:t>
            </a:r>
          </a:p>
        </p:txBody>
      </p:sp>
      <p:sp>
        <p:nvSpPr>
          <p:cNvPr id="10"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17" name="TextBox 16"/>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18" name="Picture 1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2075790988"/>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750"/>
                                        <p:tgtEl>
                                          <p:spTgt spid="9">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wipe(left)">
                                      <p:cBhvr>
                                        <p:cTn id="11" dur="500"/>
                                        <p:tgtEl>
                                          <p:spTgt spid="13">
                                            <p:txEl>
                                              <p:pRg st="0" end="0"/>
                                            </p:txEl>
                                          </p:spTgt>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750"/>
                        <p:tgtEl>
                          <p:spTgt spid="9"/>
                        </p:tgtEl>
                      </p:cBhvr>
                    </p:animEffect>
                  </p:childTnLst>
                </p:cTn>
              </p:par>
            </p:tnLst>
          </p:tmpl>
        </p:tmplLst>
      </p:bldP>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rtfolio Showcase (2 Picture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38175" y="1524530"/>
            <a:ext cx="3705225" cy="2857500"/>
          </a:xfrm>
          <a:prstGeom prst="rect">
            <a:avLst/>
          </a:prstGeom>
        </p:spPr>
        <p:txBody>
          <a:bodyPr/>
          <a:lstStyle>
            <a:lvl1pPr>
              <a:defRPr sz="1200">
                <a:solidFill>
                  <a:schemeClr val="accent4"/>
                </a:solidFill>
                <a:latin typeface="Lato" panose="020F0502020204030203" pitchFamily="34" charset="0"/>
              </a:defRPr>
            </a:lvl1pPr>
          </a:lstStyle>
          <a:p>
            <a:endParaRPr lang="en-US"/>
          </a:p>
        </p:txBody>
      </p:sp>
      <p:sp>
        <p:nvSpPr>
          <p:cNvPr id="11" name="Picture Placeholder 6"/>
          <p:cNvSpPr>
            <a:spLocks noGrp="1"/>
          </p:cNvSpPr>
          <p:nvPr>
            <p:ph type="pic" sz="quarter" idx="14"/>
          </p:nvPr>
        </p:nvSpPr>
        <p:spPr>
          <a:xfrm>
            <a:off x="4795838" y="1524530"/>
            <a:ext cx="3705225" cy="2857500"/>
          </a:xfrm>
          <a:prstGeom prst="rect">
            <a:avLst/>
          </a:prstGeom>
        </p:spPr>
        <p:txBody>
          <a:bodyPr/>
          <a:lstStyle>
            <a:lvl1pPr>
              <a:defRPr sz="1200">
                <a:solidFill>
                  <a:schemeClr val="accent4"/>
                </a:solidFill>
                <a:latin typeface="Lato" panose="020F0502020204030203" pitchFamily="34" charset="0"/>
              </a:defRPr>
            </a:lvl1pPr>
          </a:lstStyle>
          <a:p>
            <a:endParaRPr lang="en-US"/>
          </a:p>
        </p:txBody>
      </p:sp>
      <p:sp>
        <p:nvSpPr>
          <p:cNvPr id="12" name="Text Placeholder 6"/>
          <p:cNvSpPr>
            <a:spLocks noGrp="1"/>
          </p:cNvSpPr>
          <p:nvPr>
            <p:ph type="body" sz="quarter" idx="11" hasCustomPrompt="1"/>
          </p:nvPr>
        </p:nvSpPr>
        <p:spPr>
          <a:xfrm>
            <a:off x="638175" y="458364"/>
            <a:ext cx="7862888" cy="323301"/>
          </a:xfrm>
          <a:prstGeom prst="rect">
            <a:avLst/>
          </a:prstGeom>
        </p:spPr>
        <p:txBody>
          <a:bodyPr lIns="0" tIns="0" rIns="0" bIns="0">
            <a:noAutofit/>
          </a:bodyPr>
          <a:lstStyle>
            <a:lvl1pPr marL="0" indent="0">
              <a:spcBef>
                <a:spcPts val="0"/>
              </a:spcBef>
              <a:buFontTx/>
              <a:buNone/>
              <a:defRPr sz="2800" b="1" i="0" cap="none" spc="-150" baseline="0">
                <a:solidFill>
                  <a:schemeClr val="accent1"/>
                </a:solidFill>
                <a:latin typeface="Montserrat" charset="0"/>
                <a:ea typeface="Montserrat" charset="0"/>
                <a:cs typeface="Montserrat" charset="0"/>
              </a:defRPr>
            </a:lvl1pPr>
          </a:lstStyle>
          <a:p>
            <a:pPr lvl="0"/>
            <a:r>
              <a:rPr lang="en-US"/>
              <a:t>Click to edit title</a:t>
            </a:r>
          </a:p>
        </p:txBody>
      </p:sp>
      <p:cxnSp>
        <p:nvCxnSpPr>
          <p:cNvPr id="13" name="Straight Connector 12"/>
          <p:cNvCxnSpPr/>
          <p:nvPr userDrawn="1"/>
        </p:nvCxnSpPr>
        <p:spPr>
          <a:xfrm>
            <a:off x="639798" y="1095787"/>
            <a:ext cx="45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spcBef>
                <a:spcPts val="0"/>
              </a:spcBef>
              <a:buFontTx/>
              <a:buNone/>
              <a:defRPr sz="1200" b="0" i="0" cap="none" spc="0" baseline="0">
                <a:solidFill>
                  <a:schemeClr val="tx1"/>
                </a:solidFill>
                <a:latin typeface="Montserrat Medium" charset="0"/>
                <a:ea typeface="Montserrat Medium" charset="0"/>
                <a:cs typeface="Montserrat Medium" charset="0"/>
              </a:defRPr>
            </a:lvl1pPr>
          </a:lstStyle>
          <a:p>
            <a:pPr lvl="0"/>
            <a:r>
              <a:rPr lang="en-US"/>
              <a:t>CLICK TO EDIT SUBTITLE HERE</a:t>
            </a:r>
          </a:p>
        </p:txBody>
      </p:sp>
      <p:sp>
        <p:nvSpPr>
          <p:cNvPr id="17"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19" name="TextBox 18"/>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20" name="Picture 1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1188522502"/>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750"/>
                                        <p:tgtEl>
                                          <p:spTgt spid="12">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wipe(left)">
                                      <p:cBhvr>
                                        <p:cTn id="11" dur="500"/>
                                        <p:tgtEl>
                                          <p:spTgt spid="14">
                                            <p:txEl>
                                              <p:pRg st="0" end="0"/>
                                            </p:txEl>
                                          </p:spTgt>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 Showcase (3 Picture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38176" y="1524530"/>
            <a:ext cx="2328738" cy="2857500"/>
          </a:xfrm>
          <a:prstGeom prst="rect">
            <a:avLst/>
          </a:prstGeom>
        </p:spPr>
        <p:txBody>
          <a:bodyPr/>
          <a:lstStyle>
            <a:lvl1pPr>
              <a:defRPr sz="1200">
                <a:solidFill>
                  <a:schemeClr val="accent4"/>
                </a:solidFill>
                <a:latin typeface="Lato" panose="020F0502020204030203" pitchFamily="34" charset="0"/>
              </a:defRPr>
            </a:lvl1pPr>
          </a:lstStyle>
          <a:p>
            <a:endParaRPr lang="en-US"/>
          </a:p>
        </p:txBody>
      </p:sp>
      <p:sp>
        <p:nvSpPr>
          <p:cNvPr id="13" name="Picture Placeholder 6"/>
          <p:cNvSpPr>
            <a:spLocks noGrp="1"/>
          </p:cNvSpPr>
          <p:nvPr>
            <p:ph type="pic" sz="quarter" idx="14"/>
          </p:nvPr>
        </p:nvSpPr>
        <p:spPr>
          <a:xfrm>
            <a:off x="3407631" y="1524530"/>
            <a:ext cx="2328738" cy="2857500"/>
          </a:xfrm>
          <a:prstGeom prst="rect">
            <a:avLst/>
          </a:prstGeom>
        </p:spPr>
        <p:txBody>
          <a:bodyPr/>
          <a:lstStyle>
            <a:lvl1pPr>
              <a:defRPr sz="1200">
                <a:solidFill>
                  <a:schemeClr val="accent4"/>
                </a:solidFill>
                <a:latin typeface="Lato" panose="020F0502020204030203" pitchFamily="34" charset="0"/>
              </a:defRPr>
            </a:lvl1pPr>
          </a:lstStyle>
          <a:p>
            <a:endParaRPr lang="en-US"/>
          </a:p>
        </p:txBody>
      </p:sp>
      <p:sp>
        <p:nvSpPr>
          <p:cNvPr id="14" name="Picture Placeholder 6"/>
          <p:cNvSpPr>
            <a:spLocks noGrp="1"/>
          </p:cNvSpPr>
          <p:nvPr>
            <p:ph type="pic" sz="quarter" idx="15"/>
          </p:nvPr>
        </p:nvSpPr>
        <p:spPr>
          <a:xfrm>
            <a:off x="6172325" y="1524530"/>
            <a:ext cx="2328738" cy="2857500"/>
          </a:xfrm>
          <a:prstGeom prst="rect">
            <a:avLst/>
          </a:prstGeom>
        </p:spPr>
        <p:txBody>
          <a:bodyPr/>
          <a:lstStyle>
            <a:lvl1pPr>
              <a:defRPr sz="1200">
                <a:solidFill>
                  <a:schemeClr val="accent4"/>
                </a:solidFill>
                <a:latin typeface="Lato" panose="020F0502020204030203" pitchFamily="34" charset="0"/>
              </a:defRPr>
            </a:lvl1pPr>
          </a:lstStyle>
          <a:p>
            <a:endParaRPr lang="en-US"/>
          </a:p>
        </p:txBody>
      </p:sp>
      <p:sp>
        <p:nvSpPr>
          <p:cNvPr id="11" name="Text Placeholder 6"/>
          <p:cNvSpPr>
            <a:spLocks noGrp="1"/>
          </p:cNvSpPr>
          <p:nvPr>
            <p:ph type="body" sz="quarter" idx="11" hasCustomPrompt="1"/>
          </p:nvPr>
        </p:nvSpPr>
        <p:spPr>
          <a:xfrm>
            <a:off x="638175" y="458364"/>
            <a:ext cx="7862888" cy="323301"/>
          </a:xfrm>
          <a:prstGeom prst="rect">
            <a:avLst/>
          </a:prstGeom>
        </p:spPr>
        <p:txBody>
          <a:bodyPr lIns="0" tIns="0" rIns="0" bIns="0">
            <a:noAutofit/>
          </a:bodyPr>
          <a:lstStyle>
            <a:lvl1pPr marL="0" indent="0">
              <a:spcBef>
                <a:spcPts val="0"/>
              </a:spcBef>
              <a:buFontTx/>
              <a:buNone/>
              <a:defRPr sz="2800" b="1" i="0" cap="none" spc="-150" baseline="0">
                <a:solidFill>
                  <a:schemeClr val="accent1"/>
                </a:solidFill>
                <a:latin typeface="Montserrat" charset="0"/>
                <a:ea typeface="Montserrat" charset="0"/>
                <a:cs typeface="Montserrat" charset="0"/>
              </a:defRPr>
            </a:lvl1pPr>
          </a:lstStyle>
          <a:p>
            <a:pPr lvl="0"/>
            <a:r>
              <a:rPr lang="en-US"/>
              <a:t>Click to edit title</a:t>
            </a:r>
          </a:p>
        </p:txBody>
      </p:sp>
      <p:cxnSp>
        <p:nvCxnSpPr>
          <p:cNvPr id="12" name="Straight Connector 11"/>
          <p:cNvCxnSpPr/>
          <p:nvPr userDrawn="1"/>
        </p:nvCxnSpPr>
        <p:spPr>
          <a:xfrm>
            <a:off x="639798" y="1095787"/>
            <a:ext cx="4572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 Placeholder 6"/>
          <p:cNvSpPr>
            <a:spLocks noGrp="1"/>
          </p:cNvSpPr>
          <p:nvPr>
            <p:ph type="body" sz="quarter" idx="12" hasCustomPrompt="1"/>
          </p:nvPr>
        </p:nvSpPr>
        <p:spPr>
          <a:xfrm>
            <a:off x="638175" y="857739"/>
            <a:ext cx="7862888" cy="124650"/>
          </a:xfrm>
          <a:prstGeom prst="rect">
            <a:avLst/>
          </a:prstGeom>
        </p:spPr>
        <p:txBody>
          <a:bodyPr lIns="0" tIns="0" rIns="0" bIns="0">
            <a:noAutofit/>
          </a:bodyPr>
          <a:lstStyle>
            <a:lvl1pPr marL="0" indent="0">
              <a:spcBef>
                <a:spcPts val="0"/>
              </a:spcBef>
              <a:buFontTx/>
              <a:buNone/>
              <a:defRPr sz="1200" b="0" i="0" cap="none" spc="0" baseline="0">
                <a:solidFill>
                  <a:schemeClr val="tx1"/>
                </a:solidFill>
                <a:latin typeface="Montserrat Medium" charset="0"/>
                <a:ea typeface="Montserrat Medium" charset="0"/>
                <a:cs typeface="Montserrat Medium" charset="0"/>
              </a:defRPr>
            </a:lvl1pPr>
          </a:lstStyle>
          <a:p>
            <a:pPr lvl="0"/>
            <a:r>
              <a:rPr lang="en-US"/>
              <a:t>CLICK TO EDIT SUBTITLE HERE</a:t>
            </a:r>
          </a:p>
        </p:txBody>
      </p:sp>
      <p:sp>
        <p:nvSpPr>
          <p:cNvPr id="18" name="Freeform 25"/>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userDrawn="1"/>
        </p:nvSpPr>
        <p:spPr>
          <a:xfrm>
            <a:off x="8273619" y="4758089"/>
            <a:ext cx="227444" cy="123111"/>
          </a:xfrm>
          <a:prstGeom prst="rect">
            <a:avLst/>
          </a:prstGeom>
          <a:noFill/>
        </p:spPr>
        <p:txBody>
          <a:bodyPr wrap="square" lIns="0" tIns="0" rIns="0" bIns="0" rtlCol="0">
            <a:spAutoFit/>
          </a:bodyPr>
          <a:lstStyle/>
          <a:p>
            <a:pPr algn="r"/>
            <a:fld id="{B5D67274-A358-4A3D-B8D0-184382E74259}" type="slidenum">
              <a:rPr lang="en-US" sz="800" smtClean="0">
                <a:solidFill>
                  <a:schemeClr val="accent3"/>
                </a:solidFill>
                <a:latin typeface="Lato" panose="020F0502020204030203" pitchFamily="34" charset="0"/>
              </a:rPr>
              <a:pPr algn="r"/>
              <a:t>‹#›</a:t>
            </a:fld>
            <a:endParaRPr lang="en-US" sz="800">
              <a:solidFill>
                <a:schemeClr val="accent3"/>
              </a:solidFill>
              <a:latin typeface="Lato" panose="020F0502020204030203" pitchFamily="34" charset="0"/>
            </a:endParaRPr>
          </a:p>
        </p:txBody>
      </p:sp>
      <p:sp>
        <p:nvSpPr>
          <p:cNvPr id="20" name="TextBox 19"/>
          <p:cNvSpPr txBox="1"/>
          <p:nvPr userDrawn="1"/>
        </p:nvSpPr>
        <p:spPr>
          <a:xfrm>
            <a:off x="3998564" y="4788867"/>
            <a:ext cx="3969148" cy="92333"/>
          </a:xfrm>
          <a:prstGeom prst="rect">
            <a:avLst/>
          </a:prstGeom>
          <a:noFill/>
        </p:spPr>
        <p:txBody>
          <a:bodyPr wrap="square" lIns="0" tIns="0" rIns="0" bIns="0"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US" sz="600" b="0" i="0">
                <a:solidFill>
                  <a:schemeClr val="accent2"/>
                </a:solidFill>
                <a:latin typeface="Montserrat Light" charset="0"/>
                <a:ea typeface="Montserrat Light" charset="0"/>
                <a:cs typeface="Montserrat Light" charset="0"/>
              </a:rPr>
              <a:t>© 2022 Metabolon,</a:t>
            </a:r>
            <a:r>
              <a:rPr lang="en-US" sz="600" b="0" i="0" baseline="0">
                <a:solidFill>
                  <a:schemeClr val="accent2"/>
                </a:solidFill>
                <a:latin typeface="Montserrat Light" charset="0"/>
                <a:ea typeface="Montserrat Light" charset="0"/>
                <a:cs typeface="Montserrat Light" charset="0"/>
              </a:rPr>
              <a:t> Inc. All rights reserved. </a:t>
            </a:r>
            <a:r>
              <a:rPr lang="en-US" sz="600" b="0" i="0" baseline="0">
                <a:solidFill>
                  <a:schemeClr val="accent2"/>
                </a:solidFill>
                <a:latin typeface="Montserrat Medium" pitchFamily="2" charset="77"/>
                <a:ea typeface="Montserrat Light" charset="0"/>
                <a:cs typeface="Montserrat Light" charset="0"/>
              </a:rPr>
              <a:t>MC.PST.210311</a:t>
            </a:r>
            <a:endParaRPr lang="en-US" sz="600" b="0" i="0">
              <a:solidFill>
                <a:schemeClr val="accent2"/>
              </a:solidFill>
              <a:latin typeface="Montserrat Medium" pitchFamily="2" charset="77"/>
              <a:ea typeface="Montserrat Light" charset="0"/>
              <a:cs typeface="Montserrat Light" charset="0"/>
            </a:endParaRPr>
          </a:p>
        </p:txBody>
      </p:sp>
      <p:pic>
        <p:nvPicPr>
          <p:cNvPr id="21" name="Picture 2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361382895"/>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750"/>
                                        <p:tgtEl>
                                          <p:spTgt spid="11">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left)">
                                      <p:cBhvr>
                                        <p:cTn id="11" dur="500"/>
                                        <p:tgtEl>
                                          <p:spTgt spid="15">
                                            <p:txEl>
                                              <p:pRg st="0" end="0"/>
                                            </p:txEl>
                                          </p:spTgt>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750"/>
                        <p:tgtEl>
                          <p:spTgt spid="11"/>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Content with Caption">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5" cstate="email">
            <a:alphaModFix amt="40000"/>
            <a:extLst>
              <a:ext uri="{28A0092B-C50C-407E-A947-70E740481C1C}">
                <a14:useLocalDpi xmlns:a14="http://schemas.microsoft.com/office/drawing/2010/main"/>
              </a:ext>
            </a:extLst>
          </a:blip>
          <a:stretch>
            <a:fillRect/>
          </a:stretch>
        </p:blipFill>
        <p:spPr>
          <a:xfrm>
            <a:off x="3184110" y="0"/>
            <a:ext cx="5959891" cy="5143500"/>
          </a:xfrm>
          <a:prstGeom prst="rect">
            <a:avLst/>
          </a:prstGeom>
        </p:spPr>
      </p:pic>
      <p:sp>
        <p:nvSpPr>
          <p:cNvPr id="2" name="Title"/>
          <p:cNvSpPr>
            <a:spLocks noGrp="1"/>
          </p:cNvSpPr>
          <p:nvPr>
            <p:ph type="title"/>
            <p:custDataLst>
              <p:tags r:id="rId1"/>
            </p:custDataLst>
          </p:nvPr>
        </p:nvSpPr>
        <p:spPr>
          <a:xfrm>
            <a:off x="307182" y="342900"/>
            <a:ext cx="8070699" cy="759941"/>
          </a:xfrm>
          <a:prstGeom prst="rect">
            <a:avLst/>
          </a:prstGeom>
        </p:spPr>
        <p:txBody>
          <a:bodyPr anchor="b"/>
          <a:lstStyle>
            <a:lvl1pPr>
              <a:defRPr sz="2400">
                <a:solidFill>
                  <a:schemeClr val="tx2"/>
                </a:solidFill>
              </a:defRPr>
            </a:lvl1pPr>
          </a:lstStyle>
          <a:p>
            <a:r>
              <a:rPr lang="en-US"/>
              <a:t>Click to edit Master title style</a:t>
            </a:r>
          </a:p>
        </p:txBody>
      </p:sp>
      <p:sp>
        <p:nvSpPr>
          <p:cNvPr id="3" name="Content Placeholder Right"/>
          <p:cNvSpPr>
            <a:spLocks noGrp="1"/>
          </p:cNvSpPr>
          <p:nvPr>
            <p:ph idx="1"/>
          </p:nvPr>
        </p:nvSpPr>
        <p:spPr>
          <a:xfrm>
            <a:off x="3892378" y="1325263"/>
            <a:ext cx="4994447" cy="3506152"/>
          </a:xfrm>
        </p:spPr>
        <p:txBody>
          <a:bodyPr>
            <a:noAutofit/>
          </a:bodyPr>
          <a:lstStyle>
            <a:lvl1pPr>
              <a:defRPr sz="1800">
                <a:solidFill>
                  <a:schemeClr val="tx2"/>
                </a:solidFill>
              </a:defRPr>
            </a:lvl1pPr>
            <a:lvl2pPr>
              <a:defRPr sz="1500">
                <a:solidFill>
                  <a:schemeClr val="tx2"/>
                </a:solidFill>
              </a:defRPr>
            </a:lvl2pPr>
            <a:lvl3pPr>
              <a:defRPr sz="1350">
                <a:solidFill>
                  <a:schemeClr val="tx2"/>
                </a:solidFill>
              </a:defRPr>
            </a:lvl3pPr>
            <a:lvl4pPr>
              <a:defRPr sz="1200">
                <a:solidFill>
                  <a:schemeClr val="tx2"/>
                </a:solidFill>
              </a:defRPr>
            </a:lvl4pPr>
            <a:lvl5pPr>
              <a:defRPr sz="1200">
                <a:solidFill>
                  <a:schemeClr val="tx2"/>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Left"/>
          <p:cNvSpPr>
            <a:spLocks noGrp="1"/>
          </p:cNvSpPr>
          <p:nvPr>
            <p:ph type="body" sz="half" idx="2"/>
          </p:nvPr>
        </p:nvSpPr>
        <p:spPr>
          <a:xfrm>
            <a:off x="307182" y="1325264"/>
            <a:ext cx="3223260" cy="3500340"/>
          </a:xfrm>
        </p:spPr>
        <p:txBody>
          <a:bodyPr/>
          <a:lstStyle>
            <a:lvl1pPr marL="0" indent="0">
              <a:lnSpc>
                <a:spcPct val="100000"/>
              </a:lnSpc>
              <a:buNone/>
              <a:defRPr sz="1200">
                <a:solidFill>
                  <a:schemeClr val="tx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22" name="Picture 2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484733" y="238627"/>
            <a:ext cx="372477" cy="268847"/>
          </a:xfrm>
          <a:prstGeom prst="rect">
            <a:avLst/>
          </a:prstGeom>
        </p:spPr>
      </p:pic>
      <p:sp>
        <p:nvSpPr>
          <p:cNvPr id="13" name="TextBox 12"/>
          <p:cNvSpPr txBox="1"/>
          <p:nvPr userDrawn="1"/>
        </p:nvSpPr>
        <p:spPr>
          <a:xfrm>
            <a:off x="8638221" y="4937369"/>
            <a:ext cx="226745" cy="115416"/>
          </a:xfrm>
          <a:prstGeom prst="rect">
            <a:avLst/>
          </a:prstGeom>
          <a:noFill/>
        </p:spPr>
        <p:txBody>
          <a:bodyPr wrap="square" lIns="0" tIns="0" rIns="0" bIns="0" rtlCol="0">
            <a:spAutoFit/>
          </a:bodyPr>
          <a:lstStyle/>
          <a:p>
            <a:pPr algn="r"/>
            <a:fld id="{B5D67274-A358-4A3D-B8D0-184382E74259}" type="slidenum">
              <a:rPr lang="en-US" sz="750" b="1">
                <a:solidFill>
                  <a:schemeClr val="tx1"/>
                </a:solidFill>
                <a:latin typeface="Montserrat" charset="0"/>
                <a:ea typeface="Montserrat" charset="0"/>
                <a:cs typeface="Montserrat" charset="0"/>
              </a:rPr>
              <a:pPr algn="r"/>
              <a:t>‹#›</a:t>
            </a:fld>
            <a:endParaRPr lang="en-US" sz="750" b="1">
              <a:solidFill>
                <a:schemeClr val="tx1"/>
              </a:solidFill>
              <a:latin typeface="Montserrat" charset="0"/>
              <a:ea typeface="Montserrat" charset="0"/>
              <a:cs typeface="Montserrat" charset="0"/>
            </a:endParaRPr>
          </a:p>
        </p:txBody>
      </p:sp>
      <p:sp>
        <p:nvSpPr>
          <p:cNvPr id="14" name="TextBox 13"/>
          <p:cNvSpPr txBox="1"/>
          <p:nvPr userDrawn="1"/>
        </p:nvSpPr>
        <p:spPr>
          <a:xfrm>
            <a:off x="4507993" y="4961433"/>
            <a:ext cx="3956960" cy="92333"/>
          </a:xfrm>
          <a:prstGeom prst="rect">
            <a:avLst/>
          </a:prstGeom>
          <a:noFill/>
        </p:spPr>
        <p:txBody>
          <a:bodyPr wrap="square" lIns="0" tIns="0" rIns="0" bIns="0" rtlCol="0">
            <a:spAutoFit/>
          </a:bodyPr>
          <a:lstStyle/>
          <a:p>
            <a:pPr algn="r"/>
            <a:r>
              <a:rPr lang="en-US" sz="600" b="0" i="0">
                <a:solidFill>
                  <a:schemeClr val="accent2"/>
                </a:solidFill>
                <a:latin typeface="+mn-lt"/>
                <a:ea typeface="+mn-ea"/>
                <a:cs typeface="+mn-cs"/>
              </a:rPr>
              <a:t>© 2022 Metabolon,</a:t>
            </a:r>
            <a:r>
              <a:rPr lang="en-US" sz="600" b="0" i="0" baseline="0">
                <a:solidFill>
                  <a:schemeClr val="accent2"/>
                </a:solidFill>
                <a:latin typeface="+mn-lt"/>
                <a:ea typeface="+mn-ea"/>
                <a:cs typeface="+mn-cs"/>
              </a:rPr>
              <a:t> Inc. All rights reserved.</a:t>
            </a:r>
            <a:endParaRPr lang="en-US" sz="600" b="0" i="0">
              <a:solidFill>
                <a:schemeClr val="accent2"/>
              </a:solidFill>
              <a:latin typeface="+mn-lt"/>
              <a:ea typeface="+mn-ea"/>
              <a:cs typeface="+mn-cs"/>
            </a:endParaRPr>
          </a:p>
        </p:txBody>
      </p:sp>
      <p:cxnSp>
        <p:nvCxnSpPr>
          <p:cNvPr id="15" name="Straight Connector 14"/>
          <p:cNvCxnSpPr/>
          <p:nvPr userDrawn="1"/>
        </p:nvCxnSpPr>
        <p:spPr>
          <a:xfrm>
            <a:off x="1" y="4866883"/>
            <a:ext cx="914171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DDCCD560-51E0-491E-A1B3-12BF9DB55221}"/>
              </a:ext>
            </a:extLst>
          </p:cNvPr>
          <p:cNvSpPr>
            <a:spLocks noGrp="1"/>
          </p:cNvSpPr>
          <p:nvPr>
            <p:ph type="dt" sz="half" idx="20"/>
          </p:nvPr>
        </p:nvSpPr>
        <p:spPr/>
        <p:txBody>
          <a:bodyPr/>
          <a:lstStyle/>
          <a:p>
            <a:fld id="{4BF65D95-3B0D-4625-A3EB-F9200601323A}" type="datetime4">
              <a:rPr lang="en-US"/>
              <a:pPr/>
              <a:t>May 15, 2023</a:t>
            </a:fld>
            <a:endParaRPr lang="en-US"/>
          </a:p>
        </p:txBody>
      </p:sp>
      <p:sp>
        <p:nvSpPr>
          <p:cNvPr id="6" name="Footer Placeholder 5">
            <a:extLst>
              <a:ext uri="{FF2B5EF4-FFF2-40B4-BE49-F238E27FC236}">
                <a16:creationId xmlns:a16="http://schemas.microsoft.com/office/drawing/2014/main" id="{0137BCEC-4360-4573-84F5-1CFCE9DCB991}"/>
              </a:ext>
            </a:extLst>
          </p:cNvPr>
          <p:cNvSpPr>
            <a:spLocks noGrp="1"/>
          </p:cNvSpPr>
          <p:nvPr>
            <p:ph type="ftr" sz="quarter" idx="21"/>
          </p:nvPr>
        </p:nvSpPr>
        <p:spPr/>
        <p:txBody>
          <a:bodyPr/>
          <a:lstStyle/>
          <a:p>
            <a:endParaRPr lang="en-US"/>
          </a:p>
        </p:txBody>
      </p:sp>
      <p:sp>
        <p:nvSpPr>
          <p:cNvPr id="7" name="Slide Number Placeholder 6">
            <a:extLst>
              <a:ext uri="{FF2B5EF4-FFF2-40B4-BE49-F238E27FC236}">
                <a16:creationId xmlns:a16="http://schemas.microsoft.com/office/drawing/2014/main" id="{844369B7-5513-4B10-B9F3-6A6722F6A9AC}"/>
              </a:ext>
            </a:extLst>
          </p:cNvPr>
          <p:cNvSpPr>
            <a:spLocks noGrp="1"/>
          </p:cNvSpPr>
          <p:nvPr>
            <p:ph type="sldNum" sz="quarter" idx="22"/>
          </p:nvPr>
        </p:nvSpPr>
        <p:spPr/>
        <p:txBody>
          <a:bodyPr/>
          <a:lstStyle/>
          <a:p>
            <a:fld id="{5BF00829-6DF4-44DB-A24F-90D806651494}" type="slidenum">
              <a:rPr lang="en-US"/>
              <a:pPr/>
              <a:t>‹#›</a:t>
            </a:fld>
            <a:endParaRPr lang="en-US"/>
          </a:p>
        </p:txBody>
      </p:sp>
      <p:sp>
        <p:nvSpPr>
          <p:cNvPr id="18" name="Rectangle 17">
            <a:extLst>
              <a:ext uri="{FF2B5EF4-FFF2-40B4-BE49-F238E27FC236}">
                <a16:creationId xmlns:a16="http://schemas.microsoft.com/office/drawing/2014/main" id="{7E005963-419B-4072-AD9C-CB5C1965DB8C}"/>
              </a:ext>
            </a:extLst>
          </p:cNvPr>
          <p:cNvSpPr/>
          <p:nvPr userDrawn="1"/>
        </p:nvSpPr>
        <p:spPr>
          <a:xfrm>
            <a:off x="411591" y="1119792"/>
            <a:ext cx="610380" cy="86606"/>
          </a:xfrm>
          <a:prstGeom prst="rect">
            <a:avLst/>
          </a:prstGeom>
          <a:gradFill flip="none" rotWithShape="1">
            <a:gsLst>
              <a:gs pos="30000">
                <a:schemeClr val="accent3"/>
              </a:gs>
              <a:gs pos="100000">
                <a:schemeClr val="accent5"/>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a:latin typeface="+mn-lt"/>
            </a:endParaRPr>
          </a:p>
        </p:txBody>
      </p:sp>
      <p:sp>
        <p:nvSpPr>
          <p:cNvPr id="16" name="Source Placeholder">
            <a:extLst>
              <a:ext uri="{FF2B5EF4-FFF2-40B4-BE49-F238E27FC236}">
                <a16:creationId xmlns:a16="http://schemas.microsoft.com/office/drawing/2014/main" id="{A3152951-23D2-44EA-8FDD-160B61654F8D}"/>
              </a:ext>
            </a:extLst>
          </p:cNvPr>
          <p:cNvSpPr>
            <a:spLocks noGrp="1"/>
          </p:cNvSpPr>
          <p:nvPr>
            <p:ph sz="half" idx="19"/>
          </p:nvPr>
        </p:nvSpPr>
        <p:spPr>
          <a:xfrm>
            <a:off x="312214" y="4934451"/>
            <a:ext cx="5333927" cy="206016"/>
          </a:xfrm>
        </p:spPr>
        <p:txBody>
          <a:bodyPr>
            <a:noAutofit/>
          </a:bodyPr>
          <a:lstStyle>
            <a:lvl1pPr marL="0" indent="0">
              <a:buNone/>
              <a:defRPr sz="600" b="0" i="0">
                <a:solidFill>
                  <a:srgbClr val="B2BBC3"/>
                </a:solidFill>
                <a:latin typeface="+mn-lt"/>
                <a:cs typeface="Arial Narrow" panose="020B0604020202020204" pitchFamily="34" charset="0"/>
              </a:defRPr>
            </a:lvl1pPr>
            <a:lvl2pPr marL="342900" indent="0">
              <a:buNone/>
              <a:defRPr sz="750">
                <a:solidFill>
                  <a:schemeClr val="accent6"/>
                </a:solidFill>
              </a:defRPr>
            </a:lvl2pPr>
            <a:lvl3pPr marL="685800" indent="0">
              <a:buNone/>
              <a:defRPr sz="750">
                <a:solidFill>
                  <a:schemeClr val="accent6"/>
                </a:solidFill>
              </a:defRPr>
            </a:lvl3pPr>
            <a:lvl4pPr marL="1028700" indent="0">
              <a:buNone/>
              <a:defRPr sz="750">
                <a:solidFill>
                  <a:schemeClr val="accent6"/>
                </a:solidFill>
              </a:defRPr>
            </a:lvl4pPr>
            <a:lvl5pPr marL="1371600" indent="0">
              <a:buNone/>
              <a:defRPr sz="750">
                <a:solidFill>
                  <a:schemeClr val="accent6"/>
                </a:solidFill>
              </a:defRPr>
            </a:lvl5pPr>
          </a:lstStyle>
          <a:p>
            <a:pPr lvl="0"/>
            <a:r>
              <a:rPr lang="en-US"/>
              <a:t>Click to edit Master text styles</a:t>
            </a:r>
          </a:p>
        </p:txBody>
      </p:sp>
      <p:sp>
        <p:nvSpPr>
          <p:cNvPr id="17" name="Rectangle 16" hidden="1">
            <a:extLst>
              <a:ext uri="{FF2B5EF4-FFF2-40B4-BE49-F238E27FC236}">
                <a16:creationId xmlns:a16="http://schemas.microsoft.com/office/drawing/2014/main" id="{D881EB70-6ED1-46F5-BCF9-DAAF4B2FA121}"/>
              </a:ext>
            </a:extLst>
          </p:cNvPr>
          <p:cNvSpPr/>
          <p:nvPr userDrawn="1">
            <p:custDataLst>
              <p:tags r:id="rId2"/>
            </p:custDataLst>
          </p:nvPr>
        </p:nvSpPr>
        <p:spPr>
          <a:xfrm>
            <a:off x="294640" y="1102840"/>
            <a:ext cx="8605520" cy="3733319"/>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hidden="1">
            <a:extLst>
              <a:ext uri="{FF2B5EF4-FFF2-40B4-BE49-F238E27FC236}">
                <a16:creationId xmlns:a16="http://schemas.microsoft.com/office/drawing/2014/main" id="{DA6CEEAE-8885-4F7A-AF87-41B6DF3639B6}"/>
              </a:ext>
            </a:extLst>
          </p:cNvPr>
          <p:cNvSpPr/>
          <p:nvPr userDrawn="1">
            <p:custDataLst>
              <p:tags r:id="rId3"/>
            </p:custDataLst>
          </p:nvPr>
        </p:nvSpPr>
        <p:spPr>
          <a:xfrm>
            <a:off x="8479428" y="194741"/>
            <a:ext cx="407397" cy="437289"/>
          </a:xfrm>
          <a:prstGeom prst="rect">
            <a:avLst/>
          </a:prstGeom>
          <a:solidFill>
            <a:schemeClr val="accent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1650816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2069796737"/>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userDrawn="1">
          <p15:clr>
            <a:srgbClr val="FBAE40"/>
          </p15:clr>
        </p15:guide>
        <p15:guide id="2" pos="402" userDrawn="1">
          <p15:clr>
            <a:srgbClr val="FBAE40"/>
          </p15:clr>
        </p15:guide>
        <p15:guide id="3" pos="5355" userDrawn="1">
          <p15:clr>
            <a:srgbClr val="FBAE40"/>
          </p15:clr>
        </p15:guide>
        <p15:guide id="4" orient="horz" pos="29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Pictur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a:defRPr sz="2000">
                <a:solidFill>
                  <a:schemeClr val="accent4"/>
                </a:solidFill>
                <a:latin typeface="Lato" panose="020F0502020204030203" pitchFamily="34" charset="0"/>
              </a:defRPr>
            </a:lvl1pPr>
          </a:lstStyle>
          <a:p>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648319" y="4669373"/>
            <a:ext cx="280391" cy="275497"/>
          </a:xfrm>
          <a:prstGeom prst="rect">
            <a:avLst/>
          </a:prstGeom>
        </p:spPr>
      </p:pic>
    </p:spTree>
    <p:extLst>
      <p:ext uri="{BB962C8B-B14F-4D97-AF65-F5344CB8AC3E}">
        <p14:creationId xmlns:p14="http://schemas.microsoft.com/office/powerpoint/2010/main" val="3351171725"/>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1" name="Picture Placeholder 6"/>
          <p:cNvSpPr>
            <a:spLocks noGrp="1"/>
          </p:cNvSpPr>
          <p:nvPr>
            <p:ph type="pic" sz="quarter" idx="10"/>
          </p:nvPr>
        </p:nvSpPr>
        <p:spPr>
          <a:xfrm>
            <a:off x="965678" y="1073150"/>
            <a:ext cx="2157334" cy="150812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accent4"/>
                </a:solidFill>
                <a:latin typeface="Lato" panose="020F0502020204030203" pitchFamily="34" charset="0"/>
              </a:defRPr>
            </a:lvl1pPr>
          </a:lstStyle>
          <a:p>
            <a:endParaRPr lang="en-US"/>
          </a:p>
        </p:txBody>
      </p:sp>
      <p:sp>
        <p:nvSpPr>
          <p:cNvPr id="12" name="Picture Placeholder 6"/>
          <p:cNvSpPr>
            <a:spLocks noGrp="1"/>
          </p:cNvSpPr>
          <p:nvPr>
            <p:ph type="pic" sz="quarter" idx="11"/>
          </p:nvPr>
        </p:nvSpPr>
        <p:spPr>
          <a:xfrm>
            <a:off x="2759949" y="1073150"/>
            <a:ext cx="2157334" cy="150812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accent4"/>
                </a:solidFill>
                <a:latin typeface="Lato" panose="020F0502020204030203" pitchFamily="34" charset="0"/>
              </a:defRPr>
            </a:lvl1pPr>
          </a:lstStyle>
          <a:p>
            <a:endParaRPr lang="en-US"/>
          </a:p>
        </p:txBody>
      </p:sp>
      <p:sp>
        <p:nvSpPr>
          <p:cNvPr id="13" name="Picture Placeholder 6"/>
          <p:cNvSpPr>
            <a:spLocks noGrp="1"/>
          </p:cNvSpPr>
          <p:nvPr>
            <p:ph type="pic" sz="quarter" idx="12"/>
          </p:nvPr>
        </p:nvSpPr>
        <p:spPr>
          <a:xfrm>
            <a:off x="4554220" y="1073150"/>
            <a:ext cx="2157334" cy="150812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accent4"/>
                </a:solidFill>
                <a:latin typeface="Lato" panose="020F0502020204030203" pitchFamily="34" charset="0"/>
              </a:defRPr>
            </a:lvl1pPr>
          </a:lstStyle>
          <a:p>
            <a:endParaRPr lang="en-US"/>
          </a:p>
        </p:txBody>
      </p:sp>
      <p:sp>
        <p:nvSpPr>
          <p:cNvPr id="14" name="Picture Placeholder 6"/>
          <p:cNvSpPr>
            <a:spLocks noGrp="1"/>
          </p:cNvSpPr>
          <p:nvPr>
            <p:ph type="pic" sz="quarter" idx="13"/>
          </p:nvPr>
        </p:nvSpPr>
        <p:spPr>
          <a:xfrm>
            <a:off x="6343729" y="1073150"/>
            <a:ext cx="2157334" cy="150812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accent4"/>
                </a:solidFill>
                <a:latin typeface="Lato" panose="020F0502020204030203" pitchFamily="34" charset="0"/>
              </a:defRPr>
            </a:lvl1pPr>
          </a:lstStyle>
          <a:p>
            <a:endParaRPr lang="en-US"/>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2601272353"/>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p:spTree>
      <p:nvGrpSpPr>
        <p:cNvPr id="1" name=""/>
        <p:cNvGrpSpPr/>
        <p:nvPr/>
      </p:nvGrpSpPr>
      <p:grpSpPr>
        <a:xfrm>
          <a:off x="0" y="0"/>
          <a:ext cx="0" cy="0"/>
          <a:chOff x="0" y="0"/>
          <a:chExt cx="0" cy="0"/>
        </a:xfrm>
      </p:grpSpPr>
      <p:sp>
        <p:nvSpPr>
          <p:cNvPr id="9" name="Picture Placeholder 6"/>
          <p:cNvSpPr>
            <a:spLocks noGrp="1"/>
          </p:cNvSpPr>
          <p:nvPr>
            <p:ph type="pic" sz="quarter" idx="10"/>
          </p:nvPr>
        </p:nvSpPr>
        <p:spPr>
          <a:xfrm>
            <a:off x="1548132" y="1565851"/>
            <a:ext cx="1324474" cy="92589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bg1"/>
                </a:solidFill>
                <a:latin typeface="Lato" panose="020F0502020204030203" pitchFamily="34" charset="0"/>
              </a:defRPr>
            </a:lvl1pPr>
          </a:lstStyle>
          <a:p>
            <a:endParaRPr lang="en-US"/>
          </a:p>
        </p:txBody>
      </p:sp>
      <p:sp>
        <p:nvSpPr>
          <p:cNvPr id="10" name="Picture Placeholder 6"/>
          <p:cNvSpPr>
            <a:spLocks noGrp="1"/>
          </p:cNvSpPr>
          <p:nvPr>
            <p:ph type="pic" sz="quarter" idx="11"/>
          </p:nvPr>
        </p:nvSpPr>
        <p:spPr>
          <a:xfrm>
            <a:off x="2652755" y="1565851"/>
            <a:ext cx="1324474" cy="92589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bg1"/>
                </a:solidFill>
                <a:latin typeface="Lato" panose="020F0502020204030203" pitchFamily="34" charset="0"/>
              </a:defRPr>
            </a:lvl1pPr>
          </a:lstStyle>
          <a:p>
            <a:endParaRPr lang="en-US"/>
          </a:p>
        </p:txBody>
      </p:sp>
      <p:sp>
        <p:nvSpPr>
          <p:cNvPr id="11" name="Picture Placeholder 6"/>
          <p:cNvSpPr>
            <a:spLocks noGrp="1"/>
          </p:cNvSpPr>
          <p:nvPr>
            <p:ph type="pic" sz="quarter" idx="12"/>
          </p:nvPr>
        </p:nvSpPr>
        <p:spPr>
          <a:xfrm>
            <a:off x="2466556" y="551968"/>
            <a:ext cx="1324474" cy="92589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bg1"/>
                </a:solidFill>
                <a:latin typeface="Lato" panose="020F0502020204030203" pitchFamily="34" charset="0"/>
              </a:defRPr>
            </a:lvl1pPr>
          </a:lstStyle>
          <a:p>
            <a:endParaRPr lang="en-US"/>
          </a:p>
        </p:txBody>
      </p:sp>
      <p:sp>
        <p:nvSpPr>
          <p:cNvPr id="12" name="Picture Placeholder 6"/>
          <p:cNvSpPr>
            <a:spLocks noGrp="1"/>
          </p:cNvSpPr>
          <p:nvPr>
            <p:ph type="pic" sz="quarter" idx="13"/>
          </p:nvPr>
        </p:nvSpPr>
        <p:spPr>
          <a:xfrm>
            <a:off x="1804319" y="2598125"/>
            <a:ext cx="1324474" cy="92589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bg1"/>
                </a:solidFill>
                <a:latin typeface="Lato" panose="020F0502020204030203" pitchFamily="34" charset="0"/>
              </a:defRPr>
            </a:lvl1pPr>
          </a:lstStyle>
          <a:p>
            <a:endParaRPr lang="en-US"/>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938292755"/>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elcome Page Slide">
    <p:spTree>
      <p:nvGrpSpPr>
        <p:cNvPr id="1" name=""/>
        <p:cNvGrpSpPr/>
        <p:nvPr/>
      </p:nvGrpSpPr>
      <p:grpSpPr>
        <a:xfrm>
          <a:off x="0" y="0"/>
          <a:ext cx="0" cy="0"/>
          <a:chOff x="0" y="0"/>
          <a:chExt cx="0" cy="0"/>
        </a:xfrm>
      </p:grpSpPr>
      <p:sp>
        <p:nvSpPr>
          <p:cNvPr id="5" name="Picture Placeholder 6"/>
          <p:cNvSpPr>
            <a:spLocks noGrp="1"/>
          </p:cNvSpPr>
          <p:nvPr>
            <p:ph type="pic" sz="quarter" idx="10"/>
          </p:nvPr>
        </p:nvSpPr>
        <p:spPr>
          <a:xfrm>
            <a:off x="1261246" y="1120258"/>
            <a:ext cx="2565937" cy="179376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21 h 10021"/>
              <a:gd name="connsiteX1" fmla="*/ 2522 w 10000"/>
              <a:gd name="connsiteY1" fmla="*/ 0 h 10021"/>
              <a:gd name="connsiteX2" fmla="*/ 10000 w 10000"/>
              <a:gd name="connsiteY2" fmla="*/ 21 h 10021"/>
              <a:gd name="connsiteX3" fmla="*/ 8000 w 10000"/>
              <a:gd name="connsiteY3" fmla="*/ 10021 h 10021"/>
              <a:gd name="connsiteX4" fmla="*/ 0 w 10000"/>
              <a:gd name="connsiteY4" fmla="*/ 10021 h 10021"/>
              <a:gd name="connsiteX0" fmla="*/ 0 w 10000"/>
              <a:gd name="connsiteY0" fmla="*/ 10021 h 10021"/>
              <a:gd name="connsiteX1" fmla="*/ 2522 w 10000"/>
              <a:gd name="connsiteY1" fmla="*/ 0 h 10021"/>
              <a:gd name="connsiteX2" fmla="*/ 10000 w 10000"/>
              <a:gd name="connsiteY2" fmla="*/ 21 h 10021"/>
              <a:gd name="connsiteX3" fmla="*/ 7492 w 10000"/>
              <a:gd name="connsiteY3" fmla="*/ 9989 h 10021"/>
              <a:gd name="connsiteX4" fmla="*/ 0 w 10000"/>
              <a:gd name="connsiteY4" fmla="*/ 10021 h 10021"/>
              <a:gd name="connsiteX0" fmla="*/ 0 w 10000"/>
              <a:gd name="connsiteY0" fmla="*/ 10000 h 10000"/>
              <a:gd name="connsiteX1" fmla="*/ 2522 w 10000"/>
              <a:gd name="connsiteY1" fmla="*/ 0 h 10000"/>
              <a:gd name="connsiteX2" fmla="*/ 10000 w 10000"/>
              <a:gd name="connsiteY2" fmla="*/ 0 h 10000"/>
              <a:gd name="connsiteX3" fmla="*/ 7492 w 10000"/>
              <a:gd name="connsiteY3" fmla="*/ 996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2522" y="0"/>
                </a:lnTo>
                <a:lnTo>
                  <a:pt x="10000" y="0"/>
                </a:lnTo>
                <a:lnTo>
                  <a:pt x="7492" y="9968"/>
                </a:lnTo>
                <a:lnTo>
                  <a:pt x="0" y="10000"/>
                </a:lnTo>
                <a:close/>
              </a:path>
            </a:pathLst>
          </a:custGeom>
        </p:spPr>
        <p:txBody>
          <a:bodyPr/>
          <a:lstStyle>
            <a:lvl1pPr>
              <a:defRPr sz="1000">
                <a:solidFill>
                  <a:schemeClr val="accent4"/>
                </a:solidFill>
                <a:latin typeface="Lato" panose="020F0502020204030203" pitchFamily="34" charset="0"/>
              </a:defRPr>
            </a:lvl1pPr>
          </a:lstStyle>
          <a:p>
            <a:endParaRPr lang="en-US"/>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4204741683"/>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Section Slide">
    <p:spTree>
      <p:nvGrpSpPr>
        <p:cNvPr id="1" name=""/>
        <p:cNvGrpSpPr/>
        <p:nvPr/>
      </p:nvGrpSpPr>
      <p:grpSpPr>
        <a:xfrm>
          <a:off x="0" y="0"/>
          <a:ext cx="0" cy="0"/>
          <a:chOff x="0" y="0"/>
          <a:chExt cx="0" cy="0"/>
        </a:xfrm>
      </p:grpSpPr>
      <p:sp>
        <p:nvSpPr>
          <p:cNvPr id="96" name="Picture Placeholder 95"/>
          <p:cNvSpPr>
            <a:spLocks noGrp="1"/>
          </p:cNvSpPr>
          <p:nvPr>
            <p:ph type="pic" sz="quarter" idx="13"/>
          </p:nvPr>
        </p:nvSpPr>
        <p:spPr>
          <a:xfrm>
            <a:off x="5037602" y="558800"/>
            <a:ext cx="3801861" cy="3846207"/>
          </a:xfrm>
          <a:custGeom>
            <a:avLst/>
            <a:gdLst>
              <a:gd name="connsiteX0" fmla="*/ 2715847 w 3801861"/>
              <a:gd name="connsiteY0" fmla="*/ 999408 h 3846207"/>
              <a:gd name="connsiteX1" fmla="*/ 3004433 w 3801861"/>
              <a:gd name="connsiteY1" fmla="*/ 999408 h 3846207"/>
              <a:gd name="connsiteX2" fmla="*/ 1977716 w 3801861"/>
              <a:gd name="connsiteY2" fmla="*/ 3845344 h 3846207"/>
              <a:gd name="connsiteX3" fmla="*/ 1688819 w 3801861"/>
              <a:gd name="connsiteY3" fmla="*/ 3846207 h 3846207"/>
              <a:gd name="connsiteX4" fmla="*/ 375075 w 3801861"/>
              <a:gd name="connsiteY4" fmla="*/ 968397 h 3846207"/>
              <a:gd name="connsiteX5" fmla="*/ 663661 w 3801861"/>
              <a:gd name="connsiteY5" fmla="*/ 968397 h 3846207"/>
              <a:gd name="connsiteX6" fmla="*/ 288586 w 3801861"/>
              <a:gd name="connsiteY6" fmla="*/ 2008061 h 3846207"/>
              <a:gd name="connsiteX7" fmla="*/ 0 w 3801861"/>
              <a:gd name="connsiteY7" fmla="*/ 2008061 h 3846207"/>
              <a:gd name="connsiteX8" fmla="*/ 3513275 w 3801861"/>
              <a:gd name="connsiteY8" fmla="*/ 699169 h 3846207"/>
              <a:gd name="connsiteX9" fmla="*/ 3801861 w 3801861"/>
              <a:gd name="connsiteY9" fmla="*/ 699169 h 3846207"/>
              <a:gd name="connsiteX10" fmla="*/ 3291462 w 3801861"/>
              <a:gd name="connsiteY10" fmla="*/ 2113935 h 3846207"/>
              <a:gd name="connsiteX11" fmla="*/ 3002877 w 3801861"/>
              <a:gd name="connsiteY11" fmla="*/ 2113935 h 3846207"/>
              <a:gd name="connsiteX12" fmla="*/ 814957 w 3801861"/>
              <a:gd name="connsiteY12" fmla="*/ 685709 h 3846207"/>
              <a:gd name="connsiteX13" fmla="*/ 1103543 w 3801861"/>
              <a:gd name="connsiteY13" fmla="*/ 685709 h 3846207"/>
              <a:gd name="connsiteX14" fmla="*/ 513100 w 3801861"/>
              <a:gd name="connsiteY14" fmla="*/ 2322344 h 3846207"/>
              <a:gd name="connsiteX15" fmla="*/ 224515 w 3801861"/>
              <a:gd name="connsiteY15" fmla="*/ 2322344 h 3846207"/>
              <a:gd name="connsiteX16" fmla="*/ 2152597 w 3801861"/>
              <a:gd name="connsiteY16" fmla="*/ 685564 h 3846207"/>
              <a:gd name="connsiteX17" fmla="*/ 2441183 w 3801861"/>
              <a:gd name="connsiteY17" fmla="*/ 685564 h 3846207"/>
              <a:gd name="connsiteX18" fmla="*/ 1414466 w 3801861"/>
              <a:gd name="connsiteY18" fmla="*/ 3531500 h 3846207"/>
              <a:gd name="connsiteX19" fmla="*/ 1125569 w 3801861"/>
              <a:gd name="connsiteY19" fmla="*/ 3532363 h 3846207"/>
              <a:gd name="connsiteX20" fmla="*/ 1594584 w 3801861"/>
              <a:gd name="connsiteY20" fmla="*/ 406402 h 3846207"/>
              <a:gd name="connsiteX21" fmla="*/ 1883170 w 3801861"/>
              <a:gd name="connsiteY21" fmla="*/ 406402 h 3846207"/>
              <a:gd name="connsiteX22" fmla="*/ 1778805 w 3801861"/>
              <a:gd name="connsiteY22" fmla="*/ 695692 h 3846207"/>
              <a:gd name="connsiteX23" fmla="*/ 1779337 w 3801861"/>
              <a:gd name="connsiteY23" fmla="*/ 695692 h 3846207"/>
              <a:gd name="connsiteX24" fmla="*/ 680132 w 3801861"/>
              <a:gd name="connsiteY24" fmla="*/ 3742555 h 3846207"/>
              <a:gd name="connsiteX25" fmla="*/ 391235 w 3801861"/>
              <a:gd name="connsiteY25" fmla="*/ 3743418 h 3846207"/>
              <a:gd name="connsiteX26" fmla="*/ 1428027 w 3801861"/>
              <a:gd name="connsiteY26" fmla="*/ 869560 h 3846207"/>
              <a:gd name="connsiteX27" fmla="*/ 1427493 w 3801861"/>
              <a:gd name="connsiteY27" fmla="*/ 869561 h 3846207"/>
              <a:gd name="connsiteX28" fmla="*/ 3290048 w 3801861"/>
              <a:gd name="connsiteY28" fmla="*/ 381325 h 3846207"/>
              <a:gd name="connsiteX29" fmla="*/ 3578634 w 3801861"/>
              <a:gd name="connsiteY29" fmla="*/ 381325 h 3846207"/>
              <a:gd name="connsiteX30" fmla="*/ 2616998 w 3801861"/>
              <a:gd name="connsiteY30" fmla="*/ 3046863 h 3846207"/>
              <a:gd name="connsiteX31" fmla="*/ 2328101 w 3801861"/>
              <a:gd name="connsiteY31" fmla="*/ 3047726 h 3846207"/>
              <a:gd name="connsiteX32" fmla="*/ 1962856 w 3801861"/>
              <a:gd name="connsiteY32" fmla="*/ 313699 h 3846207"/>
              <a:gd name="connsiteX33" fmla="*/ 2251441 w 3801861"/>
              <a:gd name="connsiteY33" fmla="*/ 313699 h 3846207"/>
              <a:gd name="connsiteX34" fmla="*/ 1265408 w 3801861"/>
              <a:gd name="connsiteY34" fmla="*/ 3046863 h 3846207"/>
              <a:gd name="connsiteX35" fmla="*/ 976511 w 3801861"/>
              <a:gd name="connsiteY35" fmla="*/ 3047726 h 3846207"/>
              <a:gd name="connsiteX36" fmla="*/ 1400233 w 3801861"/>
              <a:gd name="connsiteY36" fmla="*/ 1 h 3846207"/>
              <a:gd name="connsiteX37" fmla="*/ 1688819 w 3801861"/>
              <a:gd name="connsiteY37" fmla="*/ 1 h 3846207"/>
              <a:gd name="connsiteX38" fmla="*/ 589614 w 3801861"/>
              <a:gd name="connsiteY38" fmla="*/ 3046863 h 3846207"/>
              <a:gd name="connsiteX39" fmla="*/ 300717 w 3801861"/>
              <a:gd name="connsiteY39" fmla="*/ 3047726 h 3846207"/>
              <a:gd name="connsiteX40" fmla="*/ 2751822 w 3801861"/>
              <a:gd name="connsiteY40" fmla="*/ 0 h 3846207"/>
              <a:gd name="connsiteX41" fmla="*/ 3040408 w 3801861"/>
              <a:gd name="connsiteY41" fmla="*/ 0 h 3846207"/>
              <a:gd name="connsiteX42" fmla="*/ 2019976 w 3801861"/>
              <a:gd name="connsiteY42" fmla="*/ 2828515 h 3846207"/>
              <a:gd name="connsiteX43" fmla="*/ 2020557 w 3801861"/>
              <a:gd name="connsiteY43" fmla="*/ 2828515 h 3846207"/>
              <a:gd name="connsiteX44" fmla="*/ 1877951 w 3801861"/>
              <a:gd name="connsiteY44" fmla="*/ 3223803 h 3846207"/>
              <a:gd name="connsiteX45" fmla="*/ 1878406 w 3801861"/>
              <a:gd name="connsiteY45" fmla="*/ 3223803 h 3846207"/>
              <a:gd name="connsiteX46" fmla="*/ 1711626 w 3801861"/>
              <a:gd name="connsiteY46" fmla="*/ 3686099 h 3846207"/>
              <a:gd name="connsiteX47" fmla="*/ 1422729 w 3801861"/>
              <a:gd name="connsiteY47" fmla="*/ 3686962 h 3846207"/>
              <a:gd name="connsiteX48" fmla="*/ 1565335 w 3801861"/>
              <a:gd name="connsiteY48" fmla="*/ 3291673 h 3846207"/>
              <a:gd name="connsiteX49" fmla="*/ 1564880 w 3801861"/>
              <a:gd name="connsiteY49" fmla="*/ 3291674 h 3846207"/>
              <a:gd name="connsiteX50" fmla="*/ 1652888 w 3801861"/>
              <a:gd name="connsiteY50" fmla="*/ 3047724 h 3846207"/>
              <a:gd name="connsiteX51" fmla="*/ 1652306 w 3801861"/>
              <a:gd name="connsiteY51" fmla="*/ 3047726 h 384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801861" h="3846207">
                <a:moveTo>
                  <a:pt x="2715847" y="999408"/>
                </a:moveTo>
                <a:lnTo>
                  <a:pt x="3004433" y="999408"/>
                </a:lnTo>
                <a:lnTo>
                  <a:pt x="1977716" y="3845344"/>
                </a:lnTo>
                <a:lnTo>
                  <a:pt x="1688819" y="3846207"/>
                </a:lnTo>
                <a:close/>
                <a:moveTo>
                  <a:pt x="375075" y="968397"/>
                </a:moveTo>
                <a:lnTo>
                  <a:pt x="663661" y="968397"/>
                </a:lnTo>
                <a:lnTo>
                  <a:pt x="288586" y="2008061"/>
                </a:lnTo>
                <a:lnTo>
                  <a:pt x="0" y="2008061"/>
                </a:lnTo>
                <a:close/>
                <a:moveTo>
                  <a:pt x="3513275" y="699169"/>
                </a:moveTo>
                <a:lnTo>
                  <a:pt x="3801861" y="699169"/>
                </a:lnTo>
                <a:lnTo>
                  <a:pt x="3291462" y="2113935"/>
                </a:lnTo>
                <a:lnTo>
                  <a:pt x="3002877" y="2113935"/>
                </a:lnTo>
                <a:close/>
                <a:moveTo>
                  <a:pt x="814957" y="685709"/>
                </a:moveTo>
                <a:lnTo>
                  <a:pt x="1103543" y="685709"/>
                </a:lnTo>
                <a:lnTo>
                  <a:pt x="513100" y="2322344"/>
                </a:lnTo>
                <a:lnTo>
                  <a:pt x="224515" y="2322344"/>
                </a:lnTo>
                <a:close/>
                <a:moveTo>
                  <a:pt x="2152597" y="685564"/>
                </a:moveTo>
                <a:lnTo>
                  <a:pt x="2441183" y="685564"/>
                </a:lnTo>
                <a:lnTo>
                  <a:pt x="1414466" y="3531500"/>
                </a:lnTo>
                <a:lnTo>
                  <a:pt x="1125569" y="3532363"/>
                </a:lnTo>
                <a:close/>
                <a:moveTo>
                  <a:pt x="1594584" y="406402"/>
                </a:moveTo>
                <a:lnTo>
                  <a:pt x="1883170" y="406402"/>
                </a:lnTo>
                <a:lnTo>
                  <a:pt x="1778805" y="695692"/>
                </a:lnTo>
                <a:lnTo>
                  <a:pt x="1779337" y="695692"/>
                </a:lnTo>
                <a:lnTo>
                  <a:pt x="680132" y="3742555"/>
                </a:lnTo>
                <a:lnTo>
                  <a:pt x="391235" y="3743418"/>
                </a:lnTo>
                <a:lnTo>
                  <a:pt x="1428027" y="869560"/>
                </a:lnTo>
                <a:lnTo>
                  <a:pt x="1427493" y="869561"/>
                </a:lnTo>
                <a:close/>
                <a:moveTo>
                  <a:pt x="3290048" y="381325"/>
                </a:moveTo>
                <a:lnTo>
                  <a:pt x="3578634" y="381325"/>
                </a:lnTo>
                <a:lnTo>
                  <a:pt x="2616998" y="3046863"/>
                </a:lnTo>
                <a:lnTo>
                  <a:pt x="2328101" y="3047726"/>
                </a:lnTo>
                <a:close/>
                <a:moveTo>
                  <a:pt x="1962856" y="313699"/>
                </a:moveTo>
                <a:lnTo>
                  <a:pt x="2251441" y="313699"/>
                </a:lnTo>
                <a:lnTo>
                  <a:pt x="1265408" y="3046863"/>
                </a:lnTo>
                <a:lnTo>
                  <a:pt x="976511" y="3047726"/>
                </a:lnTo>
                <a:close/>
                <a:moveTo>
                  <a:pt x="1400233" y="1"/>
                </a:moveTo>
                <a:lnTo>
                  <a:pt x="1688819" y="1"/>
                </a:lnTo>
                <a:lnTo>
                  <a:pt x="589614" y="3046863"/>
                </a:lnTo>
                <a:lnTo>
                  <a:pt x="300717" y="3047726"/>
                </a:lnTo>
                <a:close/>
                <a:moveTo>
                  <a:pt x="2751822" y="0"/>
                </a:moveTo>
                <a:lnTo>
                  <a:pt x="3040408" y="0"/>
                </a:lnTo>
                <a:lnTo>
                  <a:pt x="2019976" y="2828515"/>
                </a:lnTo>
                <a:lnTo>
                  <a:pt x="2020557" y="2828515"/>
                </a:lnTo>
                <a:lnTo>
                  <a:pt x="1877951" y="3223803"/>
                </a:lnTo>
                <a:lnTo>
                  <a:pt x="1878406" y="3223803"/>
                </a:lnTo>
                <a:lnTo>
                  <a:pt x="1711626" y="3686099"/>
                </a:lnTo>
                <a:lnTo>
                  <a:pt x="1422729" y="3686962"/>
                </a:lnTo>
                <a:lnTo>
                  <a:pt x="1565335" y="3291673"/>
                </a:lnTo>
                <a:lnTo>
                  <a:pt x="1564880" y="3291674"/>
                </a:lnTo>
                <a:lnTo>
                  <a:pt x="1652888" y="3047724"/>
                </a:lnTo>
                <a:lnTo>
                  <a:pt x="1652306" y="3047726"/>
                </a:lnTo>
                <a:close/>
              </a:path>
            </a:pathLst>
          </a:custGeom>
          <a:noFill/>
        </p:spPr>
        <p:txBody>
          <a:bodyPr wrap="square">
            <a:noAutofit/>
          </a:bodyPr>
          <a:lstStyle>
            <a:lvl1pPr>
              <a:defRPr sz="1200">
                <a:solidFill>
                  <a:schemeClr val="bg1"/>
                </a:solidFill>
                <a:latin typeface="Lato" panose="020F0502020204030203" pitchFamily="34" charset="0"/>
              </a:defRPr>
            </a:lvl1pPr>
          </a:lstStyle>
          <a:p>
            <a:endParaRPr lang="en-US"/>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48319" y="4705930"/>
            <a:ext cx="280392" cy="202382"/>
          </a:xfrm>
          <a:prstGeom prst="rect">
            <a:avLst/>
          </a:prstGeom>
        </p:spPr>
      </p:pic>
    </p:spTree>
    <p:extLst>
      <p:ext uri="{BB962C8B-B14F-4D97-AF65-F5344CB8AC3E}">
        <p14:creationId xmlns:p14="http://schemas.microsoft.com/office/powerpoint/2010/main" val="482268089"/>
      </p:ext>
    </p:extLst>
  </p:cSld>
  <p:clrMapOvr>
    <a:masterClrMapping/>
  </p:clrMapOvr>
  <mc:AlternateContent xmlns:mc="http://schemas.openxmlformats.org/markup-compatibility/2006" xmlns:p14="http://schemas.microsoft.com/office/powerpoint/2010/main">
    <mc:Choice Requires="p14">
      <p:transition p14:dur="10" advTm="1000"/>
    </mc:Choice>
    <mc:Fallback xmlns="">
      <p:transition advTm="1000"/>
    </mc:Fallback>
  </mc:AlternateContent>
  <p:extLst>
    <p:ext uri="{DCECCB84-F9BA-43D5-87BE-67443E8EF086}">
      <p15:sldGuideLst xmlns:p15="http://schemas.microsoft.com/office/powerpoint/2012/main">
        <p15:guide id="1" orient="horz" pos="324">
          <p15:clr>
            <a:srgbClr val="FBAE40"/>
          </p15:clr>
        </p15:guide>
        <p15:guide id="2" pos="402">
          <p15:clr>
            <a:srgbClr val="FBAE40"/>
          </p15:clr>
        </p15:guide>
        <p15:guide id="3" pos="5355">
          <p15:clr>
            <a:srgbClr val="FBAE40"/>
          </p15:clr>
        </p15:guide>
        <p15:guide id="4" orient="horz" pos="291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reeform 25">
            <a:extLst>
              <a:ext uri="{FF2B5EF4-FFF2-40B4-BE49-F238E27FC236}">
                <a16:creationId xmlns:a16="http://schemas.microsoft.com/office/drawing/2014/main" id="{AD618E49-C1B9-5D40-86EB-346D0356EEC9}"/>
              </a:ext>
            </a:extLst>
          </p:cNvPr>
          <p:cNvSpPr>
            <a:spLocks/>
          </p:cNvSpPr>
          <p:nvPr userDrawn="1"/>
        </p:nvSpPr>
        <p:spPr bwMode="auto">
          <a:xfrm>
            <a:off x="8071116" y="4673599"/>
            <a:ext cx="192759" cy="469899"/>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solidFill>
            <a:schemeClr val="accent3"/>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Footer Placeholder 1">
            <a:extLst>
              <a:ext uri="{FF2B5EF4-FFF2-40B4-BE49-F238E27FC236}">
                <a16:creationId xmlns:a16="http://schemas.microsoft.com/office/drawing/2014/main" id="{CD654809-0A0C-1B49-AA27-7A0E2AE7318A}"/>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Rectangle 2" hidden="1">
            <a:extLst>
              <a:ext uri="{FF2B5EF4-FFF2-40B4-BE49-F238E27FC236}">
                <a16:creationId xmlns:a16="http://schemas.microsoft.com/office/drawing/2014/main" id="{399314F8-CC82-1143-A246-D693DF9B766F}"/>
              </a:ext>
            </a:extLst>
          </p:cNvPr>
          <p:cNvSpPr/>
          <p:nvPr userDrawn="1"/>
        </p:nvSpPr>
        <p:spPr>
          <a:xfrm>
            <a:off x="0" y="5087155"/>
            <a:ext cx="9144000" cy="56345"/>
          </a:xfrm>
          <a:prstGeom prst="rect">
            <a:avLst/>
          </a:prstGeom>
          <a:gradFill flip="none" rotWithShape="1">
            <a:gsLst>
              <a:gs pos="100000">
                <a:schemeClr val="accent5"/>
              </a:gs>
              <a:gs pos="35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168694"/>
      </p:ext>
    </p:extLst>
  </p:cSld>
  <p:clrMap bg1="lt1" tx1="dk1" bg2="lt2" tx2="dk2" accent1="accent1" accent2="accent2" accent3="accent3" accent4="accent4" accent5="accent5" accent6="accent6" hlink="hlink" folHlink="folHlink"/>
  <p:sldLayoutIdLst>
    <p:sldLayoutId id="2147483666" r:id="rId1"/>
    <p:sldLayoutId id="2147483699" r:id="rId2"/>
    <p:sldLayoutId id="2147483684" r:id="rId3"/>
    <p:sldLayoutId id="2147483661" r:id="rId4"/>
    <p:sldLayoutId id="2147483663" r:id="rId5"/>
    <p:sldLayoutId id="2147483662" r:id="rId6"/>
    <p:sldLayoutId id="2147483680" r:id="rId7"/>
    <p:sldLayoutId id="2147483679" r:id="rId8"/>
    <p:sldLayoutId id="2147483686" r:id="rId9"/>
    <p:sldLayoutId id="2147483669" r:id="rId10"/>
    <p:sldLayoutId id="2147483670" r:id="rId11"/>
    <p:sldLayoutId id="2147483675" r:id="rId12"/>
    <p:sldLayoutId id="2147483682" r:id="rId13"/>
    <p:sldLayoutId id="2147483683" r:id="rId14"/>
    <p:sldLayoutId id="2147483673" r:id="rId15"/>
    <p:sldLayoutId id="2147483674" r:id="rId16"/>
    <p:sldLayoutId id="2147483685" r:id="rId17"/>
    <p:sldLayoutId id="2147483668" r:id="rId18"/>
    <p:sldLayoutId id="2147483672" r:id="rId19"/>
    <p:sldLayoutId id="2147483664" r:id="rId20"/>
    <p:sldLayoutId id="2147483677" r:id="rId21"/>
    <p:sldLayoutId id="2147483665" r:id="rId22"/>
    <p:sldLayoutId id="2147483697" r:id="rId23"/>
    <p:sldLayoutId id="2147483698" r:id="rId24"/>
    <p:sldLayoutId id="2147483676" r:id="rId25"/>
    <p:sldLayoutId id="2147483681" r:id="rId26"/>
    <p:sldLayoutId id="2147483667" r:id="rId27"/>
    <p:sldLayoutId id="2147483678" r:id="rId28"/>
    <p:sldLayoutId id="2147483695" r:id="rId29"/>
    <p:sldLayoutId id="2147483688" r:id="rId30"/>
    <p:sldLayoutId id="2147483689" r:id="rId31"/>
    <p:sldLayoutId id="2147483690" r:id="rId32"/>
    <p:sldLayoutId id="2147483693" r:id="rId33"/>
    <p:sldLayoutId id="2147483694" r:id="rId34"/>
    <p:sldLayoutId id="2147483691" r:id="rId35"/>
    <p:sldLayoutId id="2147483692" r:id="rId36"/>
    <p:sldLayoutId id="2147483700" r:id="rId37"/>
  </p:sldLayoutIdLst>
  <mc:AlternateContent xmlns:mc="http://schemas.openxmlformats.org/markup-compatibility/2006" xmlns:p14="http://schemas.microsoft.com/office/powerpoint/2010/main">
    <mc:Choice Requires="p14">
      <p:transition p14:dur="10" advTm="1000"/>
    </mc:Choice>
    <mc:Fallback xmlns="">
      <p:transition advTm="100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omicscience.org/apps/mwasdisease/"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3.png"/><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8.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9.xml"/><Relationship Id="rId7" Type="http://schemas.openxmlformats.org/officeDocument/2006/relationships/image" Target="../media/image69.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73.png"/><Relationship Id="rId10" Type="http://schemas.openxmlformats.org/officeDocument/2006/relationships/image" Target="../media/image48.png"/><Relationship Id="rId4" Type="http://schemas.openxmlformats.org/officeDocument/2006/relationships/image" Target="../media/image72.png"/><Relationship Id="rId9" Type="http://schemas.openxmlformats.org/officeDocument/2006/relationships/image" Target="../media/image7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2.5/legalcode"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creativecommons.org/licenses/by/4.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3">
            <a:extLst>
              <a:ext uri="{FF2B5EF4-FFF2-40B4-BE49-F238E27FC236}">
                <a16:creationId xmlns:a16="http://schemas.microsoft.com/office/drawing/2014/main" id="{774584E6-CA80-514A-8037-961B3519619F}"/>
              </a:ext>
            </a:extLst>
          </p:cNvPr>
          <p:cNvPicPr>
            <a:picLocks noChangeAspect="1"/>
          </p:cNvPicPr>
          <p:nvPr/>
        </p:nvPicPr>
        <p:blipFill>
          <a:blip r:embed="rId3" cstate="print">
            <a:alphaModFix amt="35000"/>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a:ext>
            </a:extLst>
          </a:blip>
          <a:srcRect l="19697" r="19697"/>
          <a:stretch>
            <a:fillRect/>
          </a:stretch>
        </p:blipFill>
        <p:spPr>
          <a:xfrm>
            <a:off x="4474335" y="-2118"/>
            <a:ext cx="4669666" cy="5145617"/>
          </a:xfrm>
          <a:custGeom>
            <a:avLst/>
            <a:gdLst>
              <a:gd name="connsiteX0" fmla="*/ 0 w 4669666"/>
              <a:gd name="connsiteY0" fmla="*/ 0 h 5143500"/>
              <a:gd name="connsiteX1" fmla="*/ 4669666 w 4669666"/>
              <a:gd name="connsiteY1" fmla="*/ 0 h 5143500"/>
              <a:gd name="connsiteX2" fmla="*/ 4669666 w 4669666"/>
              <a:gd name="connsiteY2" fmla="*/ 5143500 h 5143500"/>
              <a:gd name="connsiteX3" fmla="*/ 0 w 4669666"/>
              <a:gd name="connsiteY3" fmla="*/ 5143500 h 5143500"/>
              <a:gd name="connsiteX4" fmla="*/ 0 w 4669666"/>
              <a:gd name="connsiteY4" fmla="*/ 0 h 5143500"/>
              <a:gd name="connsiteX0" fmla="*/ 1856316 w 4669666"/>
              <a:gd name="connsiteY0" fmla="*/ 0 h 5145617"/>
              <a:gd name="connsiteX1" fmla="*/ 4669666 w 4669666"/>
              <a:gd name="connsiteY1" fmla="*/ 2117 h 5145617"/>
              <a:gd name="connsiteX2" fmla="*/ 4669666 w 4669666"/>
              <a:gd name="connsiteY2" fmla="*/ 5145617 h 5145617"/>
              <a:gd name="connsiteX3" fmla="*/ 0 w 4669666"/>
              <a:gd name="connsiteY3" fmla="*/ 5145617 h 5145617"/>
              <a:gd name="connsiteX4" fmla="*/ 1856316 w 4669666"/>
              <a:gd name="connsiteY4" fmla="*/ 0 h 5145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9666" h="5145617">
                <a:moveTo>
                  <a:pt x="1856316" y="0"/>
                </a:moveTo>
                <a:lnTo>
                  <a:pt x="4669666" y="2117"/>
                </a:lnTo>
                <a:lnTo>
                  <a:pt x="4669666" y="5145617"/>
                </a:lnTo>
                <a:lnTo>
                  <a:pt x="0" y="5145617"/>
                </a:lnTo>
                <a:lnTo>
                  <a:pt x="1856316" y="0"/>
                </a:lnTo>
                <a:close/>
              </a:path>
            </a:pathLst>
          </a:custGeom>
          <a:gradFill flip="none" rotWithShape="1">
            <a:gsLst>
              <a:gs pos="49000">
                <a:schemeClr val="accent4"/>
              </a:gs>
              <a:gs pos="100000">
                <a:schemeClr val="accent3"/>
              </a:gs>
            </a:gsLst>
            <a:lin ang="18900000" scaled="1"/>
            <a:tileRect/>
          </a:gradFill>
        </p:spPr>
      </p:pic>
      <p:sp>
        <p:nvSpPr>
          <p:cNvPr id="16" name="TextBox 15"/>
          <p:cNvSpPr txBox="1"/>
          <p:nvPr/>
        </p:nvSpPr>
        <p:spPr>
          <a:xfrm>
            <a:off x="487346" y="3153348"/>
            <a:ext cx="4445381" cy="1292662"/>
          </a:xfrm>
          <a:prstGeom prst="rect">
            <a:avLst/>
          </a:prstGeom>
          <a:noFill/>
        </p:spPr>
        <p:txBody>
          <a:bodyPr wrap="square" lIns="0" tIns="0" rIns="0" bIns="0" rtlCol="0">
            <a:spAutoFit/>
          </a:bodyPr>
          <a:lstStyle/>
          <a:p>
            <a:r>
              <a:rPr lang="en-US" sz="1400" b="1" dirty="0">
                <a:solidFill>
                  <a:schemeClr val="tx2"/>
                </a:solidFill>
                <a:latin typeface="Montserrat" charset="0"/>
                <a:ea typeface="Montserrat" charset="0"/>
                <a:cs typeface="Montserrat" charset="0"/>
              </a:rPr>
              <a:t>Leiden University Retreat</a:t>
            </a:r>
          </a:p>
          <a:p>
            <a:r>
              <a:rPr lang="en-US" sz="1400" dirty="0">
                <a:solidFill>
                  <a:schemeClr val="tx2"/>
                </a:solidFill>
                <a:latin typeface="Montserrat" charset="0"/>
                <a:ea typeface="Montserrat" charset="0"/>
                <a:cs typeface="Montserrat" charset="0"/>
              </a:rPr>
              <a:t>May 2023</a:t>
            </a:r>
            <a:endParaRPr lang="en-US" sz="1400" dirty="0">
              <a:solidFill>
                <a:schemeClr val="tx2"/>
              </a:solidFill>
              <a:latin typeface="Montserrat Light" charset="0"/>
              <a:ea typeface="Montserrat Light" charset="0"/>
              <a:cs typeface="Montserrat Light" charset="0"/>
            </a:endParaRPr>
          </a:p>
          <a:p>
            <a:endParaRPr lang="en-US" sz="1400" b="1" dirty="0">
              <a:solidFill>
                <a:schemeClr val="tx2"/>
              </a:solidFill>
              <a:latin typeface="Montserrat" charset="0"/>
              <a:ea typeface="Montserrat" charset="0"/>
              <a:cs typeface="Montserrat" charset="0"/>
            </a:endParaRPr>
          </a:p>
          <a:p>
            <a:r>
              <a:rPr lang="en-US" sz="1400" dirty="0">
                <a:solidFill>
                  <a:schemeClr val="tx2"/>
                </a:solidFill>
                <a:latin typeface="Montserrat" charset="0"/>
                <a:ea typeface="Montserrat" charset="0"/>
                <a:cs typeface="Montserrat" charset="0"/>
              </a:rPr>
              <a:t>Patrick Arnott, PhD</a:t>
            </a:r>
          </a:p>
          <a:p>
            <a:r>
              <a:rPr lang="en-US" sz="1400" dirty="0">
                <a:solidFill>
                  <a:schemeClr val="tx2"/>
                </a:solidFill>
                <a:latin typeface="Montserrat" charset="0"/>
                <a:ea typeface="Montserrat" charset="0"/>
                <a:cs typeface="Montserrat" charset="0"/>
              </a:rPr>
              <a:t>Greg Michelotti, PhD</a:t>
            </a:r>
          </a:p>
          <a:p>
            <a:r>
              <a:rPr lang="en-US" sz="1400" dirty="0">
                <a:solidFill>
                  <a:schemeClr val="tx2"/>
                </a:solidFill>
                <a:latin typeface="Montserrat" charset="0"/>
                <a:ea typeface="Montserrat" charset="0"/>
                <a:cs typeface="Montserrat" charset="0"/>
              </a:rPr>
              <a:t>Alessandro Busetti, PhD</a:t>
            </a:r>
          </a:p>
        </p:txBody>
      </p:sp>
      <p:cxnSp>
        <p:nvCxnSpPr>
          <p:cNvPr id="18" name="Straight Connector 17"/>
          <p:cNvCxnSpPr/>
          <p:nvPr/>
        </p:nvCxnSpPr>
        <p:spPr>
          <a:xfrm>
            <a:off x="482484" y="1047797"/>
            <a:ext cx="548640" cy="0"/>
          </a:xfrm>
          <a:prstGeom prst="line">
            <a:avLst/>
          </a:prstGeom>
          <a:ln w="76200">
            <a:gradFill flip="none" rotWithShape="1">
              <a:gsLst>
                <a:gs pos="18000">
                  <a:schemeClr val="accent3"/>
                </a:gs>
                <a:gs pos="100000">
                  <a:schemeClr val="accent5"/>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7" name="Graphic 6">
            <a:extLst>
              <a:ext uri="{FF2B5EF4-FFF2-40B4-BE49-F238E27FC236}">
                <a16:creationId xmlns:a16="http://schemas.microsoft.com/office/drawing/2014/main" id="{7ABD5B08-4415-4E12-A7A2-51EFA75E1C3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83929" y="443234"/>
            <a:ext cx="2292237" cy="428361"/>
          </a:xfrm>
          <a:prstGeom prst="rect">
            <a:avLst/>
          </a:prstGeom>
        </p:spPr>
      </p:pic>
      <p:sp>
        <p:nvSpPr>
          <p:cNvPr id="11" name="Freeform 25">
            <a:extLst>
              <a:ext uri="{FF2B5EF4-FFF2-40B4-BE49-F238E27FC236}">
                <a16:creationId xmlns:a16="http://schemas.microsoft.com/office/drawing/2014/main" id="{49B5B190-754B-3F42-810D-263E76496693}"/>
              </a:ext>
            </a:extLst>
          </p:cNvPr>
          <p:cNvSpPr>
            <a:spLocks/>
          </p:cNvSpPr>
          <p:nvPr/>
        </p:nvSpPr>
        <p:spPr bwMode="auto">
          <a:xfrm>
            <a:off x="4474175" y="0"/>
            <a:ext cx="2109934" cy="5143500"/>
          </a:xfrm>
          <a:custGeom>
            <a:avLst/>
            <a:gdLst>
              <a:gd name="T0" fmla="*/ 1080 w 1229"/>
              <a:gd name="T1" fmla="*/ 0 h 2996"/>
              <a:gd name="T2" fmla="*/ 0 w 1229"/>
              <a:gd name="T3" fmla="*/ 2996 h 2996"/>
              <a:gd name="T4" fmla="*/ 149 w 1229"/>
              <a:gd name="T5" fmla="*/ 2996 h 2996"/>
              <a:gd name="T6" fmla="*/ 1229 w 1229"/>
              <a:gd name="T7" fmla="*/ 0 h 2996"/>
              <a:gd name="T8" fmla="*/ 1080 w 1229"/>
              <a:gd name="T9" fmla="*/ 0 h 2996"/>
            </a:gdLst>
            <a:ahLst/>
            <a:cxnLst>
              <a:cxn ang="0">
                <a:pos x="T0" y="T1"/>
              </a:cxn>
              <a:cxn ang="0">
                <a:pos x="T2" y="T3"/>
              </a:cxn>
              <a:cxn ang="0">
                <a:pos x="T4" y="T5"/>
              </a:cxn>
              <a:cxn ang="0">
                <a:pos x="T6" y="T7"/>
              </a:cxn>
              <a:cxn ang="0">
                <a:pos x="T8" y="T9"/>
              </a:cxn>
            </a:cxnLst>
            <a:rect l="0" t="0" r="r" b="b"/>
            <a:pathLst>
              <a:path w="1229" h="2996">
                <a:moveTo>
                  <a:pt x="1080" y="0"/>
                </a:moveTo>
                <a:lnTo>
                  <a:pt x="0" y="2996"/>
                </a:lnTo>
                <a:lnTo>
                  <a:pt x="149" y="2996"/>
                </a:lnTo>
                <a:lnTo>
                  <a:pt x="1229" y="0"/>
                </a:lnTo>
                <a:lnTo>
                  <a:pt x="1080" y="0"/>
                </a:lnTo>
                <a:close/>
              </a:path>
            </a:pathLst>
          </a:custGeom>
          <a:gradFill>
            <a:gsLst>
              <a:gs pos="18000">
                <a:schemeClr val="accent1"/>
              </a:gs>
              <a:gs pos="100000">
                <a:schemeClr val="accent2"/>
              </a:gs>
            </a:gsLst>
            <a:lin ang="0" scaled="1"/>
          </a:gra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Freeform 5">
            <a:extLst>
              <a:ext uri="{FF2B5EF4-FFF2-40B4-BE49-F238E27FC236}">
                <a16:creationId xmlns:a16="http://schemas.microsoft.com/office/drawing/2014/main" id="{181FDC2E-1985-9D40-8E6B-49C2A2E38125}"/>
              </a:ext>
            </a:extLst>
          </p:cNvPr>
          <p:cNvSpPr>
            <a:spLocks/>
          </p:cNvSpPr>
          <p:nvPr/>
        </p:nvSpPr>
        <p:spPr bwMode="auto">
          <a:xfrm>
            <a:off x="5199005" y="1120258"/>
            <a:ext cx="810762" cy="1800870"/>
          </a:xfrm>
          <a:custGeom>
            <a:avLst/>
            <a:gdLst>
              <a:gd name="T0" fmla="*/ 438 w 547"/>
              <a:gd name="T1" fmla="*/ 0 h 1215"/>
              <a:gd name="T2" fmla="*/ 0 w 547"/>
              <a:gd name="T3" fmla="*/ 1215 h 1215"/>
              <a:gd name="T4" fmla="*/ 108 w 547"/>
              <a:gd name="T5" fmla="*/ 1215 h 1215"/>
              <a:gd name="T6" fmla="*/ 547 w 547"/>
              <a:gd name="T7" fmla="*/ 0 h 1215"/>
              <a:gd name="T8" fmla="*/ 438 w 547"/>
              <a:gd name="T9" fmla="*/ 0 h 1215"/>
            </a:gdLst>
            <a:ahLst/>
            <a:cxnLst>
              <a:cxn ang="0">
                <a:pos x="T0" y="T1"/>
              </a:cxn>
              <a:cxn ang="0">
                <a:pos x="T2" y="T3"/>
              </a:cxn>
              <a:cxn ang="0">
                <a:pos x="T4" y="T5"/>
              </a:cxn>
              <a:cxn ang="0">
                <a:pos x="T6" y="T7"/>
              </a:cxn>
              <a:cxn ang="0">
                <a:pos x="T8" y="T9"/>
              </a:cxn>
            </a:cxnLst>
            <a:rect l="0" t="0" r="r" b="b"/>
            <a:pathLst>
              <a:path w="547" h="1215">
                <a:moveTo>
                  <a:pt x="438" y="0"/>
                </a:moveTo>
                <a:lnTo>
                  <a:pt x="0" y="1215"/>
                </a:lnTo>
                <a:lnTo>
                  <a:pt x="108" y="1215"/>
                </a:lnTo>
                <a:lnTo>
                  <a:pt x="547" y="0"/>
                </a:lnTo>
                <a:lnTo>
                  <a:pt x="43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 name="TextBox 8">
            <a:extLst>
              <a:ext uri="{FF2B5EF4-FFF2-40B4-BE49-F238E27FC236}">
                <a16:creationId xmlns:a16="http://schemas.microsoft.com/office/drawing/2014/main" id="{52603A1A-0058-41DA-91C3-055529413C31}"/>
              </a:ext>
            </a:extLst>
          </p:cNvPr>
          <p:cNvSpPr txBox="1"/>
          <p:nvPr/>
        </p:nvSpPr>
        <p:spPr>
          <a:xfrm>
            <a:off x="482485" y="1357097"/>
            <a:ext cx="4249058" cy="1098762"/>
          </a:xfrm>
          <a:prstGeom prst="rect">
            <a:avLst/>
          </a:prstGeom>
          <a:noFill/>
        </p:spPr>
        <p:txBody>
          <a:bodyPr wrap="square" lIns="0" tIns="0" rIns="0" bIns="0" rtlCol="0">
            <a:spAutoFit/>
          </a:bodyPr>
          <a:lstStyle/>
          <a:p>
            <a:pPr>
              <a:lnSpc>
                <a:spcPct val="85000"/>
              </a:lnSpc>
            </a:pPr>
            <a:r>
              <a:rPr lang="en-US" sz="2800" b="1" spc="-150" dirty="0">
                <a:gradFill>
                  <a:gsLst>
                    <a:gs pos="18000">
                      <a:schemeClr val="accent3"/>
                    </a:gs>
                    <a:gs pos="100000">
                      <a:schemeClr val="accent5"/>
                    </a:gs>
                  </a:gsLst>
                  <a:lin ang="0" scaled="1"/>
                </a:gradFill>
                <a:latin typeface="Montserrat" charset="0"/>
                <a:ea typeface="Montserrat" charset="0"/>
                <a:cs typeface="Montserrat" charset="0"/>
              </a:rPr>
              <a:t>Metabolomics Applications to Human Health</a:t>
            </a:r>
          </a:p>
        </p:txBody>
      </p:sp>
    </p:spTree>
    <p:extLst>
      <p:ext uri="{BB962C8B-B14F-4D97-AF65-F5344CB8AC3E}">
        <p14:creationId xmlns:p14="http://schemas.microsoft.com/office/powerpoint/2010/main" val="1452823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6A61155A-B040-4279-8509-57C49EF24748}"/>
              </a:ext>
            </a:extLst>
          </p:cNvPr>
          <p:cNvSpPr>
            <a:spLocks noGrp="1"/>
          </p:cNvSpPr>
          <p:nvPr>
            <p:ph type="body" sz="quarter" idx="11"/>
          </p:nvPr>
        </p:nvSpPr>
        <p:spPr>
          <a:xfrm>
            <a:off x="638175" y="527392"/>
            <a:ext cx="7862888" cy="323301"/>
          </a:xfrm>
        </p:spPr>
        <p:txBody>
          <a:bodyPr/>
          <a:lstStyle/>
          <a:p>
            <a:r>
              <a:rPr lang="en-US" sz="2000"/>
              <a:t>Metabolomics—Connecting Cancer Genetics to Phenotype</a:t>
            </a:r>
          </a:p>
        </p:txBody>
      </p:sp>
      <p:sp>
        <p:nvSpPr>
          <p:cNvPr id="12" name="Rectangle 11">
            <a:extLst>
              <a:ext uri="{FF2B5EF4-FFF2-40B4-BE49-F238E27FC236}">
                <a16:creationId xmlns:a16="http://schemas.microsoft.com/office/drawing/2014/main" id="{B4FBC48A-3FA7-4AD8-85B6-A4A601D48033}"/>
              </a:ext>
            </a:extLst>
          </p:cNvPr>
          <p:cNvSpPr/>
          <p:nvPr/>
        </p:nvSpPr>
        <p:spPr>
          <a:xfrm>
            <a:off x="4667252" y="1377426"/>
            <a:ext cx="3940762" cy="2745752"/>
          </a:xfrm>
          <a:prstGeom prst="rect">
            <a:avLst/>
          </a:prstGeom>
        </p:spPr>
        <p:txBody>
          <a:bodyPr wrap="square" lIns="91440" tIns="45720" rIns="91440" bIns="45720" anchor="t">
            <a:spAutoFit/>
          </a:bodyPr>
          <a:lstStyle/>
          <a:p>
            <a:pPr marL="136525" lvl="1" indent="-13652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a:rPr>
              <a:t>Each hallmark of cancer reveals interaction and engagement with diverse metabolic processes—from angiogenesis to immune evasion, metabolic pathways are of fundamental importance.</a:t>
            </a:r>
          </a:p>
          <a:p>
            <a:pPr marL="136525" lvl="1" indent="-13652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pitchFamily="2" charset="77"/>
              </a:rPr>
              <a:t>Genetic drivers of cancer-profiling as diagnostic tools have been in the mainstream.</a:t>
            </a:r>
          </a:p>
          <a:p>
            <a:pPr marL="136525" lvl="1" indent="-13652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pitchFamily="2" charset="77"/>
              </a:rPr>
              <a:t>Metabolomics</a:t>
            </a:r>
          </a:p>
          <a:p>
            <a:pPr marL="537845" lvl="3" indent="-18224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a:rPr>
              <a:t>Reveals phenotypic characteristics underlying gene perturbation</a:t>
            </a:r>
          </a:p>
          <a:p>
            <a:pPr marL="537845" lvl="3" indent="-18224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a:rPr>
              <a:t>Fills gaps not enabled by genetic profiling</a:t>
            </a:r>
          </a:p>
          <a:p>
            <a:pPr marL="537845" lvl="3" indent="-18224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a:rPr>
              <a:t>Allows translatability of findings across model systems due to phylogenetic conservation of metabolic networks</a:t>
            </a:r>
          </a:p>
        </p:txBody>
      </p:sp>
      <p:pic>
        <p:nvPicPr>
          <p:cNvPr id="2" name="Picture 7" descr="Diagram, venn diagram&#10;&#10;Description automatically generated">
            <a:extLst>
              <a:ext uri="{FF2B5EF4-FFF2-40B4-BE49-F238E27FC236}">
                <a16:creationId xmlns:a16="http://schemas.microsoft.com/office/drawing/2014/main" id="{821DA0C6-10E8-2694-52DE-F57CA8444F44}"/>
              </a:ext>
            </a:extLst>
          </p:cNvPr>
          <p:cNvPicPr>
            <a:picLocks noChangeAspect="1"/>
          </p:cNvPicPr>
          <p:nvPr/>
        </p:nvPicPr>
        <p:blipFill>
          <a:blip r:embed="rId2"/>
          <a:stretch>
            <a:fillRect/>
          </a:stretch>
        </p:blipFill>
        <p:spPr>
          <a:xfrm>
            <a:off x="715617" y="1386132"/>
            <a:ext cx="2775301" cy="2757309"/>
          </a:xfrm>
          <a:prstGeom prst="rect">
            <a:avLst/>
          </a:prstGeom>
        </p:spPr>
      </p:pic>
      <p:sp>
        <p:nvSpPr>
          <p:cNvPr id="6" name="Text Box 3">
            <a:extLst>
              <a:ext uri="{FF2B5EF4-FFF2-40B4-BE49-F238E27FC236}">
                <a16:creationId xmlns:a16="http://schemas.microsoft.com/office/drawing/2014/main" id="{13CAAF8B-EB5D-4F04-0817-DBDC1CB30393}"/>
              </a:ext>
            </a:extLst>
          </p:cNvPr>
          <p:cNvSpPr txBox="1">
            <a:spLocks noChangeArrowheads="1"/>
          </p:cNvSpPr>
          <p:nvPr/>
        </p:nvSpPr>
        <p:spPr bwMode="auto">
          <a:xfrm>
            <a:off x="103388" y="4369793"/>
            <a:ext cx="4084299" cy="4926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67500" tIns="33750" rIns="67500" bIns="33750" anchor="t"/>
          <a:lstStyle>
            <a:defPPr>
              <a:defRPr lang="en-GB"/>
            </a:defPPr>
            <a:lvl1pPr algn="l" defTabSz="457200" rtl="0" fontAlgn="base">
              <a:spcBef>
                <a:spcPct val="0"/>
              </a:spcBef>
              <a:spcAft>
                <a:spcPct val="0"/>
              </a:spcAft>
              <a:buClr>
                <a:srgbClr val="000000"/>
              </a:buClr>
              <a:buSzPct val="100000"/>
              <a:buFont typeface="Times New Roman" panose="02020603050405020304" pitchFamily="18" charset="0"/>
              <a:defRPr sz="1400" kern="1200">
                <a:solidFill>
                  <a:schemeClr val="bg1"/>
                </a:solidFill>
                <a:latin typeface="arial" panose="020B0604020202020204" pitchFamily="34" charset="0"/>
                <a:ea typeface="ＭＳ Ｐゴシック" panose="020B0600070205080204" pitchFamily="34" charset="-128"/>
                <a:cs typeface="+mn-cs"/>
              </a:defRPr>
            </a:lvl1pPr>
            <a:lvl2pPr marL="742950" indent="-285750" algn="l" defTabSz="457200" rtl="0" fontAlgn="base">
              <a:spcBef>
                <a:spcPct val="0"/>
              </a:spcBef>
              <a:spcAft>
                <a:spcPct val="0"/>
              </a:spcAft>
              <a:buClr>
                <a:srgbClr val="000000"/>
              </a:buClr>
              <a:buSzPct val="100000"/>
              <a:buFont typeface="Times New Roman" panose="02020603050405020304" pitchFamily="18" charset="0"/>
              <a:defRPr sz="1400" kern="1200">
                <a:solidFill>
                  <a:schemeClr val="bg1"/>
                </a:solidFill>
                <a:latin typeface="arial" panose="020B0604020202020204" pitchFamily="34" charset="0"/>
                <a:ea typeface="ＭＳ Ｐゴシック" panose="020B0600070205080204" pitchFamily="34" charset="-128"/>
                <a:cs typeface="+mn-cs"/>
              </a:defRPr>
            </a:lvl2pPr>
            <a:lvl3pPr marL="1143000" indent="-228600" algn="l" defTabSz="457200" rtl="0" fontAlgn="base">
              <a:spcBef>
                <a:spcPct val="0"/>
              </a:spcBef>
              <a:spcAft>
                <a:spcPct val="0"/>
              </a:spcAft>
              <a:buClr>
                <a:srgbClr val="000000"/>
              </a:buClr>
              <a:buSzPct val="100000"/>
              <a:buFont typeface="Times New Roman" panose="02020603050405020304" pitchFamily="18" charset="0"/>
              <a:defRPr sz="1400" kern="1200">
                <a:solidFill>
                  <a:schemeClr val="bg1"/>
                </a:solidFill>
                <a:latin typeface="arial" panose="020B0604020202020204" pitchFamily="34" charset="0"/>
                <a:ea typeface="ＭＳ Ｐゴシック" panose="020B0600070205080204" pitchFamily="34" charset="-128"/>
                <a:cs typeface="+mn-cs"/>
              </a:defRPr>
            </a:lvl3pPr>
            <a:lvl4pPr marL="1600200" indent="-228600" algn="l" defTabSz="457200" rtl="0" fontAlgn="base">
              <a:spcBef>
                <a:spcPct val="0"/>
              </a:spcBef>
              <a:spcAft>
                <a:spcPct val="0"/>
              </a:spcAft>
              <a:buClr>
                <a:srgbClr val="000000"/>
              </a:buClr>
              <a:buSzPct val="100000"/>
              <a:buFont typeface="Times New Roman" panose="02020603050405020304" pitchFamily="18" charset="0"/>
              <a:defRPr sz="1400" kern="1200">
                <a:solidFill>
                  <a:schemeClr val="bg1"/>
                </a:solidFill>
                <a:latin typeface="arial" panose="020B0604020202020204" pitchFamily="34" charset="0"/>
                <a:ea typeface="ＭＳ Ｐゴシック" panose="020B0600070205080204" pitchFamily="34" charset="-128"/>
                <a:cs typeface="+mn-cs"/>
              </a:defRPr>
            </a:lvl4pPr>
            <a:lvl5pPr marL="2057400" indent="-228600" algn="l" defTabSz="457200" rtl="0" fontAlgn="base">
              <a:spcBef>
                <a:spcPct val="0"/>
              </a:spcBef>
              <a:spcAft>
                <a:spcPct val="0"/>
              </a:spcAft>
              <a:buClr>
                <a:srgbClr val="000000"/>
              </a:buClr>
              <a:buSzPct val="100000"/>
              <a:buFont typeface="Times New Roman" panose="02020603050405020304" pitchFamily="18" charset="0"/>
              <a:defRPr sz="14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4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4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4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400" kern="1200">
                <a:solidFill>
                  <a:schemeClr val="bg1"/>
                </a:solidFill>
                <a:latin typeface="arial" panose="020B0604020202020204" pitchFamily="34" charset="0"/>
                <a:ea typeface="ＭＳ Ｐゴシック" panose="020B0600070205080204" pitchFamily="34" charset="-128"/>
                <a:cs typeface="+mn-cs"/>
              </a:defRPr>
            </a:lvl9pPr>
          </a:lstStyle>
          <a:p>
            <a:pPr defTabSz="342900">
              <a:spcBef>
                <a:spcPts val="0"/>
              </a:spcBef>
              <a:spcAft>
                <a:spcPts val="0"/>
              </a:spcAft>
              <a:defRPr/>
            </a:pPr>
            <a:r>
              <a:rPr lang="en-US" altLang="en-US" sz="600" dirty="0">
                <a:solidFill>
                  <a:schemeClr val="tx1"/>
                </a:solidFill>
                <a:latin typeface="Montserrat"/>
                <a:ea typeface="ＭＳ Ｐゴシック"/>
              </a:rPr>
              <a:t>Figure reproduced and adapted from: El-Tanani M, Dakir E-H, Raynor B,</a:t>
            </a:r>
            <a:r>
              <a:rPr lang="en-US" altLang="en-US" sz="600" dirty="0">
                <a:solidFill>
                  <a:schemeClr val="tx1"/>
                </a:solidFill>
                <a:latin typeface="Montserrat"/>
                <a:ea typeface="ＭＳ Ｐゴシック"/>
                <a:cs typeface="arial"/>
              </a:rPr>
              <a:t> Morgan R. Mechanisms of Nuclear Export in Cancer and Resistance to Chemotherapy. Cancers. 2016; 8(3):35. https://doi.org/10.3390/cancers8030035 This</a:t>
            </a:r>
            <a:r>
              <a:rPr lang="en-US" altLang="en-US" sz="600" dirty="0">
                <a:solidFill>
                  <a:schemeClr val="tx1"/>
                </a:solidFill>
                <a:latin typeface="Montserrat"/>
                <a:ea typeface="ＭＳ Ｐゴシック"/>
              </a:rPr>
              <a:t> open-access article is distributed under the terms of the </a:t>
            </a:r>
            <a:r>
              <a:rPr lang="en-US" altLang="en-US" sz="600" dirty="0">
                <a:solidFill>
                  <a:schemeClr val="tx1"/>
                </a:solidFill>
                <a:latin typeface="Montserrat"/>
                <a:ea typeface="ＭＳ Ｐゴシック"/>
                <a:hlinkClick r:id="rId3">
                  <a:extLst>
                    <a:ext uri="{A12FA001-AC4F-418D-AE19-62706E023703}">
                      <ahyp:hlinkClr xmlns:ahyp="http://schemas.microsoft.com/office/drawing/2018/hyperlinkcolor" val="tx"/>
                    </a:ext>
                  </a:extLst>
                </a:hlinkClick>
              </a:rPr>
              <a:t>Creative Commons  Attribution License (CC BY 4.0).</a:t>
            </a:r>
            <a:endParaRPr lang="en-US" sz="1600" dirty="0"/>
          </a:p>
          <a:p>
            <a:pPr defTabSz="342900">
              <a:spcBef>
                <a:spcPts val="0"/>
              </a:spcBef>
              <a:spcAft>
                <a:spcPts val="0"/>
              </a:spcAft>
              <a:defRPr/>
            </a:pPr>
            <a:endParaRPr lang="en-US" altLang="en-US" sz="600"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22635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91FB8841-18B3-42D4-BDFA-52D9DEC773E8}"/>
              </a:ext>
            </a:extLst>
          </p:cNvPr>
          <p:cNvGrpSpPr/>
          <p:nvPr/>
        </p:nvGrpSpPr>
        <p:grpSpPr>
          <a:xfrm>
            <a:off x="136088" y="1125064"/>
            <a:ext cx="8838217" cy="3825647"/>
            <a:chOff x="201411" y="1455180"/>
            <a:chExt cx="11808889" cy="5145765"/>
          </a:xfrm>
        </p:grpSpPr>
        <p:sp>
          <p:nvSpPr>
            <p:cNvPr id="100" name="Rectangle 99">
              <a:extLst>
                <a:ext uri="{FF2B5EF4-FFF2-40B4-BE49-F238E27FC236}">
                  <a16:creationId xmlns:a16="http://schemas.microsoft.com/office/drawing/2014/main" id="{E9CDF57D-1BC1-48B8-BDF5-6F904D46F6E0}"/>
                </a:ext>
              </a:extLst>
            </p:cNvPr>
            <p:cNvSpPr/>
            <p:nvPr/>
          </p:nvSpPr>
          <p:spPr>
            <a:xfrm>
              <a:off x="1187705" y="5253091"/>
              <a:ext cx="1114665" cy="38561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763">
                <a:spcAft>
                  <a:spcPts val="1200"/>
                </a:spcAft>
                <a:defRPr/>
              </a:pPr>
              <a:r>
                <a:rPr lang="en-US" sz="700" cap="all" spc="100">
                  <a:solidFill>
                    <a:srgbClr val="FFFFFF"/>
                  </a:solidFill>
                  <a:latin typeface="Montserrat SemiBold" pitchFamily="2" charset="77"/>
                </a:rPr>
                <a:t>Automate</a:t>
              </a:r>
            </a:p>
          </p:txBody>
        </p:sp>
        <p:sp>
          <p:nvSpPr>
            <p:cNvPr id="101" name="Rectangle 100">
              <a:extLst>
                <a:ext uri="{FF2B5EF4-FFF2-40B4-BE49-F238E27FC236}">
                  <a16:creationId xmlns:a16="http://schemas.microsoft.com/office/drawing/2014/main" id="{AFAAF8CB-2DB2-45FD-B13C-37B3A02543EF}"/>
                </a:ext>
              </a:extLst>
            </p:cNvPr>
            <p:cNvSpPr/>
            <p:nvPr/>
          </p:nvSpPr>
          <p:spPr>
            <a:xfrm>
              <a:off x="578104" y="3756910"/>
              <a:ext cx="1241381" cy="28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763">
                <a:spcAft>
                  <a:spcPts val="1200"/>
                </a:spcAft>
                <a:defRPr/>
              </a:pPr>
              <a:r>
                <a:rPr lang="en-US" sz="700" cap="all" spc="100">
                  <a:solidFill>
                    <a:srgbClr val="FFFFFF"/>
                  </a:solidFill>
                  <a:latin typeface="Montserrat SemiBold" pitchFamily="2" charset="77"/>
                </a:rPr>
                <a:t>Customize</a:t>
              </a:r>
            </a:p>
          </p:txBody>
        </p:sp>
        <p:sp>
          <p:nvSpPr>
            <p:cNvPr id="102" name="Rectangle 101">
              <a:extLst>
                <a:ext uri="{FF2B5EF4-FFF2-40B4-BE49-F238E27FC236}">
                  <a16:creationId xmlns:a16="http://schemas.microsoft.com/office/drawing/2014/main" id="{103A26EB-46C9-4F89-A099-98ED48071072}"/>
                </a:ext>
              </a:extLst>
            </p:cNvPr>
            <p:cNvSpPr/>
            <p:nvPr/>
          </p:nvSpPr>
          <p:spPr>
            <a:xfrm>
              <a:off x="578104" y="4903475"/>
              <a:ext cx="1193464" cy="28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763">
                <a:spcAft>
                  <a:spcPts val="1200"/>
                </a:spcAft>
                <a:defRPr/>
              </a:pPr>
              <a:r>
                <a:rPr lang="en-US" sz="700" cap="all" spc="100">
                  <a:solidFill>
                    <a:srgbClr val="FFFFFF"/>
                  </a:solidFill>
                  <a:latin typeface="Montserrat SemiBold" pitchFamily="2" charset="77"/>
                </a:rPr>
                <a:t>Standardize</a:t>
              </a:r>
            </a:p>
          </p:txBody>
        </p:sp>
        <p:sp>
          <p:nvSpPr>
            <p:cNvPr id="103" name="Round Same Side Corner Rectangle 11">
              <a:extLst>
                <a:ext uri="{FF2B5EF4-FFF2-40B4-BE49-F238E27FC236}">
                  <a16:creationId xmlns:a16="http://schemas.microsoft.com/office/drawing/2014/main" id="{7623F26A-9C20-4118-B988-922A043BAB3F}"/>
                </a:ext>
              </a:extLst>
            </p:cNvPr>
            <p:cNvSpPr/>
            <p:nvPr/>
          </p:nvSpPr>
          <p:spPr>
            <a:xfrm rot="5400000">
              <a:off x="5207339" y="-144405"/>
              <a:ext cx="3397125" cy="9721909"/>
            </a:xfrm>
            <a:prstGeom prst="round2SameRect">
              <a:avLst>
                <a:gd name="adj1" fmla="val 3457"/>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solidFill>
                  <a:srgbClr val="FFFFFF"/>
                </a:solidFill>
                <a:latin typeface="Montserrat"/>
              </a:endParaRPr>
            </a:p>
          </p:txBody>
        </p:sp>
        <p:grpSp>
          <p:nvGrpSpPr>
            <p:cNvPr id="104" name="Group 103">
              <a:extLst>
                <a:ext uri="{FF2B5EF4-FFF2-40B4-BE49-F238E27FC236}">
                  <a16:creationId xmlns:a16="http://schemas.microsoft.com/office/drawing/2014/main" id="{5DAD7B82-F220-433B-AF3E-6BDB1B604572}"/>
                </a:ext>
              </a:extLst>
            </p:cNvPr>
            <p:cNvGrpSpPr/>
            <p:nvPr/>
          </p:nvGrpSpPr>
          <p:grpSpPr>
            <a:xfrm>
              <a:off x="586551" y="1870967"/>
              <a:ext cx="11180304" cy="531017"/>
              <a:chOff x="150370" y="2476337"/>
              <a:chExt cx="6096592" cy="398263"/>
            </a:xfrm>
            <a:gradFill>
              <a:gsLst>
                <a:gs pos="1000">
                  <a:schemeClr val="accent4">
                    <a:alpha val="0"/>
                  </a:schemeClr>
                </a:gs>
                <a:gs pos="17000">
                  <a:srgbClr val="855FA4"/>
                </a:gs>
                <a:gs pos="100000">
                  <a:srgbClr val="FF4F58"/>
                </a:gs>
              </a:gsLst>
              <a:lin ang="0" scaled="1"/>
            </a:gradFill>
          </p:grpSpPr>
          <p:sp>
            <p:nvSpPr>
              <p:cNvPr id="127" name="Pentagon 3">
                <a:extLst>
                  <a:ext uri="{FF2B5EF4-FFF2-40B4-BE49-F238E27FC236}">
                    <a16:creationId xmlns:a16="http://schemas.microsoft.com/office/drawing/2014/main" id="{28860585-7286-4995-B3F7-892CCD9F2B79}"/>
                  </a:ext>
                </a:extLst>
              </p:cNvPr>
              <p:cNvSpPr/>
              <p:nvPr/>
            </p:nvSpPr>
            <p:spPr>
              <a:xfrm>
                <a:off x="150370" y="2476337"/>
                <a:ext cx="1643547" cy="398263"/>
              </a:xfrm>
              <a:prstGeom prst="homePlate">
                <a:avLst>
                  <a:gd name="adj" fmla="val 36149"/>
                </a:avLst>
              </a:prstGeom>
              <a:grp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60000" tIns="12002" rIns="108000" bIns="12002" numCol="1" spcCol="1270" anchor="ctr" anchorCtr="0">
                <a:noAutofit/>
              </a:bodyPr>
              <a:lstStyle/>
              <a:p>
                <a:pPr algn="ctr" defTabSz="400040">
                  <a:lnSpc>
                    <a:spcPct val="90000"/>
                  </a:lnSpc>
                  <a:spcBef>
                    <a:spcPct val="0"/>
                  </a:spcBef>
                  <a:spcAft>
                    <a:spcPct val="35000"/>
                  </a:spcAft>
                  <a:defRPr/>
                </a:pPr>
                <a:r>
                  <a:rPr lang="en-US" sz="800" b="1">
                    <a:solidFill>
                      <a:srgbClr val="FFFFFF"/>
                    </a:solidFill>
                    <a:latin typeface="Montserrat"/>
                  </a:rPr>
                  <a:t>Basic </a:t>
                </a:r>
                <a:br>
                  <a:rPr lang="en-US" sz="800" b="1">
                    <a:solidFill>
                      <a:srgbClr val="FFFFFF"/>
                    </a:solidFill>
                    <a:latin typeface="Montserrat"/>
                  </a:rPr>
                </a:br>
                <a:r>
                  <a:rPr lang="en-US" sz="800" b="1">
                    <a:solidFill>
                      <a:srgbClr val="FFFFFF"/>
                    </a:solidFill>
                    <a:latin typeface="Montserrat"/>
                  </a:rPr>
                  <a:t>Research</a:t>
                </a:r>
              </a:p>
            </p:txBody>
          </p:sp>
          <p:sp>
            <p:nvSpPr>
              <p:cNvPr id="128" name="Chevron 4">
                <a:extLst>
                  <a:ext uri="{FF2B5EF4-FFF2-40B4-BE49-F238E27FC236}">
                    <a16:creationId xmlns:a16="http://schemas.microsoft.com/office/drawing/2014/main" id="{41133CEA-0095-4F22-BE3C-FB5A50DCAA9C}"/>
                  </a:ext>
                </a:extLst>
              </p:cNvPr>
              <p:cNvSpPr/>
              <p:nvPr/>
            </p:nvSpPr>
            <p:spPr>
              <a:xfrm>
                <a:off x="1692403" y="2476337"/>
                <a:ext cx="1053092" cy="398263"/>
              </a:xfrm>
              <a:prstGeom prst="chevron">
                <a:avLst>
                  <a:gd name="adj" fmla="val 35832"/>
                </a:avLst>
              </a:prstGeom>
              <a:grp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12002" rIns="0" bIns="12002" numCol="1" spcCol="1270" anchor="ctr" anchorCtr="0">
                <a:noAutofit/>
              </a:bodyPr>
              <a:lstStyle/>
              <a:p>
                <a:pPr algn="ctr" defTabSz="400040">
                  <a:lnSpc>
                    <a:spcPct val="90000"/>
                  </a:lnSpc>
                  <a:spcBef>
                    <a:spcPct val="0"/>
                  </a:spcBef>
                  <a:spcAft>
                    <a:spcPct val="35000"/>
                  </a:spcAft>
                  <a:defRPr/>
                </a:pPr>
                <a:r>
                  <a:rPr lang="en-US" sz="800" b="1">
                    <a:solidFill>
                      <a:srgbClr val="FFFFFF"/>
                    </a:solidFill>
                    <a:latin typeface="Montserrat"/>
                  </a:rPr>
                  <a:t>Discovery</a:t>
                </a:r>
              </a:p>
            </p:txBody>
          </p:sp>
          <p:sp>
            <p:nvSpPr>
              <p:cNvPr id="129" name="Chevron 5">
                <a:extLst>
                  <a:ext uri="{FF2B5EF4-FFF2-40B4-BE49-F238E27FC236}">
                    <a16:creationId xmlns:a16="http://schemas.microsoft.com/office/drawing/2014/main" id="{4B7543A3-49A3-4F81-8F11-C22214FD4A8C}"/>
                  </a:ext>
                </a:extLst>
              </p:cNvPr>
              <p:cNvSpPr/>
              <p:nvPr/>
            </p:nvSpPr>
            <p:spPr>
              <a:xfrm>
                <a:off x="2649826" y="2476337"/>
                <a:ext cx="1147436" cy="398263"/>
              </a:xfrm>
              <a:prstGeom prst="chevron">
                <a:avLst>
                  <a:gd name="adj" fmla="val 35832"/>
                </a:avLst>
              </a:prstGeom>
              <a:grp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12002" rIns="0" bIns="12002" numCol="1" spcCol="1270" anchor="ctr" anchorCtr="0">
                <a:noAutofit/>
              </a:bodyPr>
              <a:lstStyle/>
              <a:p>
                <a:pPr algn="ctr" defTabSz="400040">
                  <a:lnSpc>
                    <a:spcPct val="90000"/>
                  </a:lnSpc>
                  <a:spcBef>
                    <a:spcPct val="0"/>
                  </a:spcBef>
                  <a:spcAft>
                    <a:spcPct val="35000"/>
                  </a:spcAft>
                  <a:defRPr/>
                </a:pPr>
                <a:r>
                  <a:rPr lang="en-US" sz="800" b="1">
                    <a:solidFill>
                      <a:srgbClr val="FFFFFF"/>
                    </a:solidFill>
                    <a:latin typeface="Montserrat"/>
                  </a:rPr>
                  <a:t>Preclinical Development</a:t>
                </a:r>
              </a:p>
            </p:txBody>
          </p:sp>
          <p:sp>
            <p:nvSpPr>
              <p:cNvPr id="130" name="Chevron 6">
                <a:extLst>
                  <a:ext uri="{FF2B5EF4-FFF2-40B4-BE49-F238E27FC236}">
                    <a16:creationId xmlns:a16="http://schemas.microsoft.com/office/drawing/2014/main" id="{3B2FF0FC-4252-42DD-B517-4CFE667CD97C}"/>
                  </a:ext>
                </a:extLst>
              </p:cNvPr>
              <p:cNvSpPr/>
              <p:nvPr/>
            </p:nvSpPr>
            <p:spPr>
              <a:xfrm>
                <a:off x="3701594" y="2476337"/>
                <a:ext cx="2545368" cy="398263"/>
              </a:xfrm>
              <a:prstGeom prst="chevron">
                <a:avLst>
                  <a:gd name="adj" fmla="val 35832"/>
                </a:avLst>
              </a:prstGeom>
              <a:grp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12002" rIns="0" bIns="12002" numCol="1" spcCol="1270" anchor="ctr" anchorCtr="0">
                <a:noAutofit/>
              </a:bodyPr>
              <a:lstStyle/>
              <a:p>
                <a:pPr algn="ctr" defTabSz="400040">
                  <a:lnSpc>
                    <a:spcPct val="90000"/>
                  </a:lnSpc>
                  <a:spcBef>
                    <a:spcPct val="0"/>
                  </a:spcBef>
                  <a:spcAft>
                    <a:spcPct val="35000"/>
                  </a:spcAft>
                  <a:defRPr/>
                </a:pPr>
                <a:r>
                  <a:rPr lang="en-US" sz="800" b="1">
                    <a:solidFill>
                      <a:srgbClr val="FFFFFF"/>
                    </a:solidFill>
                    <a:latin typeface="Montserrat"/>
                  </a:rPr>
                  <a:t>Clinical Development</a:t>
                </a:r>
              </a:p>
            </p:txBody>
          </p:sp>
        </p:grpSp>
        <p:sp>
          <p:nvSpPr>
            <p:cNvPr id="105" name="Rectangle: Rounded Corners 8">
              <a:extLst>
                <a:ext uri="{FF2B5EF4-FFF2-40B4-BE49-F238E27FC236}">
                  <a16:creationId xmlns:a16="http://schemas.microsoft.com/office/drawing/2014/main" id="{F0442D5F-D1F3-4916-964D-F80C2992A1B6}"/>
                </a:ext>
              </a:extLst>
            </p:cNvPr>
            <p:cNvSpPr/>
            <p:nvPr/>
          </p:nvSpPr>
          <p:spPr>
            <a:xfrm>
              <a:off x="780243" y="3463491"/>
              <a:ext cx="10986613" cy="2068287"/>
            </a:xfrm>
            <a:prstGeom prst="roundRect">
              <a:avLst>
                <a:gd name="adj" fmla="val 5174"/>
              </a:avLst>
            </a:prstGeom>
            <a:solidFill>
              <a:schemeClr val="accent6">
                <a:alpha val="3995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solidFill>
                  <a:srgbClr val="FFFFFF"/>
                </a:solidFill>
                <a:latin typeface="Montserrat"/>
              </a:endParaRPr>
            </a:p>
          </p:txBody>
        </p:sp>
        <p:sp>
          <p:nvSpPr>
            <p:cNvPr id="106" name="Rectangle: Rounded Corners 19">
              <a:extLst>
                <a:ext uri="{FF2B5EF4-FFF2-40B4-BE49-F238E27FC236}">
                  <a16:creationId xmlns:a16="http://schemas.microsoft.com/office/drawing/2014/main" id="{F91A6195-AB0C-40E4-87CC-AAB3739D0CD1}"/>
                </a:ext>
              </a:extLst>
            </p:cNvPr>
            <p:cNvSpPr/>
            <p:nvPr/>
          </p:nvSpPr>
          <p:spPr>
            <a:xfrm>
              <a:off x="6479170" y="4040390"/>
              <a:ext cx="5153198" cy="725293"/>
            </a:xfrm>
            <a:prstGeom prst="roundRect">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900" b="1">
                  <a:solidFill>
                    <a:srgbClr val="28496E"/>
                  </a:solidFill>
                  <a:latin typeface="Montserrat" pitchFamily="2" charset="77"/>
                </a:rPr>
                <a:t>Targeted Panels and Assays</a:t>
              </a:r>
            </a:p>
            <a:p>
              <a:pPr algn="ctr">
                <a:defRPr/>
              </a:pPr>
              <a:r>
                <a:rPr lang="en-US" sz="900">
                  <a:solidFill>
                    <a:srgbClr val="28496E"/>
                  </a:solidFill>
                  <a:latin typeface="Montserrat" pitchFamily="2" charset="77"/>
                </a:rPr>
                <a:t>1 to 20 metabolites per assay</a:t>
              </a:r>
            </a:p>
            <a:p>
              <a:pPr algn="ctr">
                <a:defRPr/>
              </a:pPr>
              <a:r>
                <a:rPr lang="en-US" sz="900">
                  <a:solidFill>
                    <a:srgbClr val="28496E"/>
                  </a:solidFill>
                  <a:latin typeface="Montserrat" pitchFamily="2" charset="77"/>
                </a:rPr>
                <a:t> (absolute quantification)</a:t>
              </a:r>
            </a:p>
          </p:txBody>
        </p:sp>
        <p:sp>
          <p:nvSpPr>
            <p:cNvPr id="107" name="Rectangle: Rounded Corners 17">
              <a:extLst>
                <a:ext uri="{FF2B5EF4-FFF2-40B4-BE49-F238E27FC236}">
                  <a16:creationId xmlns:a16="http://schemas.microsoft.com/office/drawing/2014/main" id="{B6B0013D-F42F-4572-924C-6278DF7EA859}"/>
                </a:ext>
              </a:extLst>
            </p:cNvPr>
            <p:cNvSpPr/>
            <p:nvPr/>
          </p:nvSpPr>
          <p:spPr>
            <a:xfrm>
              <a:off x="973448" y="4040390"/>
              <a:ext cx="5122552" cy="719164"/>
            </a:xfrm>
            <a:prstGeom prst="roundRect">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900" b="1">
                  <a:solidFill>
                    <a:srgbClr val="28496E"/>
                  </a:solidFill>
                  <a:latin typeface="Montserrat" pitchFamily="2" charset="77"/>
                </a:rPr>
                <a:t>Global Discovery Panel </a:t>
              </a:r>
            </a:p>
            <a:p>
              <a:pPr algn="ctr">
                <a:defRPr/>
              </a:pPr>
              <a:r>
                <a:rPr lang="en-US" sz="900">
                  <a:solidFill>
                    <a:srgbClr val="28496E"/>
                  </a:solidFill>
                  <a:latin typeface="Montserrat" pitchFamily="2" charset="77"/>
                </a:rPr>
                <a:t>5,400+ metabolites</a:t>
              </a:r>
            </a:p>
            <a:p>
              <a:pPr algn="ctr">
                <a:defRPr/>
              </a:pPr>
              <a:r>
                <a:rPr lang="en-US" sz="900">
                  <a:solidFill>
                    <a:srgbClr val="28496E"/>
                  </a:solidFill>
                  <a:latin typeface="Montserrat" pitchFamily="2" charset="77"/>
                </a:rPr>
                <a:t>(relative quantification)</a:t>
              </a:r>
            </a:p>
          </p:txBody>
        </p:sp>
        <p:sp>
          <p:nvSpPr>
            <p:cNvPr id="108" name="Rectangle: Rounded Corners 18">
              <a:extLst>
                <a:ext uri="{FF2B5EF4-FFF2-40B4-BE49-F238E27FC236}">
                  <a16:creationId xmlns:a16="http://schemas.microsoft.com/office/drawing/2014/main" id="{C752A101-AD28-4F9D-9EF0-079E7DD70D45}"/>
                </a:ext>
              </a:extLst>
            </p:cNvPr>
            <p:cNvSpPr/>
            <p:nvPr/>
          </p:nvSpPr>
          <p:spPr>
            <a:xfrm>
              <a:off x="5042275" y="2616416"/>
              <a:ext cx="1794559" cy="684309"/>
            </a:xfrm>
            <a:prstGeom prst="roundRect">
              <a:avLst/>
            </a:prstGeom>
            <a:solidFill>
              <a:schemeClr val="accent5">
                <a:lumMod val="20000"/>
                <a:lumOff val="80000"/>
              </a:schemeClr>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a:solidFill>
                    <a:srgbClr val="28496E"/>
                  </a:solidFill>
                  <a:latin typeface="Montserrat" pitchFamily="2" charset="77"/>
                </a:rPr>
                <a:t>Mechanism of action</a:t>
              </a:r>
            </a:p>
            <a:p>
              <a:pPr algn="ctr">
                <a:defRPr/>
              </a:pPr>
              <a:r>
                <a:rPr lang="en-US" sz="800" b="1">
                  <a:solidFill>
                    <a:srgbClr val="28496E"/>
                  </a:solidFill>
                  <a:latin typeface="Montserrat" pitchFamily="2" charset="77"/>
                </a:rPr>
                <a:t>Dose selection</a:t>
              </a:r>
            </a:p>
            <a:p>
              <a:pPr algn="ctr">
                <a:defRPr/>
              </a:pPr>
              <a:r>
                <a:rPr lang="en-US" sz="800">
                  <a:solidFill>
                    <a:srgbClr val="28496E"/>
                  </a:solidFill>
                  <a:latin typeface="Montserrat" pitchFamily="2" charset="77"/>
                </a:rPr>
                <a:t>PK-PD</a:t>
              </a:r>
            </a:p>
          </p:txBody>
        </p:sp>
        <p:sp>
          <p:nvSpPr>
            <p:cNvPr id="109" name="Rectangle: Rounded Corners 18">
              <a:extLst>
                <a:ext uri="{FF2B5EF4-FFF2-40B4-BE49-F238E27FC236}">
                  <a16:creationId xmlns:a16="http://schemas.microsoft.com/office/drawing/2014/main" id="{14F9EDB0-13A1-45B4-B60F-9492E5CA8119}"/>
                </a:ext>
              </a:extLst>
            </p:cNvPr>
            <p:cNvSpPr/>
            <p:nvPr/>
          </p:nvSpPr>
          <p:spPr>
            <a:xfrm>
              <a:off x="8296806" y="2612624"/>
              <a:ext cx="1759224" cy="684309"/>
            </a:xfrm>
            <a:prstGeom prst="roundRect">
              <a:avLst/>
            </a:prstGeom>
            <a:solidFill>
              <a:schemeClr val="accent5">
                <a:lumMod val="20000"/>
                <a:lumOff val="80000"/>
              </a:schemeClr>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a:solidFill>
                    <a:srgbClr val="28496E"/>
                  </a:solidFill>
                  <a:latin typeface="Montserrat" pitchFamily="2" charset="77"/>
                </a:rPr>
                <a:t>Dose selection, Efficacy, </a:t>
              </a:r>
              <a:r>
                <a:rPr lang="en-US" sz="800" b="1">
                  <a:solidFill>
                    <a:srgbClr val="28496E"/>
                  </a:solidFill>
                  <a:latin typeface="Montserrat" pitchFamily="2" charset="77"/>
                </a:rPr>
                <a:t>PK-PD</a:t>
              </a:r>
              <a:r>
                <a:rPr lang="en-US" sz="800">
                  <a:solidFill>
                    <a:srgbClr val="28496E"/>
                  </a:solidFill>
                  <a:latin typeface="Montserrat" pitchFamily="2" charset="77"/>
                </a:rPr>
                <a:t>, Safety</a:t>
              </a:r>
            </a:p>
          </p:txBody>
        </p:sp>
        <p:sp>
          <p:nvSpPr>
            <p:cNvPr id="110" name="Rectangle: Rounded Corners 18">
              <a:extLst>
                <a:ext uri="{FF2B5EF4-FFF2-40B4-BE49-F238E27FC236}">
                  <a16:creationId xmlns:a16="http://schemas.microsoft.com/office/drawing/2014/main" id="{956FFE7A-ACBD-4F42-B1C6-FDD41207EC7C}"/>
                </a:ext>
              </a:extLst>
            </p:cNvPr>
            <p:cNvSpPr/>
            <p:nvPr/>
          </p:nvSpPr>
          <p:spPr>
            <a:xfrm>
              <a:off x="6940659" y="2612624"/>
              <a:ext cx="1252322" cy="684309"/>
            </a:xfrm>
            <a:prstGeom prst="roundRect">
              <a:avLst/>
            </a:prstGeom>
            <a:solidFill>
              <a:schemeClr val="accent5">
                <a:lumMod val="20000"/>
                <a:lumOff val="80000"/>
              </a:schemeClr>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b="1" err="1">
                  <a:solidFill>
                    <a:srgbClr val="28496E"/>
                  </a:solidFill>
                  <a:latin typeface="Montserrat" pitchFamily="2" charset="77"/>
                </a:rPr>
                <a:t>MoA</a:t>
              </a:r>
              <a:r>
                <a:rPr lang="en-US" sz="800">
                  <a:solidFill>
                    <a:srgbClr val="28496E"/>
                  </a:solidFill>
                  <a:latin typeface="Montserrat" pitchFamily="2" charset="77"/>
                </a:rPr>
                <a:t>, Dose selection, PK-PD, Safety</a:t>
              </a:r>
            </a:p>
          </p:txBody>
        </p:sp>
        <p:sp>
          <p:nvSpPr>
            <p:cNvPr id="111" name="Rectangle: Rounded Corners 18">
              <a:extLst>
                <a:ext uri="{FF2B5EF4-FFF2-40B4-BE49-F238E27FC236}">
                  <a16:creationId xmlns:a16="http://schemas.microsoft.com/office/drawing/2014/main" id="{2A980332-79B5-4E5B-934B-722BC839E8F2}"/>
                </a:ext>
              </a:extLst>
            </p:cNvPr>
            <p:cNvSpPr/>
            <p:nvPr/>
          </p:nvSpPr>
          <p:spPr>
            <a:xfrm>
              <a:off x="729401" y="2611676"/>
              <a:ext cx="2401469" cy="684309"/>
            </a:xfrm>
            <a:prstGeom prst="roundRect">
              <a:avLst/>
            </a:prstGeom>
            <a:solidFill>
              <a:schemeClr val="accent5">
                <a:lumMod val="20000"/>
                <a:lumOff val="80000"/>
              </a:schemeClr>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a:solidFill>
                    <a:srgbClr val="28496E"/>
                  </a:solidFill>
                  <a:latin typeface="Montserrat" pitchFamily="2" charset="77"/>
                </a:rPr>
                <a:t>Molecular pathways leading to disease</a:t>
              </a:r>
            </a:p>
            <a:p>
              <a:pPr algn="ctr">
                <a:defRPr/>
              </a:pPr>
              <a:endParaRPr lang="en-US" sz="800">
                <a:solidFill>
                  <a:srgbClr val="28496E"/>
                </a:solidFill>
                <a:latin typeface="Montserrat" pitchFamily="2" charset="77"/>
              </a:endParaRPr>
            </a:p>
          </p:txBody>
        </p:sp>
        <p:sp>
          <p:nvSpPr>
            <p:cNvPr id="112" name="TextBox 111">
              <a:extLst>
                <a:ext uri="{FF2B5EF4-FFF2-40B4-BE49-F238E27FC236}">
                  <a16:creationId xmlns:a16="http://schemas.microsoft.com/office/drawing/2014/main" id="{6F0E4C85-5177-47E2-9FD2-504AA5D53B53}"/>
                </a:ext>
              </a:extLst>
            </p:cNvPr>
            <p:cNvSpPr txBox="1"/>
            <p:nvPr/>
          </p:nvSpPr>
          <p:spPr>
            <a:xfrm rot="16200000">
              <a:off x="-1244887" y="4318889"/>
              <a:ext cx="3293542" cy="400945"/>
            </a:xfrm>
            <a:prstGeom prst="rect">
              <a:avLst/>
            </a:prstGeom>
            <a:noFill/>
          </p:spPr>
          <p:txBody>
            <a:bodyPr wrap="square" rtlCol="0">
              <a:spAutoFit/>
            </a:bodyPr>
            <a:lstStyle/>
            <a:p>
              <a:pPr algn="ctr">
                <a:defRPr/>
              </a:pPr>
              <a:r>
                <a:rPr lang="en-US" b="1">
                  <a:solidFill>
                    <a:srgbClr val="001D37"/>
                  </a:solidFill>
                  <a:latin typeface="Montserrat"/>
                </a:rPr>
                <a:t>Metabolon Portfolio</a:t>
              </a:r>
            </a:p>
          </p:txBody>
        </p:sp>
        <p:sp>
          <p:nvSpPr>
            <p:cNvPr id="113" name="Rectangle: Rounded Corners 18">
              <a:extLst>
                <a:ext uri="{FF2B5EF4-FFF2-40B4-BE49-F238E27FC236}">
                  <a16:creationId xmlns:a16="http://schemas.microsoft.com/office/drawing/2014/main" id="{9D938680-C309-4167-BFEB-105A83C31D32}"/>
                </a:ext>
              </a:extLst>
            </p:cNvPr>
            <p:cNvSpPr/>
            <p:nvPr/>
          </p:nvSpPr>
          <p:spPr>
            <a:xfrm>
              <a:off x="10154348" y="2620218"/>
              <a:ext cx="1612508" cy="684309"/>
            </a:xfrm>
            <a:prstGeom prst="roundRect">
              <a:avLst/>
            </a:prstGeom>
            <a:solidFill>
              <a:schemeClr val="accent5">
                <a:lumMod val="20000"/>
                <a:lumOff val="80000"/>
              </a:schemeClr>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a:solidFill>
                    <a:srgbClr val="28496E"/>
                  </a:solidFill>
                  <a:latin typeface="Montserrat" pitchFamily="2" charset="77"/>
                </a:rPr>
                <a:t>Patient selection, </a:t>
              </a:r>
              <a:r>
                <a:rPr lang="en-US" sz="800" b="1">
                  <a:solidFill>
                    <a:srgbClr val="28496E"/>
                  </a:solidFill>
                  <a:latin typeface="Montserrat" pitchFamily="2" charset="77"/>
                </a:rPr>
                <a:t>Stratification</a:t>
              </a:r>
              <a:r>
                <a:rPr lang="en-US" sz="800">
                  <a:solidFill>
                    <a:srgbClr val="28496E"/>
                  </a:solidFill>
                  <a:latin typeface="Montserrat" pitchFamily="2" charset="77"/>
                </a:rPr>
                <a:t>,</a:t>
              </a:r>
            </a:p>
            <a:p>
              <a:pPr algn="ctr">
                <a:defRPr/>
              </a:pPr>
              <a:r>
                <a:rPr lang="en-US" sz="800">
                  <a:solidFill>
                    <a:srgbClr val="28496E"/>
                  </a:solidFill>
                  <a:latin typeface="Montserrat" pitchFamily="2" charset="77"/>
                </a:rPr>
                <a:t>Efficacy</a:t>
              </a:r>
            </a:p>
          </p:txBody>
        </p:sp>
        <p:pic>
          <p:nvPicPr>
            <p:cNvPr id="114" name="Picture 2">
              <a:extLst>
                <a:ext uri="{FF2B5EF4-FFF2-40B4-BE49-F238E27FC236}">
                  <a16:creationId xmlns:a16="http://schemas.microsoft.com/office/drawing/2014/main" id="{8DEA77C1-46A8-47D0-93CB-FBF663FC81AD}"/>
                </a:ext>
              </a:extLst>
            </p:cNvPr>
            <p:cNvPicPr>
              <a:picLocks noChangeAspect="1" noChangeArrowheads="1"/>
            </p:cNvPicPr>
            <p:nvPr/>
          </p:nvPicPr>
          <p:blipFill rotWithShape="1">
            <a:blip r:embed="rId3" cstate="print"/>
            <a:srcRect t="65870" r="5520"/>
            <a:stretch/>
          </p:blipFill>
          <p:spPr bwMode="auto">
            <a:xfrm>
              <a:off x="655781" y="5456154"/>
              <a:ext cx="11213543" cy="1144791"/>
            </a:xfrm>
            <a:prstGeom prst="rect">
              <a:avLst/>
            </a:prstGeom>
            <a:noFill/>
            <a:ln w="9525">
              <a:noFill/>
              <a:miter lim="800000"/>
              <a:headEnd/>
              <a:tailEnd/>
            </a:ln>
          </p:spPr>
        </p:pic>
        <p:sp>
          <p:nvSpPr>
            <p:cNvPr id="115" name="TextBox 114">
              <a:extLst>
                <a:ext uri="{FF2B5EF4-FFF2-40B4-BE49-F238E27FC236}">
                  <a16:creationId xmlns:a16="http://schemas.microsoft.com/office/drawing/2014/main" id="{8C5BB33D-2ED8-4D3D-96DF-84340D822456}"/>
                </a:ext>
              </a:extLst>
            </p:cNvPr>
            <p:cNvSpPr txBox="1"/>
            <p:nvPr/>
          </p:nvSpPr>
          <p:spPr>
            <a:xfrm>
              <a:off x="2864046" y="1455180"/>
              <a:ext cx="7053372" cy="403631"/>
            </a:xfrm>
            <a:prstGeom prst="rect">
              <a:avLst/>
            </a:prstGeom>
            <a:noFill/>
          </p:spPr>
          <p:txBody>
            <a:bodyPr wrap="none" rtlCol="0">
              <a:spAutoFit/>
            </a:bodyPr>
            <a:lstStyle/>
            <a:p>
              <a:pPr>
                <a:defRPr/>
              </a:pPr>
              <a:r>
                <a:rPr lang="en-US" b="1">
                  <a:solidFill>
                    <a:srgbClr val="855DA3"/>
                  </a:solidFill>
                  <a:latin typeface="Montserrat"/>
                </a:rPr>
                <a:t>Biomarker Discovery                         </a:t>
              </a:r>
              <a:r>
                <a:rPr lang="en-US" b="1">
                  <a:solidFill>
                    <a:srgbClr val="FC4F5A"/>
                  </a:solidFill>
                  <a:latin typeface="Montserrat"/>
                </a:rPr>
                <a:t>Biomarker Validation</a:t>
              </a:r>
            </a:p>
          </p:txBody>
        </p:sp>
        <p:sp>
          <p:nvSpPr>
            <p:cNvPr id="116" name="Rectangle: Rounded Corners 18">
              <a:extLst>
                <a:ext uri="{FF2B5EF4-FFF2-40B4-BE49-F238E27FC236}">
                  <a16:creationId xmlns:a16="http://schemas.microsoft.com/office/drawing/2014/main" id="{ADA000A4-C44C-4C51-A327-A67E08BB90DF}"/>
                </a:ext>
              </a:extLst>
            </p:cNvPr>
            <p:cNvSpPr/>
            <p:nvPr/>
          </p:nvSpPr>
          <p:spPr>
            <a:xfrm>
              <a:off x="3179227" y="2625621"/>
              <a:ext cx="1759223" cy="684309"/>
            </a:xfrm>
            <a:prstGeom prst="roundRect">
              <a:avLst/>
            </a:prstGeom>
            <a:solidFill>
              <a:schemeClr val="accent5">
                <a:lumMod val="20000"/>
                <a:lumOff val="80000"/>
              </a:schemeClr>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800">
                  <a:solidFill>
                    <a:srgbClr val="28496E"/>
                  </a:solidFill>
                  <a:latin typeface="Montserrat" pitchFamily="2" charset="77"/>
                </a:rPr>
                <a:t>Mechanism of action</a:t>
              </a:r>
            </a:p>
            <a:p>
              <a:pPr algn="ctr">
                <a:defRPr/>
              </a:pPr>
              <a:r>
                <a:rPr lang="en-US" sz="800" b="1">
                  <a:solidFill>
                    <a:srgbClr val="28496E"/>
                  </a:solidFill>
                  <a:latin typeface="Montserrat" pitchFamily="2" charset="77"/>
                </a:rPr>
                <a:t>Drug Target Selection</a:t>
              </a:r>
            </a:p>
            <a:p>
              <a:pPr algn="ctr">
                <a:defRPr/>
              </a:pPr>
              <a:endParaRPr lang="en-US" sz="800">
                <a:solidFill>
                  <a:srgbClr val="28496E"/>
                </a:solidFill>
                <a:latin typeface="Montserrat" pitchFamily="2" charset="77"/>
              </a:endParaRPr>
            </a:p>
          </p:txBody>
        </p:sp>
        <p:sp>
          <p:nvSpPr>
            <p:cNvPr id="117" name="TextBox 116">
              <a:extLst>
                <a:ext uri="{FF2B5EF4-FFF2-40B4-BE49-F238E27FC236}">
                  <a16:creationId xmlns:a16="http://schemas.microsoft.com/office/drawing/2014/main" id="{E245881E-9244-4E64-B49B-63348A4F0972}"/>
                </a:ext>
              </a:extLst>
            </p:cNvPr>
            <p:cNvSpPr txBox="1"/>
            <p:nvPr/>
          </p:nvSpPr>
          <p:spPr>
            <a:xfrm>
              <a:off x="4581236" y="2155246"/>
              <a:ext cx="6262255" cy="310485"/>
            </a:xfrm>
            <a:prstGeom prst="rect">
              <a:avLst/>
            </a:prstGeom>
            <a:noFill/>
          </p:spPr>
          <p:txBody>
            <a:bodyPr wrap="square">
              <a:spAutoFit/>
            </a:bodyPr>
            <a:lstStyle/>
            <a:p>
              <a:pPr algn="ctr">
                <a:defRPr/>
              </a:pPr>
              <a:r>
                <a:rPr lang="en-US" sz="900">
                  <a:solidFill>
                    <a:srgbClr val="FFFFFF"/>
                  </a:solidFill>
                  <a:latin typeface="Montserrat" pitchFamily="2" charset="77"/>
                </a:rPr>
                <a:t>Phase 1</a:t>
              </a:r>
            </a:p>
          </p:txBody>
        </p:sp>
        <p:sp>
          <p:nvSpPr>
            <p:cNvPr id="118" name="TextBox 117">
              <a:extLst>
                <a:ext uri="{FF2B5EF4-FFF2-40B4-BE49-F238E27FC236}">
                  <a16:creationId xmlns:a16="http://schemas.microsoft.com/office/drawing/2014/main" id="{AE254FC0-A796-42D3-A315-57892B6CB236}"/>
                </a:ext>
              </a:extLst>
            </p:cNvPr>
            <p:cNvSpPr txBox="1"/>
            <p:nvPr/>
          </p:nvSpPr>
          <p:spPr>
            <a:xfrm>
              <a:off x="8616377" y="2155246"/>
              <a:ext cx="1466662" cy="310485"/>
            </a:xfrm>
            <a:prstGeom prst="rect">
              <a:avLst/>
            </a:prstGeom>
            <a:noFill/>
          </p:spPr>
          <p:txBody>
            <a:bodyPr wrap="square">
              <a:spAutoFit/>
            </a:bodyPr>
            <a:lstStyle/>
            <a:p>
              <a:pPr algn="ctr">
                <a:defRPr/>
              </a:pPr>
              <a:r>
                <a:rPr lang="en-US" sz="900">
                  <a:solidFill>
                    <a:srgbClr val="FFFFFF"/>
                  </a:solidFill>
                  <a:latin typeface="Montserrat" pitchFamily="2" charset="77"/>
                </a:rPr>
                <a:t>Phase 2</a:t>
              </a:r>
            </a:p>
          </p:txBody>
        </p:sp>
        <p:sp>
          <p:nvSpPr>
            <p:cNvPr id="119" name="TextBox 118">
              <a:extLst>
                <a:ext uri="{FF2B5EF4-FFF2-40B4-BE49-F238E27FC236}">
                  <a16:creationId xmlns:a16="http://schemas.microsoft.com/office/drawing/2014/main" id="{4142D82F-970C-4A5D-BDCE-CA018A2406AC}"/>
                </a:ext>
              </a:extLst>
            </p:cNvPr>
            <p:cNvSpPr txBox="1"/>
            <p:nvPr/>
          </p:nvSpPr>
          <p:spPr>
            <a:xfrm>
              <a:off x="9818255" y="2155246"/>
              <a:ext cx="2192045" cy="310485"/>
            </a:xfrm>
            <a:prstGeom prst="rect">
              <a:avLst/>
            </a:prstGeom>
            <a:noFill/>
          </p:spPr>
          <p:txBody>
            <a:bodyPr wrap="square">
              <a:spAutoFit/>
            </a:bodyPr>
            <a:lstStyle/>
            <a:p>
              <a:pPr algn="ctr">
                <a:defRPr/>
              </a:pPr>
              <a:r>
                <a:rPr lang="en-US" sz="900">
                  <a:solidFill>
                    <a:srgbClr val="FFFFFF"/>
                  </a:solidFill>
                  <a:latin typeface="Montserrat" pitchFamily="2" charset="77"/>
                </a:rPr>
                <a:t>Phase 3</a:t>
              </a:r>
            </a:p>
          </p:txBody>
        </p:sp>
        <p:sp>
          <p:nvSpPr>
            <p:cNvPr id="120" name="Isosceles Triangle 119">
              <a:extLst>
                <a:ext uri="{FF2B5EF4-FFF2-40B4-BE49-F238E27FC236}">
                  <a16:creationId xmlns:a16="http://schemas.microsoft.com/office/drawing/2014/main" id="{D8D80CB9-10E7-420A-B1A8-8027E8AF1AFA}"/>
                </a:ext>
              </a:extLst>
            </p:cNvPr>
            <p:cNvSpPr/>
            <p:nvPr/>
          </p:nvSpPr>
          <p:spPr>
            <a:xfrm>
              <a:off x="2890983" y="2365679"/>
              <a:ext cx="223592" cy="276999"/>
            </a:xfrm>
            <a:prstGeom prst="triangle">
              <a:avLst/>
            </a:prstGeom>
            <a:solidFill>
              <a:srgbClr val="FEE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Montserrat"/>
              </a:endParaRPr>
            </a:p>
          </p:txBody>
        </p:sp>
        <p:sp>
          <p:nvSpPr>
            <p:cNvPr id="121" name="Isosceles Triangle 120">
              <a:extLst>
                <a:ext uri="{FF2B5EF4-FFF2-40B4-BE49-F238E27FC236}">
                  <a16:creationId xmlns:a16="http://schemas.microsoft.com/office/drawing/2014/main" id="{A9A13B61-8DAC-4947-B2F4-6E343AF8CD00}"/>
                </a:ext>
              </a:extLst>
            </p:cNvPr>
            <p:cNvSpPr/>
            <p:nvPr/>
          </p:nvSpPr>
          <p:spPr>
            <a:xfrm>
              <a:off x="4697526" y="2379737"/>
              <a:ext cx="223592" cy="276999"/>
            </a:xfrm>
            <a:prstGeom prst="triangle">
              <a:avLst/>
            </a:prstGeom>
            <a:solidFill>
              <a:srgbClr val="FEE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Montserrat"/>
              </a:endParaRPr>
            </a:p>
          </p:txBody>
        </p:sp>
        <p:sp>
          <p:nvSpPr>
            <p:cNvPr id="122" name="Isosceles Triangle 121">
              <a:extLst>
                <a:ext uri="{FF2B5EF4-FFF2-40B4-BE49-F238E27FC236}">
                  <a16:creationId xmlns:a16="http://schemas.microsoft.com/office/drawing/2014/main" id="{752913B8-8D7D-4063-92C0-DF9C0AF69ABE}"/>
                </a:ext>
              </a:extLst>
            </p:cNvPr>
            <p:cNvSpPr/>
            <p:nvPr/>
          </p:nvSpPr>
          <p:spPr>
            <a:xfrm>
              <a:off x="6593064" y="2355605"/>
              <a:ext cx="223592" cy="276999"/>
            </a:xfrm>
            <a:prstGeom prst="triangle">
              <a:avLst/>
            </a:prstGeom>
            <a:solidFill>
              <a:srgbClr val="FEE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Montserrat"/>
              </a:endParaRPr>
            </a:p>
          </p:txBody>
        </p:sp>
        <p:sp>
          <p:nvSpPr>
            <p:cNvPr id="123" name="Isosceles Triangle 122">
              <a:extLst>
                <a:ext uri="{FF2B5EF4-FFF2-40B4-BE49-F238E27FC236}">
                  <a16:creationId xmlns:a16="http://schemas.microsoft.com/office/drawing/2014/main" id="{5D8CBFB6-57EA-4106-AE37-FE5DECA1E020}"/>
                </a:ext>
              </a:extLst>
            </p:cNvPr>
            <p:cNvSpPr/>
            <p:nvPr/>
          </p:nvSpPr>
          <p:spPr>
            <a:xfrm>
              <a:off x="7941681" y="2360373"/>
              <a:ext cx="223592" cy="276999"/>
            </a:xfrm>
            <a:prstGeom prst="triangle">
              <a:avLst/>
            </a:prstGeom>
            <a:solidFill>
              <a:srgbClr val="FEE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Montserrat"/>
              </a:endParaRPr>
            </a:p>
          </p:txBody>
        </p:sp>
        <p:sp>
          <p:nvSpPr>
            <p:cNvPr id="124" name="Isosceles Triangle 123">
              <a:extLst>
                <a:ext uri="{FF2B5EF4-FFF2-40B4-BE49-F238E27FC236}">
                  <a16:creationId xmlns:a16="http://schemas.microsoft.com/office/drawing/2014/main" id="{7091B779-564F-4E2F-96A1-37778D55B872}"/>
                </a:ext>
              </a:extLst>
            </p:cNvPr>
            <p:cNvSpPr/>
            <p:nvPr/>
          </p:nvSpPr>
          <p:spPr>
            <a:xfrm>
              <a:off x="9807674" y="2365678"/>
              <a:ext cx="223592" cy="276999"/>
            </a:xfrm>
            <a:prstGeom prst="triangle">
              <a:avLst/>
            </a:prstGeom>
            <a:solidFill>
              <a:srgbClr val="FEE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Montserrat"/>
              </a:endParaRPr>
            </a:p>
          </p:txBody>
        </p:sp>
        <p:sp>
          <p:nvSpPr>
            <p:cNvPr id="125" name="Isosceles Triangle 124">
              <a:extLst>
                <a:ext uri="{FF2B5EF4-FFF2-40B4-BE49-F238E27FC236}">
                  <a16:creationId xmlns:a16="http://schemas.microsoft.com/office/drawing/2014/main" id="{673E6191-CEF9-4A52-971A-8796857DCA6F}"/>
                </a:ext>
              </a:extLst>
            </p:cNvPr>
            <p:cNvSpPr/>
            <p:nvPr/>
          </p:nvSpPr>
          <p:spPr>
            <a:xfrm>
              <a:off x="11373196" y="2379736"/>
              <a:ext cx="223592" cy="276999"/>
            </a:xfrm>
            <a:prstGeom prst="triangle">
              <a:avLst/>
            </a:prstGeom>
            <a:solidFill>
              <a:srgbClr val="FEE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Montserrat"/>
              </a:endParaRPr>
            </a:p>
          </p:txBody>
        </p:sp>
        <p:sp>
          <p:nvSpPr>
            <p:cNvPr id="126" name="Arrow: Right 125">
              <a:extLst>
                <a:ext uri="{FF2B5EF4-FFF2-40B4-BE49-F238E27FC236}">
                  <a16:creationId xmlns:a16="http://schemas.microsoft.com/office/drawing/2014/main" id="{32205F64-9CB4-4019-B88E-7CB893F4519E}"/>
                </a:ext>
              </a:extLst>
            </p:cNvPr>
            <p:cNvSpPr/>
            <p:nvPr/>
          </p:nvSpPr>
          <p:spPr>
            <a:xfrm>
              <a:off x="6096000" y="4268745"/>
              <a:ext cx="376958" cy="288000"/>
            </a:xfrm>
            <a:prstGeom prst="rightArrow">
              <a:avLst/>
            </a:prstGeom>
            <a:gradFill>
              <a:gsLst>
                <a:gs pos="38000">
                  <a:schemeClr val="accent6">
                    <a:lumMod val="90000"/>
                  </a:schemeClr>
                </a:gs>
                <a:gs pos="100000">
                  <a:schemeClr val="accent6">
                    <a:lumMod val="55000"/>
                    <a:lumOff val="45000"/>
                  </a:schemeClr>
                </a:gs>
              </a:gsLst>
              <a:lin ang="10800000" scaled="1"/>
            </a:gradFill>
            <a:ln w="12700" cap="flat" cmpd="sng" algn="ctr">
              <a:noFill/>
              <a:prstDash val="solid"/>
              <a:miter lim="800000"/>
            </a:ln>
            <a:effectLst/>
          </p:spPr>
          <p:txBody>
            <a:bodyPr lIns="36000" tIns="36000" rIns="36000" bIns="36000" rtlCol="0" anchor="ctr"/>
            <a:lstStyle/>
            <a:p>
              <a:pPr algn="ctr" defTabSz="914378">
                <a:defRPr/>
              </a:pPr>
              <a:endParaRPr lang="en-US" sz="1050" kern="0">
                <a:solidFill>
                  <a:srgbClr val="001D38"/>
                </a:solidFill>
                <a:latin typeface="Montserrat"/>
              </a:endParaRPr>
            </a:p>
          </p:txBody>
        </p:sp>
      </p:grpSp>
      <p:sp>
        <p:nvSpPr>
          <p:cNvPr id="131" name="Text Placeholder 8">
            <a:extLst>
              <a:ext uri="{FF2B5EF4-FFF2-40B4-BE49-F238E27FC236}">
                <a16:creationId xmlns:a16="http://schemas.microsoft.com/office/drawing/2014/main" id="{19C1B8B1-AC99-4B58-93CD-51F81A61B55B}"/>
              </a:ext>
            </a:extLst>
          </p:cNvPr>
          <p:cNvSpPr txBox="1">
            <a:spLocks/>
          </p:cNvSpPr>
          <p:nvPr/>
        </p:nvSpPr>
        <p:spPr>
          <a:xfrm>
            <a:off x="308610" y="370332"/>
            <a:ext cx="8126730" cy="4732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spc="-113">
                <a:solidFill>
                  <a:srgbClr val="FC6F60"/>
                </a:solidFill>
              </a:rPr>
              <a:t>Metabolon: </a:t>
            </a:r>
            <a:r>
              <a:rPr lang="en-US" sz="3000" b="1" spc="-113"/>
              <a:t>A Strategic Partner</a:t>
            </a:r>
          </a:p>
        </p:txBody>
      </p:sp>
      <p:sp>
        <p:nvSpPr>
          <p:cNvPr id="132" name="Text Placeholder 1">
            <a:extLst>
              <a:ext uri="{FF2B5EF4-FFF2-40B4-BE49-F238E27FC236}">
                <a16:creationId xmlns:a16="http://schemas.microsoft.com/office/drawing/2014/main" id="{E005663A-1368-47A5-B213-CC978C7DBB88}"/>
              </a:ext>
            </a:extLst>
          </p:cNvPr>
          <p:cNvSpPr txBox="1">
            <a:spLocks/>
          </p:cNvSpPr>
          <p:nvPr/>
        </p:nvSpPr>
        <p:spPr>
          <a:xfrm>
            <a:off x="307181" y="802386"/>
            <a:ext cx="8126730" cy="2606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cap="all"/>
              <a:t>From basic research through clinical</a:t>
            </a:r>
          </a:p>
        </p:txBody>
      </p:sp>
      <p:cxnSp>
        <p:nvCxnSpPr>
          <p:cNvPr id="133" name="Straight Arrow Connector 132">
            <a:extLst>
              <a:ext uri="{FF2B5EF4-FFF2-40B4-BE49-F238E27FC236}">
                <a16:creationId xmlns:a16="http://schemas.microsoft.com/office/drawing/2014/main" id="{96435534-3083-443E-BC8A-3823F808EEC4}"/>
              </a:ext>
            </a:extLst>
          </p:cNvPr>
          <p:cNvCxnSpPr/>
          <p:nvPr/>
        </p:nvCxnSpPr>
        <p:spPr>
          <a:xfrm>
            <a:off x="4113909" y="1274838"/>
            <a:ext cx="946552" cy="0"/>
          </a:xfrm>
          <a:prstGeom prst="straightConnector1">
            <a:avLst/>
          </a:prstGeom>
          <a:ln w="38100">
            <a:gradFill>
              <a:gsLst>
                <a:gs pos="0">
                  <a:schemeClr val="accent4"/>
                </a:gs>
                <a:gs pos="100000">
                  <a:schemeClr val="accent3"/>
                </a:gs>
              </a:gsLst>
              <a:lin ang="0" scaled="0"/>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569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D79CCA-326D-4746-8827-2C284039263F}"/>
              </a:ext>
            </a:extLst>
          </p:cNvPr>
          <p:cNvSpPr/>
          <p:nvPr/>
        </p:nvSpPr>
        <p:spPr>
          <a:xfrm>
            <a:off x="0" y="1023938"/>
            <a:ext cx="9144000" cy="3372449"/>
          </a:xfrm>
          <a:prstGeom prst="rect">
            <a:avLst/>
          </a:prstGeom>
          <a:gradFill flip="none" rotWithShape="1">
            <a:gsLst>
              <a:gs pos="100000">
                <a:schemeClr val="accent6">
                  <a:alpha val="0"/>
                </a:schemeClr>
              </a:gs>
              <a:gs pos="0">
                <a:schemeClr val="accent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88BFCBC6-5C9C-4089-B6A9-E0F25E2B8529}"/>
              </a:ext>
            </a:extLst>
          </p:cNvPr>
          <p:cNvSpPr>
            <a:spLocks noGrp="1"/>
          </p:cNvSpPr>
          <p:nvPr>
            <p:ph type="body" sz="quarter" idx="11"/>
          </p:nvPr>
        </p:nvSpPr>
        <p:spPr>
          <a:xfrm>
            <a:off x="638175" y="552792"/>
            <a:ext cx="7862888" cy="323301"/>
          </a:xfrm>
        </p:spPr>
        <p:txBody>
          <a:bodyPr/>
          <a:lstStyle/>
          <a:p>
            <a:r>
              <a:rPr lang="en-US" sz="2000" b="1">
                <a:latin typeface="Montserrat" panose="00000500000000000000" pitchFamily="2" charset="0"/>
              </a:rPr>
              <a:t>How Investigators </a:t>
            </a:r>
            <a:r>
              <a:rPr lang="en-US" sz="2000">
                <a:latin typeface="Montserrat" panose="00000500000000000000" pitchFamily="2" charset="0"/>
              </a:rPr>
              <a:t>I</a:t>
            </a:r>
            <a:r>
              <a:rPr lang="en-US" sz="2000" b="1">
                <a:latin typeface="Montserrat" panose="00000500000000000000" pitchFamily="2" charset="0"/>
              </a:rPr>
              <a:t>ncorporate Our Data Into Their Workflow</a:t>
            </a:r>
          </a:p>
        </p:txBody>
      </p:sp>
      <p:sp>
        <p:nvSpPr>
          <p:cNvPr id="3" name="Rectangle: Rounded Corners 44">
            <a:extLst>
              <a:ext uri="{FF2B5EF4-FFF2-40B4-BE49-F238E27FC236}">
                <a16:creationId xmlns:a16="http://schemas.microsoft.com/office/drawing/2014/main" id="{24C10F61-97C2-408A-A545-80ACF4D18AC3}"/>
              </a:ext>
            </a:extLst>
          </p:cNvPr>
          <p:cNvSpPr/>
          <p:nvPr/>
        </p:nvSpPr>
        <p:spPr>
          <a:xfrm>
            <a:off x="638174" y="1181100"/>
            <a:ext cx="8101203" cy="2819400"/>
          </a:xfrm>
          <a:prstGeom prst="roundRect">
            <a:avLst>
              <a:gd name="adj" fmla="val 4080"/>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400">
                <a:solidFill>
                  <a:schemeClr val="tx1"/>
                </a:solidFill>
                <a:latin typeface="Montserrat" panose="00000500000000000000" pitchFamily="2" charset="0"/>
              </a:rPr>
              <a:t>Discovery: highly powered population studies to identify signatures of disease </a:t>
            </a:r>
          </a:p>
          <a:p>
            <a:pPr marL="171450" indent="-171450">
              <a:buFont typeface="Arial" panose="020B0604020202020204" pitchFamily="34" charset="0"/>
              <a:buChar char="•"/>
            </a:pPr>
            <a:endParaRPr lang="en-US" sz="1400">
              <a:solidFill>
                <a:schemeClr val="tx1"/>
              </a:solidFill>
              <a:latin typeface="Montserrat" panose="00000500000000000000" pitchFamily="2" charset="0"/>
            </a:endParaRPr>
          </a:p>
          <a:p>
            <a:pPr marL="171450" indent="-171450">
              <a:buFont typeface="Arial" panose="020B0604020202020204" pitchFamily="34" charset="0"/>
              <a:buChar char="•"/>
            </a:pPr>
            <a:r>
              <a:rPr lang="en-US" sz="1400">
                <a:solidFill>
                  <a:schemeClr val="tx1"/>
                </a:solidFill>
                <a:latin typeface="Montserrat" panose="00000500000000000000" pitchFamily="2" charset="0"/>
              </a:rPr>
              <a:t>Functionally map disease causing genes</a:t>
            </a:r>
          </a:p>
          <a:p>
            <a:pPr marL="171450" indent="-171450">
              <a:buFont typeface="Arial" panose="020B0604020202020204" pitchFamily="34" charset="0"/>
              <a:buChar char="•"/>
            </a:pPr>
            <a:endParaRPr lang="en-US" sz="1400">
              <a:solidFill>
                <a:schemeClr val="tx1"/>
              </a:solidFill>
              <a:latin typeface="Montserrat" panose="00000500000000000000" pitchFamily="2" charset="0"/>
            </a:endParaRPr>
          </a:p>
          <a:p>
            <a:pPr marL="171450" indent="-171450">
              <a:buFont typeface="Arial" panose="020B0604020202020204" pitchFamily="34" charset="0"/>
              <a:buChar char="•"/>
            </a:pPr>
            <a:r>
              <a:rPr lang="en-US" sz="1400">
                <a:solidFill>
                  <a:schemeClr val="tx1"/>
                </a:solidFill>
                <a:latin typeface="Montserrat" panose="00000500000000000000" pitchFamily="2" charset="0"/>
              </a:rPr>
              <a:t>Biomarker assessment of target engagement and pharmacodynamics</a:t>
            </a:r>
          </a:p>
          <a:p>
            <a:pPr marL="171450" indent="-171450">
              <a:buFont typeface="Arial" panose="020B0604020202020204" pitchFamily="34" charset="0"/>
              <a:buChar char="•"/>
            </a:pPr>
            <a:endParaRPr lang="en-US" sz="1400">
              <a:solidFill>
                <a:schemeClr val="tx1"/>
              </a:solidFill>
              <a:latin typeface="Montserrat" panose="00000500000000000000" pitchFamily="2" charset="0"/>
            </a:endParaRPr>
          </a:p>
          <a:p>
            <a:pPr marL="171450" indent="-171450">
              <a:buFont typeface="Arial" panose="020B0604020202020204" pitchFamily="34" charset="0"/>
              <a:buChar char="•"/>
            </a:pPr>
            <a:r>
              <a:rPr lang="en-US" sz="1400">
                <a:solidFill>
                  <a:schemeClr val="tx1"/>
                </a:solidFill>
                <a:latin typeface="Montserrat" panose="00000500000000000000" pitchFamily="2" charset="0"/>
              </a:rPr>
              <a:t>Biomarkers of response for clinical trials </a:t>
            </a:r>
          </a:p>
          <a:p>
            <a:pPr marL="171450" indent="-171450">
              <a:buFont typeface="Arial" panose="020B0604020202020204" pitchFamily="34" charset="0"/>
              <a:buChar char="•"/>
            </a:pPr>
            <a:endParaRPr lang="en-US" sz="1400">
              <a:solidFill>
                <a:schemeClr val="tx1"/>
              </a:solidFill>
              <a:latin typeface="Montserrat" panose="00000500000000000000" pitchFamily="2" charset="0"/>
            </a:endParaRPr>
          </a:p>
          <a:p>
            <a:pPr marL="171450" indent="-171450">
              <a:buFont typeface="Arial" panose="020B0604020202020204" pitchFamily="34" charset="0"/>
              <a:buChar char="•"/>
            </a:pPr>
            <a:r>
              <a:rPr lang="en-US" sz="1400">
                <a:solidFill>
                  <a:schemeClr val="tx1"/>
                </a:solidFill>
                <a:latin typeface="Montserrat" panose="00000500000000000000" pitchFamily="2" charset="0"/>
              </a:rPr>
              <a:t>Novel therapeutic or diagnostic targets </a:t>
            </a:r>
          </a:p>
          <a:p>
            <a:pPr marL="171450" indent="-171450">
              <a:buFont typeface="Arial" panose="020B0604020202020204" pitchFamily="34" charset="0"/>
              <a:buChar char="•"/>
            </a:pPr>
            <a:endParaRPr lang="en-US" sz="1400">
              <a:solidFill>
                <a:schemeClr val="tx1"/>
              </a:solidFill>
              <a:latin typeface="Montserrat" panose="00000500000000000000" pitchFamily="2" charset="0"/>
            </a:endParaRPr>
          </a:p>
          <a:p>
            <a:pPr marL="171450" indent="-171450">
              <a:buFont typeface="Arial" panose="020B0604020202020204" pitchFamily="34" charset="0"/>
              <a:buChar char="•"/>
            </a:pPr>
            <a:r>
              <a:rPr lang="en-US" sz="1400">
                <a:solidFill>
                  <a:schemeClr val="tx1"/>
                </a:solidFill>
                <a:latin typeface="Montserrat" panose="00000500000000000000" pitchFamily="2" charset="0"/>
              </a:rPr>
              <a:t>Understand functional outputs of the microbiome that influence health</a:t>
            </a:r>
          </a:p>
          <a:p>
            <a:pPr marL="136525" lvl="1" indent="-136525">
              <a:lnSpc>
                <a:spcPct val="110000"/>
              </a:lnSpc>
              <a:spcBef>
                <a:spcPts val="600"/>
              </a:spcBef>
              <a:spcAft>
                <a:spcPts val="800"/>
              </a:spcAft>
              <a:buSzPct val="100000"/>
              <a:buFont typeface="Arial" panose="020B0604020202020204" pitchFamily="34" charset="0"/>
              <a:buChar char="•"/>
            </a:pPr>
            <a:endParaRPr lang="en-US" sz="1400">
              <a:solidFill>
                <a:schemeClr val="tx1"/>
              </a:solidFill>
              <a:latin typeface="Montserrat" pitchFamily="2" charset="77"/>
            </a:endParaRPr>
          </a:p>
        </p:txBody>
      </p:sp>
    </p:spTree>
    <p:extLst>
      <p:ext uri="{BB962C8B-B14F-4D97-AF65-F5344CB8AC3E}">
        <p14:creationId xmlns:p14="http://schemas.microsoft.com/office/powerpoint/2010/main" val="275877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4433918-1D86-42BC-89F7-7B2716D85E9E}"/>
              </a:ext>
            </a:extLst>
          </p:cNvPr>
          <p:cNvSpPr/>
          <p:nvPr/>
        </p:nvSpPr>
        <p:spPr>
          <a:xfrm>
            <a:off x="0" y="2899349"/>
            <a:ext cx="9144000" cy="1855154"/>
          </a:xfrm>
          <a:prstGeom prst="rect">
            <a:avLst/>
          </a:prstGeom>
          <a:gradFill flip="none" rotWithShape="1">
            <a:gsLst>
              <a:gs pos="100000">
                <a:schemeClr val="accent6">
                  <a:alpha val="0"/>
                </a:schemeClr>
              </a:gs>
              <a:gs pos="0">
                <a:schemeClr val="accent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
            <a:extLst>
              <a:ext uri="{FF2B5EF4-FFF2-40B4-BE49-F238E27FC236}">
                <a16:creationId xmlns:a16="http://schemas.microsoft.com/office/drawing/2014/main" id="{76684561-2997-4E8F-B74F-BEF4A56FD675}"/>
              </a:ext>
            </a:extLst>
          </p:cNvPr>
          <p:cNvSpPr txBox="1">
            <a:spLocks/>
          </p:cNvSpPr>
          <p:nvPr/>
        </p:nvSpPr>
        <p:spPr>
          <a:xfrm>
            <a:off x="78129" y="3127610"/>
            <a:ext cx="2773707" cy="1716506"/>
          </a:xfr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 indent="0">
              <a:buFont typeface="Arial" panose="020B0604020202020204" pitchFamily="34" charset="0"/>
              <a:buNone/>
            </a:pPr>
            <a:r>
              <a:rPr lang="en-US" sz="900" b="1" dirty="0">
                <a:latin typeface="Arial" panose="020B0604020202020204" pitchFamily="34" charset="0"/>
                <a:cs typeface="Arial" panose="020B0604020202020204" pitchFamily="34" charset="0"/>
              </a:rPr>
              <a:t>New clinical strategies are needed for complex disease with multimorbidity profiles. </a:t>
            </a:r>
          </a:p>
          <a:p>
            <a:r>
              <a:rPr lang="en-US" sz="900" dirty="0">
                <a:latin typeface="Arial" panose="020B0604020202020204" pitchFamily="34" charset="0"/>
                <a:cs typeface="Arial" panose="020B0604020202020204" pitchFamily="34" charset="0"/>
              </a:rPr>
              <a:t>There are current gaps in knowledge on common modifiable factors that underpin simultaneous multiple chronic conditions for more effective prevention and management of multimorbidity.</a:t>
            </a:r>
          </a:p>
          <a:p>
            <a:r>
              <a:rPr lang="en-US" sz="900" dirty="0">
                <a:latin typeface="Arial" panose="020B0604020202020204" pitchFamily="34" charset="0"/>
                <a:cs typeface="Arial" panose="020B0604020202020204" pitchFamily="34" charset="0"/>
              </a:rPr>
              <a:t>Metabolomics was used to identify pathways at baseline shared across multiple incident conditions to identify biochemical perturbations that predispose individuals to multimorbidity.</a:t>
            </a:r>
          </a:p>
        </p:txBody>
      </p:sp>
      <p:sp>
        <p:nvSpPr>
          <p:cNvPr id="4" name="Content Placeholder 3">
            <a:extLst>
              <a:ext uri="{FF2B5EF4-FFF2-40B4-BE49-F238E27FC236}">
                <a16:creationId xmlns:a16="http://schemas.microsoft.com/office/drawing/2014/main" id="{EB49BFA3-8660-403D-8FCF-8A53CED74D8D}"/>
              </a:ext>
            </a:extLst>
          </p:cNvPr>
          <p:cNvSpPr txBox="1">
            <a:spLocks/>
          </p:cNvSpPr>
          <p:nvPr/>
        </p:nvSpPr>
        <p:spPr>
          <a:xfrm>
            <a:off x="2904565" y="3127610"/>
            <a:ext cx="3229535" cy="1716506"/>
          </a:xfrm>
        </p:spPr>
        <p:txBody>
          <a:bodyPr lIns="91440" tIns="45720" rIns="91440" bIns="45720" anchor="t">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 indent="0">
              <a:buFont typeface="Arial" panose="020B0604020202020204" pitchFamily="34" charset="0"/>
              <a:buNone/>
            </a:pPr>
            <a:r>
              <a:rPr lang="en-US" sz="1000" b="1" dirty="0">
                <a:latin typeface="Arial"/>
                <a:cs typeface="Arial"/>
              </a:rPr>
              <a:t>Two-thirds of associated metabolites are shared among diseases.</a:t>
            </a:r>
          </a:p>
          <a:p>
            <a:r>
              <a:rPr lang="en-US" sz="900" dirty="0">
                <a:latin typeface="Arial"/>
                <a:cs typeface="Arial"/>
              </a:rPr>
              <a:t>A total of 420 (65.6%) metabolites were associated with at least 2 different diseases or all-cause mortality </a:t>
            </a:r>
            <a:br>
              <a:rPr lang="en-US" sz="900" dirty="0">
                <a:latin typeface="Arial" panose="020B0604020202020204" pitchFamily="34" charset="0"/>
                <a:cs typeface="Arial" panose="020B0604020202020204" pitchFamily="34" charset="0"/>
              </a:rPr>
            </a:br>
            <a:r>
              <a:rPr lang="en-US" sz="900" dirty="0">
                <a:latin typeface="Arial"/>
                <a:cs typeface="Arial"/>
              </a:rPr>
              <a:t>(P &lt; 0.001; while only 220 (34.6%) metabolites were associated with one disease only.</a:t>
            </a:r>
          </a:p>
          <a:p>
            <a:r>
              <a:rPr lang="en-US" sz="900" dirty="0">
                <a:latin typeface="Arial"/>
                <a:cs typeface="Arial"/>
              </a:rPr>
              <a:t>A high connectivity among cardiometabolic and respiratory diseases including coronary heart disease, heart failure, type 2 diabetes, cerebral stroke, peripheral artery disease, renal and liver diseases, chronic obstructive pulmonary disease, and lung cancer across different biochemical classes of metabolites was observed.</a:t>
            </a:r>
          </a:p>
        </p:txBody>
      </p:sp>
      <p:sp>
        <p:nvSpPr>
          <p:cNvPr id="5" name="Content Placeholder 12">
            <a:extLst>
              <a:ext uri="{FF2B5EF4-FFF2-40B4-BE49-F238E27FC236}">
                <a16:creationId xmlns:a16="http://schemas.microsoft.com/office/drawing/2014/main" id="{1EB7C423-95D5-49CC-8E50-F7544A300272}"/>
              </a:ext>
            </a:extLst>
          </p:cNvPr>
          <p:cNvSpPr txBox="1">
            <a:spLocks/>
          </p:cNvSpPr>
          <p:nvPr/>
        </p:nvSpPr>
        <p:spPr>
          <a:xfrm>
            <a:off x="6083852" y="3127246"/>
            <a:ext cx="2969416" cy="1716506"/>
          </a:xfrm>
        </p:spPr>
        <p:txBody>
          <a:bodyPr lIns="91440" tIns="45720" rIns="91440" bIns="4572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 indent="0">
              <a:buNone/>
            </a:pPr>
            <a:r>
              <a:rPr lang="en-US" sz="900" b="1">
                <a:latin typeface="Arial"/>
                <a:cs typeface="Arial"/>
              </a:rPr>
              <a:t>Novel biomarkers and pathways of multimorbidity were identified, accelerating therapeutics.</a:t>
            </a:r>
          </a:p>
          <a:p>
            <a:r>
              <a:rPr lang="en-US" sz="900">
                <a:latin typeface="Arial"/>
                <a:cs typeface="Arial"/>
              </a:rPr>
              <a:t>Large putatively protective role for gut microbial diversity from biochemical profiling.</a:t>
            </a:r>
          </a:p>
          <a:p>
            <a:r>
              <a:rPr lang="en-US" sz="900">
                <a:latin typeface="Arial"/>
                <a:cs typeface="Arial"/>
              </a:rPr>
              <a:t>Impaired glucose homeostasis, low-grade inflammation, lipoprotein metabolism, liver and kidney function were identified as common actionable antecedents of multimorbidity.</a:t>
            </a:r>
          </a:p>
          <a:p>
            <a:r>
              <a:rPr lang="en-US" sz="900">
                <a:solidFill>
                  <a:schemeClr val="accent1">
                    <a:lumMod val="75000"/>
                    <a:lumOff val="25000"/>
                  </a:schemeClr>
                </a:solidFill>
                <a:latin typeface="Arial"/>
                <a:cs typeface="Arial"/>
                <a:hlinkClick r:id="rId2">
                  <a:extLst>
                    <a:ext uri="{A12FA001-AC4F-418D-AE19-62706E023703}">
                      <ahyp:hlinkClr xmlns:ahyp="http://schemas.microsoft.com/office/drawing/2018/hyperlinkcolor" val="tx"/>
                    </a:ext>
                  </a:extLst>
                </a:hlinkClick>
              </a:rPr>
              <a:t>https://omicscience.org/apps/mwasdisease/</a:t>
            </a:r>
            <a:endParaRPr lang="en-US" sz="900">
              <a:solidFill>
                <a:schemeClr val="accent1">
                  <a:lumMod val="75000"/>
                  <a:lumOff val="25000"/>
                </a:schemeClr>
              </a:solidFill>
              <a:latin typeface="Arial"/>
              <a:cs typeface="Arial"/>
            </a:endParaRPr>
          </a:p>
          <a:p>
            <a:endParaRPr lang="en-US">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FB7C15A-8CCA-4EAF-998E-0B004150B2BE}"/>
              </a:ext>
            </a:extLst>
          </p:cNvPr>
          <p:cNvSpPr/>
          <p:nvPr/>
        </p:nvSpPr>
        <p:spPr>
          <a:xfrm>
            <a:off x="369392" y="898193"/>
            <a:ext cx="2286000" cy="164328"/>
          </a:xfrm>
          <a:prstGeom prst="rect">
            <a:avLst/>
          </a:prstGeom>
          <a:noFill/>
        </p:spPr>
        <p:txBody>
          <a:bodyPr lIns="0" tIns="0" rIns="0" bIns="0"/>
          <a:lstStyle/>
          <a:p>
            <a:pPr algn="ctr" defTabSz="914378">
              <a:lnSpc>
                <a:spcPct val="90000"/>
              </a:lnSpc>
              <a:spcBef>
                <a:spcPts val="450"/>
              </a:spcBef>
              <a:spcAft>
                <a:spcPts val="300"/>
              </a:spcAft>
              <a:buClr>
                <a:srgbClr val="005695"/>
              </a:buClr>
              <a:defRPr/>
            </a:pPr>
            <a:endParaRPr lang="en-GB" sz="750" b="1" kern="0">
              <a:solidFill>
                <a:srgbClr val="005695"/>
              </a:solidFill>
              <a:latin typeface="Segoe UI"/>
              <a:cs typeface="Arial"/>
            </a:endParaRPr>
          </a:p>
        </p:txBody>
      </p:sp>
      <p:sp>
        <p:nvSpPr>
          <p:cNvPr id="8" name="Rectangle 7">
            <a:extLst>
              <a:ext uri="{FF2B5EF4-FFF2-40B4-BE49-F238E27FC236}">
                <a16:creationId xmlns:a16="http://schemas.microsoft.com/office/drawing/2014/main" id="{EF55F785-CFCE-4981-92A5-B5505E0DFB1E}"/>
              </a:ext>
            </a:extLst>
          </p:cNvPr>
          <p:cNvSpPr/>
          <p:nvPr/>
        </p:nvSpPr>
        <p:spPr>
          <a:xfrm>
            <a:off x="3752114" y="2279713"/>
            <a:ext cx="111238" cy="114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pic>
        <p:nvPicPr>
          <p:cNvPr id="9" name="Picture 8">
            <a:extLst>
              <a:ext uri="{FF2B5EF4-FFF2-40B4-BE49-F238E27FC236}">
                <a16:creationId xmlns:a16="http://schemas.microsoft.com/office/drawing/2014/main" id="{B79E9251-FC72-47FA-8CEA-DC30DD9CC8C5}"/>
              </a:ext>
            </a:extLst>
          </p:cNvPr>
          <p:cNvPicPr>
            <a:picLocks noChangeAspect="1"/>
          </p:cNvPicPr>
          <p:nvPr/>
        </p:nvPicPr>
        <p:blipFill rotWithShape="1">
          <a:blip r:embed="rId3"/>
          <a:srcRect r="2746"/>
          <a:stretch/>
        </p:blipFill>
        <p:spPr>
          <a:xfrm>
            <a:off x="408762" y="1037893"/>
            <a:ext cx="4055050" cy="1804892"/>
          </a:xfrm>
          <a:prstGeom prst="rect">
            <a:avLst/>
          </a:prstGeom>
        </p:spPr>
      </p:pic>
      <p:pic>
        <p:nvPicPr>
          <p:cNvPr id="10" name="Picture 9">
            <a:extLst>
              <a:ext uri="{FF2B5EF4-FFF2-40B4-BE49-F238E27FC236}">
                <a16:creationId xmlns:a16="http://schemas.microsoft.com/office/drawing/2014/main" id="{E8712E5D-B982-4FDE-A8A2-A65E11387016}"/>
              </a:ext>
            </a:extLst>
          </p:cNvPr>
          <p:cNvPicPr>
            <a:picLocks noChangeAspect="1"/>
          </p:cNvPicPr>
          <p:nvPr/>
        </p:nvPicPr>
        <p:blipFill>
          <a:blip r:embed="rId4"/>
          <a:stretch>
            <a:fillRect/>
          </a:stretch>
        </p:blipFill>
        <p:spPr>
          <a:xfrm>
            <a:off x="5080771" y="1111249"/>
            <a:ext cx="3966170" cy="1365951"/>
          </a:xfrm>
          <a:prstGeom prst="rect">
            <a:avLst/>
          </a:prstGeom>
        </p:spPr>
      </p:pic>
      <p:sp>
        <p:nvSpPr>
          <p:cNvPr id="11" name="TextBox 10">
            <a:extLst>
              <a:ext uri="{FF2B5EF4-FFF2-40B4-BE49-F238E27FC236}">
                <a16:creationId xmlns:a16="http://schemas.microsoft.com/office/drawing/2014/main" id="{DA076248-F878-4895-A6A4-2DD858862287}"/>
              </a:ext>
            </a:extLst>
          </p:cNvPr>
          <p:cNvSpPr txBox="1"/>
          <p:nvPr/>
        </p:nvSpPr>
        <p:spPr>
          <a:xfrm>
            <a:off x="5283918" y="2438925"/>
            <a:ext cx="3860082" cy="461665"/>
          </a:xfrm>
          <a:prstGeom prst="rect">
            <a:avLst/>
          </a:prstGeom>
          <a:noFill/>
        </p:spPr>
        <p:txBody>
          <a:bodyPr wrap="square">
            <a:spAutoFit/>
          </a:bodyPr>
          <a:lstStyle/>
          <a:p>
            <a:r>
              <a:rPr lang="en-US" sz="1200"/>
              <a:t>Mirrored Manhattan-like plot showing the p-values from Cox proportional hazard models</a:t>
            </a:r>
          </a:p>
        </p:txBody>
      </p:sp>
      <p:pic>
        <p:nvPicPr>
          <p:cNvPr id="12" name="Picture 11">
            <a:extLst>
              <a:ext uri="{FF2B5EF4-FFF2-40B4-BE49-F238E27FC236}">
                <a16:creationId xmlns:a16="http://schemas.microsoft.com/office/drawing/2014/main" id="{DE2C4DB5-1A75-4A1B-A683-7CB4E5E11818}"/>
              </a:ext>
            </a:extLst>
          </p:cNvPr>
          <p:cNvPicPr>
            <a:picLocks noChangeAspect="1"/>
          </p:cNvPicPr>
          <p:nvPr/>
        </p:nvPicPr>
        <p:blipFill>
          <a:blip r:embed="rId5"/>
          <a:stretch>
            <a:fillRect/>
          </a:stretch>
        </p:blipFill>
        <p:spPr>
          <a:xfrm>
            <a:off x="0" y="2862376"/>
            <a:ext cx="9144000" cy="202814"/>
          </a:xfrm>
          <a:prstGeom prst="rect">
            <a:avLst/>
          </a:prstGeom>
        </p:spPr>
      </p:pic>
      <p:sp>
        <p:nvSpPr>
          <p:cNvPr id="13" name="Content Placeholder 16">
            <a:extLst>
              <a:ext uri="{FF2B5EF4-FFF2-40B4-BE49-F238E27FC236}">
                <a16:creationId xmlns:a16="http://schemas.microsoft.com/office/drawing/2014/main" id="{0901030B-35BF-48B9-8380-877F14D5E4F6}"/>
              </a:ext>
            </a:extLst>
          </p:cNvPr>
          <p:cNvSpPr txBox="1">
            <a:spLocks/>
          </p:cNvSpPr>
          <p:nvPr/>
        </p:nvSpPr>
        <p:spPr>
          <a:xfrm>
            <a:off x="321481" y="4902017"/>
            <a:ext cx="5333927" cy="206016"/>
          </a:xfrm>
        </p:spPr>
        <p:txBody>
          <a:bodyPr>
            <a:noAutofit/>
          </a:bodyPr>
          <a:lstStyle>
            <a:lvl1pPr indent="0">
              <a:lnSpc>
                <a:spcPct val="90000"/>
              </a:lnSpc>
              <a:spcBef>
                <a:spcPts val="750"/>
              </a:spcBef>
              <a:buFont typeface="Arial" panose="020B0604020202020204" pitchFamily="34" charset="0"/>
              <a:buNone/>
              <a:defRPr sz="750">
                <a:solidFill>
                  <a:srgbClr val="B2BBC3"/>
                </a:solidFill>
                <a:latin typeface="Source Sans Pro" panose="020B0503030403020204" pitchFamily="34" charset="0"/>
              </a:defRPr>
            </a:lvl1pPr>
            <a:lvl2pPr indent="0">
              <a:lnSpc>
                <a:spcPct val="90000"/>
              </a:lnSpc>
              <a:spcBef>
                <a:spcPts val="375"/>
              </a:spcBef>
              <a:buFont typeface="Arial" panose="020B0604020202020204" pitchFamily="34" charset="0"/>
              <a:buNone/>
              <a:defRPr sz="750">
                <a:solidFill>
                  <a:schemeClr val="accent6"/>
                </a:solidFill>
              </a:defRPr>
            </a:lvl2pPr>
            <a:lvl3pPr indent="0">
              <a:lnSpc>
                <a:spcPct val="90000"/>
              </a:lnSpc>
              <a:spcBef>
                <a:spcPts val="375"/>
              </a:spcBef>
              <a:buFont typeface="Arial" panose="020B0604020202020204" pitchFamily="34" charset="0"/>
              <a:buNone/>
              <a:defRPr sz="750">
                <a:solidFill>
                  <a:schemeClr val="accent6"/>
                </a:solidFill>
              </a:defRPr>
            </a:lvl3pPr>
            <a:lvl4pPr indent="0">
              <a:lnSpc>
                <a:spcPct val="90000"/>
              </a:lnSpc>
              <a:spcBef>
                <a:spcPts val="375"/>
              </a:spcBef>
              <a:buFont typeface="Arial" panose="020B0604020202020204" pitchFamily="34" charset="0"/>
              <a:buNone/>
              <a:defRPr sz="750">
                <a:solidFill>
                  <a:schemeClr val="accent6"/>
                </a:solidFill>
              </a:defRPr>
            </a:lvl4pPr>
            <a:lvl5pPr indent="0">
              <a:lnSpc>
                <a:spcPct val="90000"/>
              </a:lnSpc>
              <a:spcBef>
                <a:spcPts val="375"/>
              </a:spcBef>
              <a:buFont typeface="Arial" panose="020B0604020202020204" pitchFamily="34" charset="0"/>
              <a:buNone/>
              <a:defRPr sz="750">
                <a:solidFill>
                  <a:schemeClr val="accent6"/>
                </a:solidFill>
              </a:defRPr>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r>
              <a:rPr lang="en-US" err="1"/>
              <a:t>Pietzner</a:t>
            </a:r>
            <a:r>
              <a:rPr lang="en-US"/>
              <a:t> M, et al. Nature Medicine. 2021: 471–479.   </a:t>
            </a:r>
            <a:r>
              <a:rPr lang="en-GB"/>
              <a:t>DOI:10.1038/s41591-021-01266-0</a:t>
            </a:r>
          </a:p>
        </p:txBody>
      </p:sp>
      <p:sp>
        <p:nvSpPr>
          <p:cNvPr id="16" name="Title 6">
            <a:extLst>
              <a:ext uri="{FF2B5EF4-FFF2-40B4-BE49-F238E27FC236}">
                <a16:creationId xmlns:a16="http://schemas.microsoft.com/office/drawing/2014/main" id="{484FF644-F86B-0E31-4148-377632120BAB}"/>
              </a:ext>
            </a:extLst>
          </p:cNvPr>
          <p:cNvSpPr txBox="1">
            <a:spLocks/>
          </p:cNvSpPr>
          <p:nvPr/>
        </p:nvSpPr>
        <p:spPr>
          <a:xfrm>
            <a:off x="448463" y="361938"/>
            <a:ext cx="8639084" cy="471242"/>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400" b="1" dirty="0">
                <a:latin typeface="Montserrat" panose="00000500000000000000" pitchFamily="2" charset="0"/>
                <a:ea typeface="Calibri" panose="020F0502020204030204" pitchFamily="34" charset="0"/>
                <a:cs typeface="Times New Roman" panose="02020603050405020304" pitchFamily="18" charset="0"/>
              </a:rPr>
              <a:t>Discovery: Highly Powered Population Studies To Identify Signatures Of Disease </a:t>
            </a:r>
            <a:br>
              <a:rPr lang="en-US" sz="1400" b="1" dirty="0">
                <a:latin typeface="Montserrat" panose="00000500000000000000" pitchFamily="2" charset="0"/>
              </a:rPr>
            </a:br>
            <a:endParaRPr lang="en-US" sz="1400" b="1" dirty="0">
              <a:latin typeface="Montserrat" panose="00000500000000000000" pitchFamily="2" charset="0"/>
            </a:endParaRPr>
          </a:p>
        </p:txBody>
      </p:sp>
      <p:sp>
        <p:nvSpPr>
          <p:cNvPr id="17" name="Subtitle 4">
            <a:extLst>
              <a:ext uri="{FF2B5EF4-FFF2-40B4-BE49-F238E27FC236}">
                <a16:creationId xmlns:a16="http://schemas.microsoft.com/office/drawing/2014/main" id="{62715BB5-D2F5-E278-20F8-CFA0F612DF9D}"/>
              </a:ext>
            </a:extLst>
          </p:cNvPr>
          <p:cNvSpPr txBox="1">
            <a:spLocks/>
          </p:cNvSpPr>
          <p:nvPr/>
        </p:nvSpPr>
        <p:spPr>
          <a:xfrm>
            <a:off x="475065" y="642450"/>
            <a:ext cx="8193870" cy="260924"/>
          </a:xfrm>
        </p:spPr>
        <p:txBody>
          <a:bodyPr>
            <a:noAutofit/>
          </a:bodyPr>
          <a:lstStyle>
            <a:defPPr>
              <a:defRPr lang="en-US"/>
            </a:defPPr>
            <a:lvl1pPr indent="0">
              <a:lnSpc>
                <a:spcPct val="90000"/>
              </a:lnSpc>
              <a:spcBef>
                <a:spcPts val="750"/>
              </a:spcBef>
              <a:buFont typeface="Arial" panose="020B0604020202020204" pitchFamily="34" charset="0"/>
              <a:buNone/>
              <a:defRPr sz="1400">
                <a:latin typeface="Montserrat" panose="00000500000000000000" pitchFamily="2" charset="0"/>
              </a:defRPr>
            </a:lvl1pPr>
            <a:lvl2pPr marL="514350" indent="-171450">
              <a:lnSpc>
                <a:spcPct val="90000"/>
              </a:lnSpc>
              <a:spcBef>
                <a:spcPts val="375"/>
              </a:spcBef>
              <a:buFont typeface="Arial" panose="020B0604020202020204" pitchFamily="34" charset="0"/>
              <a:buChar char="•"/>
              <a:defRPr sz="1800"/>
            </a:lvl2pPr>
            <a:lvl3pPr marL="857250" indent="-171450">
              <a:lnSpc>
                <a:spcPct val="90000"/>
              </a:lnSpc>
              <a:spcBef>
                <a:spcPts val="375"/>
              </a:spcBef>
              <a:buFont typeface="Arial" panose="020B0604020202020204" pitchFamily="34" charset="0"/>
              <a:buChar char="•"/>
              <a:defRPr sz="1500"/>
            </a:lvl3pPr>
            <a:lvl4pPr marL="1200150" indent="-171450">
              <a:lnSpc>
                <a:spcPct val="90000"/>
              </a:lnSpc>
              <a:spcBef>
                <a:spcPts val="375"/>
              </a:spcBef>
              <a:buFont typeface="Arial" panose="020B0604020202020204" pitchFamily="34" charset="0"/>
              <a:buChar char="•"/>
            </a:lvl4pPr>
            <a:lvl5pPr marL="1543050" indent="-171450">
              <a:lnSpc>
                <a:spcPct val="90000"/>
              </a:lnSpc>
              <a:spcBef>
                <a:spcPts val="375"/>
              </a:spcBef>
              <a:buFont typeface="Arial" panose="020B0604020202020204" pitchFamily="34" charset="0"/>
              <a:buChar char="•"/>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r>
              <a:rPr lang="en-US"/>
              <a:t>Actionable antecedents of multimorbidity identified</a:t>
            </a:r>
          </a:p>
        </p:txBody>
      </p:sp>
    </p:spTree>
    <p:extLst>
      <p:ext uri="{BB962C8B-B14F-4D97-AF65-F5344CB8AC3E}">
        <p14:creationId xmlns:p14="http://schemas.microsoft.com/office/powerpoint/2010/main" val="2604089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4F2CB-1BA8-4F79-87A6-65E81075A3BC}"/>
              </a:ext>
            </a:extLst>
          </p:cNvPr>
          <p:cNvSpPr/>
          <p:nvPr/>
        </p:nvSpPr>
        <p:spPr>
          <a:xfrm>
            <a:off x="0" y="2972684"/>
            <a:ext cx="9144000" cy="1677328"/>
          </a:xfrm>
          <a:prstGeom prst="rect">
            <a:avLst/>
          </a:prstGeom>
          <a:gradFill flip="none" rotWithShape="1">
            <a:gsLst>
              <a:gs pos="100000">
                <a:schemeClr val="accent6">
                  <a:alpha val="0"/>
                </a:schemeClr>
              </a:gs>
              <a:gs pos="0">
                <a:schemeClr val="accent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FEB3F4B-E9B4-4B09-AD95-F4181B7E1AD4}"/>
              </a:ext>
            </a:extLst>
          </p:cNvPr>
          <p:cNvSpPr/>
          <p:nvPr/>
        </p:nvSpPr>
        <p:spPr>
          <a:xfrm>
            <a:off x="369392" y="1329587"/>
            <a:ext cx="2286000" cy="164328"/>
          </a:xfrm>
          <a:prstGeom prst="rect">
            <a:avLst/>
          </a:prstGeom>
          <a:noFill/>
        </p:spPr>
        <p:txBody>
          <a:bodyPr lIns="0" tIns="0" rIns="0" bIns="0"/>
          <a:lstStyle/>
          <a:p>
            <a:pPr algn="ctr" defTabSz="914378">
              <a:lnSpc>
                <a:spcPct val="90000"/>
              </a:lnSpc>
              <a:spcBef>
                <a:spcPts val="450"/>
              </a:spcBef>
              <a:spcAft>
                <a:spcPts val="300"/>
              </a:spcAft>
              <a:buClr>
                <a:srgbClr val="005695"/>
              </a:buClr>
              <a:defRPr/>
            </a:pPr>
            <a:endParaRPr lang="en-GB" sz="750" b="1" kern="0">
              <a:latin typeface="Segoe UI"/>
              <a:cs typeface="Arial"/>
            </a:endParaRPr>
          </a:p>
        </p:txBody>
      </p:sp>
      <p:sp>
        <p:nvSpPr>
          <p:cNvPr id="4" name="Rectangle 3">
            <a:extLst>
              <a:ext uri="{FF2B5EF4-FFF2-40B4-BE49-F238E27FC236}">
                <a16:creationId xmlns:a16="http://schemas.microsoft.com/office/drawing/2014/main" id="{A08E7FFC-CCE0-4364-85A9-E6CD882C39DB}"/>
              </a:ext>
            </a:extLst>
          </p:cNvPr>
          <p:cNvSpPr/>
          <p:nvPr/>
        </p:nvSpPr>
        <p:spPr>
          <a:xfrm>
            <a:off x="5506423" y="4466692"/>
            <a:ext cx="68253" cy="107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900">
              <a:solidFill>
                <a:schemeClr val="accent2">
                  <a:lumMod val="75000"/>
                </a:schemeClr>
              </a:solidFill>
              <a:latin typeface="Segoe UI"/>
            </a:endParaRPr>
          </a:p>
        </p:txBody>
      </p:sp>
      <p:sp>
        <p:nvSpPr>
          <p:cNvPr id="5" name="Rectangle 4">
            <a:extLst>
              <a:ext uri="{FF2B5EF4-FFF2-40B4-BE49-F238E27FC236}">
                <a16:creationId xmlns:a16="http://schemas.microsoft.com/office/drawing/2014/main" id="{DB6450C3-FF80-46ED-AAA4-67D0EE1E087F}"/>
              </a:ext>
            </a:extLst>
          </p:cNvPr>
          <p:cNvSpPr/>
          <p:nvPr/>
        </p:nvSpPr>
        <p:spPr>
          <a:xfrm>
            <a:off x="3752114" y="2349157"/>
            <a:ext cx="111238" cy="114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latin typeface="Segoe UI"/>
            </a:endParaRPr>
          </a:p>
        </p:txBody>
      </p:sp>
      <p:sp>
        <p:nvSpPr>
          <p:cNvPr id="6" name="Rectangle 5">
            <a:extLst>
              <a:ext uri="{FF2B5EF4-FFF2-40B4-BE49-F238E27FC236}">
                <a16:creationId xmlns:a16="http://schemas.microsoft.com/office/drawing/2014/main" id="{BB073BD6-ECAD-488F-A449-82EC77440BD2}"/>
              </a:ext>
            </a:extLst>
          </p:cNvPr>
          <p:cNvSpPr/>
          <p:nvPr/>
        </p:nvSpPr>
        <p:spPr>
          <a:xfrm>
            <a:off x="215257" y="3309744"/>
            <a:ext cx="2118008" cy="1005953"/>
          </a:xfrm>
          <a:prstGeom prst="rect">
            <a:avLst/>
          </a:prstGeom>
          <a:noFill/>
        </p:spPr>
        <p:txBody>
          <a:bodyPr lIns="0" tIns="0" rIns="0" bIns="0"/>
          <a:lstStyle/>
          <a:p>
            <a:pPr defTabSz="914378">
              <a:lnSpc>
                <a:spcPct val="90000"/>
              </a:lnSpc>
              <a:spcBef>
                <a:spcPts val="300"/>
              </a:spcBef>
              <a:spcAft>
                <a:spcPts val="300"/>
              </a:spcAft>
              <a:buClr>
                <a:srgbClr val="005695"/>
              </a:buClr>
              <a:defRPr/>
            </a:pPr>
            <a:r>
              <a:rPr lang="en-US" sz="900" b="1" kern="0" dirty="0">
                <a:solidFill>
                  <a:schemeClr val="accent2">
                    <a:lumMod val="75000"/>
                  </a:schemeClr>
                </a:solidFill>
                <a:latin typeface="Segoe UI"/>
                <a:cs typeface="Arial"/>
              </a:rPr>
              <a:t>New targets desperately needed</a:t>
            </a:r>
          </a:p>
          <a:p>
            <a:pPr defTabSz="914378">
              <a:lnSpc>
                <a:spcPct val="90000"/>
              </a:lnSpc>
              <a:spcBef>
                <a:spcPts val="300"/>
              </a:spcBef>
              <a:spcAft>
                <a:spcPts val="300"/>
              </a:spcAft>
              <a:buClr>
                <a:srgbClr val="005695"/>
              </a:buClr>
              <a:defRPr/>
            </a:pPr>
            <a:r>
              <a:rPr lang="en-US" sz="900" kern="0" dirty="0">
                <a:solidFill>
                  <a:schemeClr val="accent2">
                    <a:lumMod val="75000"/>
                  </a:schemeClr>
                </a:solidFill>
                <a:latin typeface="Segoe UI"/>
                <a:cs typeface="Arial"/>
              </a:rPr>
              <a:t>An estimated 1.13 billion people worldwide have hypertension.</a:t>
            </a:r>
          </a:p>
          <a:p>
            <a:pPr defTabSz="914378">
              <a:lnSpc>
                <a:spcPct val="90000"/>
              </a:lnSpc>
              <a:spcBef>
                <a:spcPts val="300"/>
              </a:spcBef>
              <a:spcAft>
                <a:spcPts val="300"/>
              </a:spcAft>
              <a:buClr>
                <a:srgbClr val="005695"/>
              </a:buClr>
              <a:defRPr/>
            </a:pPr>
            <a:r>
              <a:rPr lang="en-US" sz="900" kern="0" dirty="0">
                <a:solidFill>
                  <a:schemeClr val="accent2">
                    <a:lumMod val="75000"/>
                  </a:schemeClr>
                </a:solidFill>
                <a:latin typeface="Segoe UI"/>
                <a:cs typeface="Arial"/>
              </a:rPr>
              <a:t>Fewer than 1 in 5 people with hypertension are properly managed with current therapies.</a:t>
            </a:r>
          </a:p>
          <a:p>
            <a:pPr defTabSz="914378">
              <a:lnSpc>
                <a:spcPct val="90000"/>
              </a:lnSpc>
              <a:spcBef>
                <a:spcPts val="300"/>
              </a:spcBef>
              <a:spcAft>
                <a:spcPts val="300"/>
              </a:spcAft>
              <a:buClr>
                <a:srgbClr val="005695"/>
              </a:buClr>
              <a:defRPr/>
            </a:pPr>
            <a:r>
              <a:rPr lang="en-US" sz="900" kern="0" dirty="0">
                <a:solidFill>
                  <a:schemeClr val="accent2">
                    <a:lumMod val="75000"/>
                  </a:schemeClr>
                </a:solidFill>
                <a:latin typeface="Segoe UI"/>
                <a:cs typeface="Arial"/>
              </a:rPr>
              <a:t>Leads to premature death and new targets are needed for effective therapies.</a:t>
            </a:r>
          </a:p>
        </p:txBody>
      </p:sp>
      <p:sp>
        <p:nvSpPr>
          <p:cNvPr id="7" name="Rectangle 6">
            <a:extLst>
              <a:ext uri="{FF2B5EF4-FFF2-40B4-BE49-F238E27FC236}">
                <a16:creationId xmlns:a16="http://schemas.microsoft.com/office/drawing/2014/main" id="{B11CE075-FF29-4469-8B21-E17098AD0547}"/>
              </a:ext>
            </a:extLst>
          </p:cNvPr>
          <p:cNvSpPr/>
          <p:nvPr/>
        </p:nvSpPr>
        <p:spPr>
          <a:xfrm>
            <a:off x="2474900" y="3309744"/>
            <a:ext cx="4211607" cy="1005953"/>
          </a:xfrm>
          <a:prstGeom prst="rect">
            <a:avLst/>
          </a:prstGeom>
          <a:noFill/>
        </p:spPr>
        <p:txBody>
          <a:bodyPr lIns="0" tIns="0" rIns="0" bIns="0"/>
          <a:lstStyle/>
          <a:p>
            <a:pPr defTabSz="914378">
              <a:lnSpc>
                <a:spcPct val="90000"/>
              </a:lnSpc>
              <a:spcBef>
                <a:spcPts val="300"/>
              </a:spcBef>
              <a:spcAft>
                <a:spcPts val="300"/>
              </a:spcAft>
              <a:buClr>
                <a:srgbClr val="005695"/>
              </a:buClr>
              <a:defRPr/>
            </a:pPr>
            <a:r>
              <a:rPr lang="en-US" sz="900" b="1" kern="0" dirty="0">
                <a:solidFill>
                  <a:schemeClr val="accent2">
                    <a:lumMod val="75000"/>
                  </a:schemeClr>
                </a:solidFill>
                <a:latin typeface="Segoe UI"/>
                <a:cs typeface="Arial"/>
              </a:rPr>
              <a:t>Metabolomics identifies a metabolite causal for high blood pressure (BP) and functionally maps associated gene of unknown function</a:t>
            </a:r>
          </a:p>
          <a:p>
            <a:pPr defTabSz="914378">
              <a:lnSpc>
                <a:spcPct val="90000"/>
              </a:lnSpc>
              <a:spcBef>
                <a:spcPts val="300"/>
              </a:spcBef>
              <a:spcAft>
                <a:spcPts val="300"/>
              </a:spcAft>
              <a:buClr>
                <a:srgbClr val="005695"/>
              </a:buClr>
              <a:defRPr/>
            </a:pPr>
            <a:r>
              <a:rPr lang="en-US" sz="900" i="1" kern="0" dirty="0">
                <a:solidFill>
                  <a:schemeClr val="accent2">
                    <a:lumMod val="75000"/>
                  </a:schemeClr>
                </a:solidFill>
                <a:latin typeface="Segoe UI"/>
                <a:cs typeface="Arial"/>
              </a:rPr>
              <a:t>Can metabolomics help identify important genes faster?</a:t>
            </a:r>
          </a:p>
          <a:p>
            <a:pPr defTabSz="914378">
              <a:lnSpc>
                <a:spcPct val="90000"/>
              </a:lnSpc>
              <a:spcBef>
                <a:spcPts val="300"/>
              </a:spcBef>
              <a:spcAft>
                <a:spcPts val="300"/>
              </a:spcAft>
              <a:buClr>
                <a:srgbClr val="005695"/>
              </a:buClr>
              <a:defRPr/>
            </a:pPr>
            <a:r>
              <a:rPr lang="en-US" sz="900" i="1" u="sng" kern="0" dirty="0">
                <a:solidFill>
                  <a:schemeClr val="accent2">
                    <a:lumMod val="75000"/>
                  </a:schemeClr>
                </a:solidFill>
                <a:latin typeface="Segoe UI"/>
                <a:cs typeface="Arial"/>
              </a:rPr>
              <a:t>Test case: high BP:</a:t>
            </a:r>
            <a:r>
              <a:rPr lang="en-US" sz="900" i="1" kern="0" dirty="0">
                <a:solidFill>
                  <a:schemeClr val="accent2">
                    <a:lumMod val="75000"/>
                  </a:schemeClr>
                </a:solidFill>
                <a:latin typeface="Segoe UI"/>
                <a:cs typeface="Arial"/>
              </a:rPr>
              <a:t> </a:t>
            </a:r>
          </a:p>
          <a:p>
            <a:pPr defTabSz="914378">
              <a:lnSpc>
                <a:spcPct val="90000"/>
              </a:lnSpc>
              <a:spcBef>
                <a:spcPts val="300"/>
              </a:spcBef>
              <a:spcAft>
                <a:spcPts val="300"/>
              </a:spcAft>
              <a:buClr>
                <a:srgbClr val="005695"/>
              </a:buClr>
              <a:defRPr/>
            </a:pPr>
            <a:r>
              <a:rPr lang="en-US" sz="900" kern="0" dirty="0">
                <a:solidFill>
                  <a:schemeClr val="accent2">
                    <a:lumMod val="75000"/>
                  </a:schemeClr>
                </a:solidFill>
                <a:latin typeface="Segoe UI"/>
                <a:cs typeface="Arial"/>
              </a:rPr>
              <a:t>As of 2020, over 1.5 billion people are reported to have high BP; 2/3 have not achieved target therapeutic control with current therapeutics</a:t>
            </a:r>
          </a:p>
          <a:p>
            <a:pPr defTabSz="914378">
              <a:lnSpc>
                <a:spcPct val="90000"/>
              </a:lnSpc>
              <a:spcBef>
                <a:spcPts val="300"/>
              </a:spcBef>
              <a:spcAft>
                <a:spcPts val="300"/>
              </a:spcAft>
              <a:buClr>
                <a:srgbClr val="005695"/>
              </a:buClr>
              <a:defRPr/>
            </a:pPr>
            <a:r>
              <a:rPr lang="en-US" sz="900" kern="0" dirty="0">
                <a:solidFill>
                  <a:schemeClr val="accent2">
                    <a:lumMod val="75000"/>
                  </a:schemeClr>
                </a:solidFill>
                <a:latin typeface="Segoe UI"/>
                <a:cs typeface="Arial"/>
              </a:rPr>
              <a:t>Hexadecanedioate (HEXA) was highly associated with BP in three cohorts and shown to be causal.</a:t>
            </a:r>
          </a:p>
          <a:p>
            <a:pPr defTabSz="914378">
              <a:lnSpc>
                <a:spcPct val="90000"/>
              </a:lnSpc>
              <a:spcBef>
                <a:spcPts val="300"/>
              </a:spcBef>
              <a:spcAft>
                <a:spcPts val="300"/>
              </a:spcAft>
              <a:buClr>
                <a:srgbClr val="005695"/>
              </a:buClr>
              <a:defRPr/>
            </a:pPr>
            <a:r>
              <a:rPr lang="en-US" sz="900" kern="0" dirty="0">
                <a:solidFill>
                  <a:schemeClr val="accent2">
                    <a:lumMod val="75000"/>
                  </a:schemeClr>
                </a:solidFill>
                <a:latin typeface="Segoe UI"/>
                <a:cs typeface="Arial"/>
              </a:rPr>
              <a:t> </a:t>
            </a:r>
          </a:p>
          <a:p>
            <a:pPr defTabSz="914378">
              <a:lnSpc>
                <a:spcPct val="90000"/>
              </a:lnSpc>
              <a:spcBef>
                <a:spcPts val="450"/>
              </a:spcBef>
              <a:spcAft>
                <a:spcPts val="300"/>
              </a:spcAft>
              <a:buClr>
                <a:srgbClr val="005695"/>
              </a:buClr>
              <a:defRPr/>
            </a:pPr>
            <a:endParaRPr lang="en-US" sz="900" kern="0" dirty="0">
              <a:solidFill>
                <a:schemeClr val="accent2">
                  <a:lumMod val="75000"/>
                </a:schemeClr>
              </a:solidFill>
              <a:latin typeface="Segoe UI"/>
              <a:cs typeface="Arial"/>
            </a:endParaRPr>
          </a:p>
          <a:p>
            <a:pPr marL="175022" defTabSz="914378">
              <a:lnSpc>
                <a:spcPct val="90000"/>
              </a:lnSpc>
              <a:spcBef>
                <a:spcPts val="750"/>
              </a:spcBef>
              <a:spcAft>
                <a:spcPts val="300"/>
              </a:spcAft>
              <a:buClr>
                <a:srgbClr val="00C1EC"/>
              </a:buClr>
              <a:defRPr/>
            </a:pPr>
            <a:endParaRPr lang="en-GB" sz="900" kern="0" dirty="0">
              <a:solidFill>
                <a:schemeClr val="accent2">
                  <a:lumMod val="75000"/>
                </a:schemeClr>
              </a:solidFill>
              <a:latin typeface="Segoe UI"/>
              <a:cs typeface="Arial"/>
            </a:endParaRPr>
          </a:p>
        </p:txBody>
      </p:sp>
      <p:sp>
        <p:nvSpPr>
          <p:cNvPr id="9" name="Rectangle 8">
            <a:extLst>
              <a:ext uri="{FF2B5EF4-FFF2-40B4-BE49-F238E27FC236}">
                <a16:creationId xmlns:a16="http://schemas.microsoft.com/office/drawing/2014/main" id="{7D523A8A-CFF8-466D-B480-EB21DBBC349D}"/>
              </a:ext>
            </a:extLst>
          </p:cNvPr>
          <p:cNvSpPr/>
          <p:nvPr/>
        </p:nvSpPr>
        <p:spPr>
          <a:xfrm>
            <a:off x="6913609" y="3309744"/>
            <a:ext cx="2230391" cy="1005953"/>
          </a:xfrm>
          <a:prstGeom prst="rect">
            <a:avLst/>
          </a:prstGeom>
          <a:noFill/>
        </p:spPr>
        <p:txBody>
          <a:bodyPr lIns="0" tIns="0" rIns="0" bIns="0"/>
          <a:lstStyle/>
          <a:p>
            <a:pPr defTabSz="914378">
              <a:lnSpc>
                <a:spcPct val="90000"/>
              </a:lnSpc>
              <a:spcBef>
                <a:spcPts val="300"/>
              </a:spcBef>
              <a:spcAft>
                <a:spcPts val="300"/>
              </a:spcAft>
              <a:buClr>
                <a:srgbClr val="005695"/>
              </a:buClr>
              <a:defRPr/>
            </a:pPr>
            <a:r>
              <a:rPr lang="en-US" sz="900" b="1" kern="0">
                <a:solidFill>
                  <a:schemeClr val="accent2">
                    <a:lumMod val="75000"/>
                  </a:schemeClr>
                </a:solidFill>
                <a:latin typeface="Segoe UI"/>
                <a:cs typeface="Arial"/>
              </a:rPr>
              <a:t>New paradigm for finding targets and unlocking human health and disease:</a:t>
            </a:r>
          </a:p>
          <a:p>
            <a:pPr defTabSz="914378">
              <a:lnSpc>
                <a:spcPct val="90000"/>
              </a:lnSpc>
              <a:spcBef>
                <a:spcPts val="300"/>
              </a:spcBef>
              <a:spcAft>
                <a:spcPts val="300"/>
              </a:spcAft>
              <a:buClr>
                <a:srgbClr val="005695"/>
              </a:buClr>
              <a:defRPr/>
            </a:pPr>
            <a:r>
              <a:rPr lang="en-US" sz="900" kern="0">
                <a:solidFill>
                  <a:schemeClr val="accent2">
                    <a:lumMod val="75000"/>
                  </a:schemeClr>
                </a:solidFill>
                <a:latin typeface="Segoe UI"/>
                <a:cs typeface="Arial"/>
              </a:rPr>
              <a:t>Identification of a novel target;  avenues into gene function and the understanding of disease etiology by integrating </a:t>
            </a:r>
            <a:r>
              <a:rPr lang="en-US" sz="900" kern="0" err="1">
                <a:solidFill>
                  <a:schemeClr val="accent2">
                    <a:lumMod val="75000"/>
                  </a:schemeClr>
                </a:solidFill>
                <a:latin typeface="Segoe UI"/>
                <a:cs typeface="Arial"/>
              </a:rPr>
              <a:t>omic</a:t>
            </a:r>
            <a:r>
              <a:rPr lang="en-US" sz="900" kern="0">
                <a:solidFill>
                  <a:schemeClr val="accent2">
                    <a:lumMod val="75000"/>
                  </a:schemeClr>
                </a:solidFill>
                <a:latin typeface="Segoe UI"/>
                <a:cs typeface="Arial"/>
              </a:rPr>
              <a:t> technologies into a deeply </a:t>
            </a:r>
            <a:r>
              <a:rPr lang="en-US" sz="900" kern="0" err="1">
                <a:solidFill>
                  <a:schemeClr val="accent2">
                    <a:lumMod val="75000"/>
                  </a:schemeClr>
                </a:solidFill>
                <a:latin typeface="Segoe UI"/>
                <a:cs typeface="Arial"/>
              </a:rPr>
              <a:t>phenotyped</a:t>
            </a:r>
            <a:r>
              <a:rPr lang="en-US" sz="900" kern="0">
                <a:solidFill>
                  <a:schemeClr val="accent2">
                    <a:lumMod val="75000"/>
                  </a:schemeClr>
                </a:solidFill>
                <a:latin typeface="Segoe UI"/>
                <a:cs typeface="Arial"/>
              </a:rPr>
              <a:t> populations </a:t>
            </a:r>
          </a:p>
          <a:p>
            <a:pPr defTabSz="914378">
              <a:lnSpc>
                <a:spcPct val="90000"/>
              </a:lnSpc>
              <a:spcBef>
                <a:spcPts val="300"/>
              </a:spcBef>
              <a:spcAft>
                <a:spcPts val="300"/>
              </a:spcAft>
              <a:buClr>
                <a:srgbClr val="005695"/>
              </a:buClr>
              <a:defRPr/>
            </a:pPr>
            <a:endParaRPr lang="en-US" sz="900" kern="0">
              <a:solidFill>
                <a:schemeClr val="accent2">
                  <a:lumMod val="75000"/>
                </a:schemeClr>
              </a:solidFill>
              <a:latin typeface="Segoe UI"/>
              <a:cs typeface="Arial"/>
            </a:endParaRPr>
          </a:p>
          <a:p>
            <a:pPr defTabSz="914378">
              <a:lnSpc>
                <a:spcPct val="90000"/>
              </a:lnSpc>
              <a:spcBef>
                <a:spcPts val="300"/>
              </a:spcBef>
              <a:spcAft>
                <a:spcPts val="300"/>
              </a:spcAft>
              <a:buClr>
                <a:srgbClr val="005695"/>
              </a:buClr>
              <a:defRPr/>
            </a:pPr>
            <a:endParaRPr lang="en-US" sz="900" kern="0">
              <a:solidFill>
                <a:schemeClr val="accent2">
                  <a:lumMod val="75000"/>
                </a:schemeClr>
              </a:solidFill>
              <a:latin typeface="Segoe UI"/>
              <a:cs typeface="Arial"/>
            </a:endParaRPr>
          </a:p>
          <a:p>
            <a:pPr defTabSz="914378">
              <a:lnSpc>
                <a:spcPct val="90000"/>
              </a:lnSpc>
              <a:spcBef>
                <a:spcPts val="450"/>
              </a:spcBef>
              <a:spcAft>
                <a:spcPts val="300"/>
              </a:spcAft>
              <a:buClr>
                <a:srgbClr val="005695"/>
              </a:buClr>
              <a:defRPr/>
            </a:pPr>
            <a:endParaRPr lang="en-US" sz="900" kern="0">
              <a:solidFill>
                <a:schemeClr val="accent2">
                  <a:lumMod val="75000"/>
                </a:schemeClr>
              </a:solidFill>
              <a:latin typeface="Segoe UI"/>
              <a:cs typeface="Arial"/>
            </a:endParaRPr>
          </a:p>
        </p:txBody>
      </p:sp>
      <p:sp>
        <p:nvSpPr>
          <p:cNvPr id="10" name="Rectangle 9">
            <a:extLst>
              <a:ext uri="{FF2B5EF4-FFF2-40B4-BE49-F238E27FC236}">
                <a16:creationId xmlns:a16="http://schemas.microsoft.com/office/drawing/2014/main" id="{55134D8C-FF80-4988-8725-3F6BF8ED8C5E}"/>
              </a:ext>
            </a:extLst>
          </p:cNvPr>
          <p:cNvSpPr/>
          <p:nvPr/>
        </p:nvSpPr>
        <p:spPr>
          <a:xfrm>
            <a:off x="2454730" y="1029302"/>
            <a:ext cx="4033880" cy="194714"/>
          </a:xfrm>
          <a:prstGeom prst="rect">
            <a:avLst/>
          </a:prstGeom>
          <a:noFill/>
        </p:spPr>
        <p:txBody>
          <a:bodyPr wrap="none" lIns="0" tIns="0" rIns="0" bIns="0" rtlCol="0">
            <a:normAutofit/>
          </a:bodyPr>
          <a:lstStyle/>
          <a:p>
            <a:pPr algn="ctr"/>
            <a:r>
              <a:rPr lang="en-US" sz="1050" b="1">
                <a:latin typeface="Segoe UI"/>
              </a:rPr>
              <a:t>Metabolomic + cohorts and translational studies</a:t>
            </a:r>
            <a:endParaRPr lang="en-GB" sz="1050" b="1">
              <a:latin typeface="Segoe UI"/>
            </a:endParaRPr>
          </a:p>
        </p:txBody>
      </p:sp>
      <p:cxnSp>
        <p:nvCxnSpPr>
          <p:cNvPr id="11" name="Straight Arrow Connector 10">
            <a:extLst>
              <a:ext uri="{FF2B5EF4-FFF2-40B4-BE49-F238E27FC236}">
                <a16:creationId xmlns:a16="http://schemas.microsoft.com/office/drawing/2014/main" id="{670547F3-E5A8-4E24-B1F8-6F132A16FC5D}"/>
              </a:ext>
            </a:extLst>
          </p:cNvPr>
          <p:cNvCxnSpPr>
            <a:cxnSpLocks/>
          </p:cNvCxnSpPr>
          <p:nvPr/>
        </p:nvCxnSpPr>
        <p:spPr>
          <a:xfrm>
            <a:off x="7913020" y="2031939"/>
            <a:ext cx="0" cy="205740"/>
          </a:xfrm>
          <a:prstGeom prst="straightConnector1">
            <a:avLst/>
          </a:prstGeom>
          <a:ln w="12700">
            <a:solidFill>
              <a:schemeClr val="tx1"/>
            </a:solidFill>
            <a:prstDash val="solid"/>
            <a:tailEnd type="triangle"/>
          </a:ln>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E3B08C78-C420-48DA-9EDC-2A14BBE31306}"/>
              </a:ext>
            </a:extLst>
          </p:cNvPr>
          <p:cNvSpPr txBox="1"/>
          <p:nvPr/>
        </p:nvSpPr>
        <p:spPr>
          <a:xfrm>
            <a:off x="7143727" y="2273870"/>
            <a:ext cx="1546134" cy="553998"/>
          </a:xfrm>
          <a:prstGeom prst="rect">
            <a:avLst/>
          </a:prstGeom>
          <a:noFill/>
        </p:spPr>
        <p:txBody>
          <a:bodyPr wrap="square" rtlCol="0">
            <a:spAutoFit/>
          </a:bodyPr>
          <a:lstStyle/>
          <a:p>
            <a:pPr algn="ctr" defTabSz="514350">
              <a:defRPr/>
            </a:pPr>
            <a:r>
              <a:rPr lang="en-US" sz="1000">
                <a:latin typeface="Segoe UI"/>
                <a:cs typeface="Arial" panose="020B0604020202020204" pitchFamily="34" charset="0"/>
              </a:rPr>
              <a:t>Gene variant (SLCO1B1) </a:t>
            </a:r>
            <a:r>
              <a:rPr lang="en-US" sz="1000">
                <a:latin typeface="Segoe UI"/>
                <a:cs typeface="Arial" panose="020B0604020202020204" pitchFamily="34" charset="0"/>
                <a:sym typeface="Wingdings" panose="05000000000000000000" pitchFamily="2" charset="2"/>
              </a:rPr>
              <a:t>+ m</a:t>
            </a:r>
            <a:r>
              <a:rPr lang="en-US" sz="1000">
                <a:latin typeface="Segoe UI"/>
                <a:cs typeface="Arial" panose="020B0604020202020204" pitchFamily="34" charset="0"/>
              </a:rPr>
              <a:t>etabolite (HEXA) for high blood pressure</a:t>
            </a:r>
          </a:p>
        </p:txBody>
      </p:sp>
      <p:sp>
        <p:nvSpPr>
          <p:cNvPr id="13" name="TextBox 12">
            <a:extLst>
              <a:ext uri="{FF2B5EF4-FFF2-40B4-BE49-F238E27FC236}">
                <a16:creationId xmlns:a16="http://schemas.microsoft.com/office/drawing/2014/main" id="{874EF31F-CDE2-4087-8583-22F7B356D344}"/>
              </a:ext>
            </a:extLst>
          </p:cNvPr>
          <p:cNvSpPr txBox="1"/>
          <p:nvPr/>
        </p:nvSpPr>
        <p:spPr>
          <a:xfrm>
            <a:off x="7020876" y="1015505"/>
            <a:ext cx="1741036" cy="232919"/>
          </a:xfrm>
          <a:prstGeom prst="rect">
            <a:avLst/>
          </a:prstGeom>
          <a:noFill/>
        </p:spPr>
        <p:txBody>
          <a:bodyPr wrap="none" lIns="0" tIns="0" rIns="0" bIns="0" rtlCol="0">
            <a:normAutofit/>
          </a:bodyPr>
          <a:lstStyle/>
          <a:p>
            <a:pPr algn="ctr">
              <a:defRPr/>
            </a:pPr>
            <a:r>
              <a:rPr lang="en-US" sz="1050" b="1">
                <a:latin typeface="Segoe UI"/>
              </a:rPr>
              <a:t>Sequencing + metabolomics</a:t>
            </a:r>
          </a:p>
        </p:txBody>
      </p:sp>
      <p:pic>
        <p:nvPicPr>
          <p:cNvPr id="14" name="Picture 13">
            <a:extLst>
              <a:ext uri="{FF2B5EF4-FFF2-40B4-BE49-F238E27FC236}">
                <a16:creationId xmlns:a16="http://schemas.microsoft.com/office/drawing/2014/main" id="{A8EA3ECF-6C48-42A3-A81F-A6DCF1393DD6}"/>
              </a:ext>
            </a:extLst>
          </p:cNvPr>
          <p:cNvPicPr>
            <a:picLocks noChangeAspect="1"/>
          </p:cNvPicPr>
          <p:nvPr/>
        </p:nvPicPr>
        <p:blipFill rotWithShape="1">
          <a:blip r:embed="rId2"/>
          <a:srcRect r="80868" b="44639"/>
          <a:stretch/>
        </p:blipFill>
        <p:spPr>
          <a:xfrm>
            <a:off x="7420816" y="1274587"/>
            <a:ext cx="964814" cy="783491"/>
          </a:xfrm>
          <a:prstGeom prst="rect">
            <a:avLst/>
          </a:prstGeom>
        </p:spPr>
      </p:pic>
      <p:pic>
        <p:nvPicPr>
          <p:cNvPr id="16" name="Picture 15">
            <a:extLst>
              <a:ext uri="{FF2B5EF4-FFF2-40B4-BE49-F238E27FC236}">
                <a16:creationId xmlns:a16="http://schemas.microsoft.com/office/drawing/2014/main" id="{FA3C8C6F-4431-403A-B524-67E54B4A5018}"/>
              </a:ext>
            </a:extLst>
          </p:cNvPr>
          <p:cNvPicPr>
            <a:picLocks noChangeAspect="1"/>
          </p:cNvPicPr>
          <p:nvPr/>
        </p:nvPicPr>
        <p:blipFill rotWithShape="1">
          <a:blip r:embed="rId3"/>
          <a:srcRect l="67796" t="24225" r="418" b="10657"/>
          <a:stretch/>
        </p:blipFill>
        <p:spPr>
          <a:xfrm>
            <a:off x="4518542" y="1297796"/>
            <a:ext cx="2000038" cy="1599539"/>
          </a:xfrm>
          <a:prstGeom prst="rect">
            <a:avLst/>
          </a:prstGeom>
        </p:spPr>
      </p:pic>
      <p:grpSp>
        <p:nvGrpSpPr>
          <p:cNvPr id="17" name="Group 16">
            <a:extLst>
              <a:ext uri="{FF2B5EF4-FFF2-40B4-BE49-F238E27FC236}">
                <a16:creationId xmlns:a16="http://schemas.microsoft.com/office/drawing/2014/main" id="{1CA70A7C-3C3C-4701-98A4-6B8BA42A82DD}"/>
              </a:ext>
            </a:extLst>
          </p:cNvPr>
          <p:cNvGrpSpPr/>
          <p:nvPr/>
        </p:nvGrpSpPr>
        <p:grpSpPr>
          <a:xfrm>
            <a:off x="2434977" y="1389173"/>
            <a:ext cx="1801163" cy="1541935"/>
            <a:chOff x="8103619" y="2464510"/>
            <a:chExt cx="3465512" cy="2913942"/>
          </a:xfrm>
        </p:grpSpPr>
        <p:pic>
          <p:nvPicPr>
            <p:cNvPr id="18" name="Picture 17">
              <a:extLst>
                <a:ext uri="{FF2B5EF4-FFF2-40B4-BE49-F238E27FC236}">
                  <a16:creationId xmlns:a16="http://schemas.microsoft.com/office/drawing/2014/main" id="{7A2A3416-44BF-4697-A123-B2259CB9BC4E}"/>
                </a:ext>
              </a:extLst>
            </p:cNvPr>
            <p:cNvPicPr>
              <a:picLocks noChangeAspect="1"/>
            </p:cNvPicPr>
            <p:nvPr/>
          </p:nvPicPr>
          <p:blipFill>
            <a:blip r:embed="rId4"/>
            <a:stretch>
              <a:fillRect/>
            </a:stretch>
          </p:blipFill>
          <p:spPr>
            <a:xfrm>
              <a:off x="8425881" y="2464510"/>
              <a:ext cx="3143250" cy="2571750"/>
            </a:xfrm>
            <a:prstGeom prst="rect">
              <a:avLst/>
            </a:prstGeom>
          </p:spPr>
        </p:pic>
        <p:sp>
          <p:nvSpPr>
            <p:cNvPr id="19" name="TextBox 18">
              <a:extLst>
                <a:ext uri="{FF2B5EF4-FFF2-40B4-BE49-F238E27FC236}">
                  <a16:creationId xmlns:a16="http://schemas.microsoft.com/office/drawing/2014/main" id="{ACE6ED25-2CBC-4F76-AFEA-05C1E52689BD}"/>
                </a:ext>
              </a:extLst>
            </p:cNvPr>
            <p:cNvSpPr txBox="1"/>
            <p:nvPr/>
          </p:nvSpPr>
          <p:spPr>
            <a:xfrm rot="16200000">
              <a:off x="7242388" y="3368969"/>
              <a:ext cx="2166592" cy="444130"/>
            </a:xfrm>
            <a:prstGeom prst="rect">
              <a:avLst/>
            </a:prstGeom>
            <a:noFill/>
          </p:spPr>
          <p:txBody>
            <a:bodyPr wrap="none" rtlCol="0">
              <a:spAutoFit/>
            </a:bodyPr>
            <a:lstStyle/>
            <a:p>
              <a:pPr algn="ctr" fontAlgn="base">
                <a:spcBef>
                  <a:spcPct val="0"/>
                </a:spcBef>
                <a:spcAft>
                  <a:spcPct val="0"/>
                </a:spcAft>
                <a:defRPr/>
              </a:pPr>
              <a:r>
                <a:rPr lang="en-US" sz="900">
                  <a:latin typeface="Arial" panose="020B0604020202020204" pitchFamily="34" charset="0"/>
                  <a:cs typeface="Arial" panose="020B0604020202020204" pitchFamily="34" charset="0"/>
                </a:rPr>
                <a:t>Hexadecanedioate</a:t>
              </a:r>
              <a:endParaRPr lang="en-US" sz="900" baseline="3000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7394189E-4C10-4446-8A20-BF1812C311AC}"/>
                </a:ext>
              </a:extLst>
            </p:cNvPr>
            <p:cNvSpPr txBox="1"/>
            <p:nvPr/>
          </p:nvSpPr>
          <p:spPr>
            <a:xfrm>
              <a:off x="9355389" y="4942227"/>
              <a:ext cx="1638350" cy="436225"/>
            </a:xfrm>
            <a:prstGeom prst="rect">
              <a:avLst/>
            </a:prstGeom>
            <a:noFill/>
          </p:spPr>
          <p:txBody>
            <a:bodyPr wrap="none" rtlCol="0">
              <a:spAutoFit/>
            </a:bodyPr>
            <a:lstStyle/>
            <a:p>
              <a:pPr algn="ctr" fontAlgn="base">
                <a:spcBef>
                  <a:spcPct val="0"/>
                </a:spcBef>
                <a:spcAft>
                  <a:spcPct val="0"/>
                </a:spcAft>
                <a:defRPr/>
              </a:pPr>
              <a:r>
                <a:rPr lang="en-US" sz="900">
                  <a:latin typeface="Arial" panose="020B0604020202020204" pitchFamily="34" charset="0"/>
                  <a:cs typeface="Arial" panose="020B0604020202020204" pitchFamily="34" charset="0"/>
                </a:rPr>
                <a:t># LoF Alleles</a:t>
              </a:r>
              <a:endParaRPr lang="en-US" sz="900" baseline="30000">
                <a:latin typeface="Arial" panose="020B0604020202020204"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31565BE0-F3B2-4E23-9EDF-7EDE91895CF0}"/>
              </a:ext>
            </a:extLst>
          </p:cNvPr>
          <p:cNvSpPr/>
          <p:nvPr/>
        </p:nvSpPr>
        <p:spPr>
          <a:xfrm>
            <a:off x="3066181" y="1173238"/>
            <a:ext cx="796436" cy="276999"/>
          </a:xfrm>
          <a:prstGeom prst="rect">
            <a:avLst/>
          </a:prstGeom>
        </p:spPr>
        <p:txBody>
          <a:bodyPr wrap="none">
            <a:spAutoFit/>
          </a:bodyPr>
          <a:lstStyle/>
          <a:p>
            <a:pPr>
              <a:defRPr/>
            </a:pPr>
            <a:r>
              <a:rPr lang="en-US" sz="1200">
                <a:latin typeface="Segoe UI"/>
                <a:cs typeface="Arial" panose="020B0604020202020204" pitchFamily="34" charset="0"/>
              </a:rPr>
              <a:t>SLCO1B1</a:t>
            </a:r>
            <a:endParaRPr lang="en-US" sz="1200">
              <a:latin typeface="Segoe UI"/>
            </a:endParaRPr>
          </a:p>
        </p:txBody>
      </p:sp>
      <p:pic>
        <p:nvPicPr>
          <p:cNvPr id="22" name="Picture 21">
            <a:extLst>
              <a:ext uri="{FF2B5EF4-FFF2-40B4-BE49-F238E27FC236}">
                <a16:creationId xmlns:a16="http://schemas.microsoft.com/office/drawing/2014/main" id="{48455507-DF21-4BDB-9A3E-D6ADB1FCAEF0}"/>
              </a:ext>
            </a:extLst>
          </p:cNvPr>
          <p:cNvPicPr>
            <a:picLocks noChangeAspect="1"/>
          </p:cNvPicPr>
          <p:nvPr/>
        </p:nvPicPr>
        <p:blipFill>
          <a:blip r:embed="rId5"/>
          <a:stretch>
            <a:fillRect/>
          </a:stretch>
        </p:blipFill>
        <p:spPr>
          <a:xfrm>
            <a:off x="134565" y="1230529"/>
            <a:ext cx="2029225" cy="1118888"/>
          </a:xfrm>
          <a:prstGeom prst="rect">
            <a:avLst/>
          </a:prstGeom>
        </p:spPr>
      </p:pic>
      <p:sp>
        <p:nvSpPr>
          <p:cNvPr id="23" name="TextBox 22">
            <a:extLst>
              <a:ext uri="{FF2B5EF4-FFF2-40B4-BE49-F238E27FC236}">
                <a16:creationId xmlns:a16="http://schemas.microsoft.com/office/drawing/2014/main" id="{EBC10473-892F-4FD4-B62D-8B4D7F16359B}"/>
              </a:ext>
            </a:extLst>
          </p:cNvPr>
          <p:cNvSpPr txBox="1"/>
          <p:nvPr/>
        </p:nvSpPr>
        <p:spPr>
          <a:xfrm>
            <a:off x="587972" y="2396404"/>
            <a:ext cx="1414170" cy="404085"/>
          </a:xfrm>
          <a:prstGeom prst="rect">
            <a:avLst/>
          </a:prstGeom>
          <a:noFill/>
        </p:spPr>
        <p:txBody>
          <a:bodyPr wrap="none" rtlCol="0">
            <a:spAutoFit/>
          </a:bodyPr>
          <a:lstStyle/>
          <a:p>
            <a:pPr algn="ctr" fontAlgn="base">
              <a:spcBef>
                <a:spcPct val="0"/>
              </a:spcBef>
              <a:spcAft>
                <a:spcPct val="0"/>
              </a:spcAft>
            </a:pPr>
            <a:r>
              <a:rPr lang="en-US" sz="1013" b="1" i="1">
                <a:latin typeface="Corbel" panose="020B0503020204020204" pitchFamily="34" charset="0"/>
              </a:rPr>
              <a:t>Altered blood pressure</a:t>
            </a:r>
          </a:p>
          <a:p>
            <a:pPr algn="ctr" fontAlgn="base">
              <a:spcBef>
                <a:spcPct val="0"/>
              </a:spcBef>
              <a:spcAft>
                <a:spcPct val="0"/>
              </a:spcAft>
            </a:pPr>
            <a:r>
              <a:rPr lang="en-US" sz="1013" b="1" i="1">
                <a:latin typeface="Corbel" panose="020B0503020204020204" pitchFamily="34" charset="0"/>
              </a:rPr>
              <a:t>Increased mortality</a:t>
            </a:r>
          </a:p>
        </p:txBody>
      </p:sp>
      <p:sp>
        <p:nvSpPr>
          <p:cNvPr id="24" name="Rectangle 23">
            <a:extLst>
              <a:ext uri="{FF2B5EF4-FFF2-40B4-BE49-F238E27FC236}">
                <a16:creationId xmlns:a16="http://schemas.microsoft.com/office/drawing/2014/main" id="{E8026154-518E-4F84-BA5D-3AAB334D3B5C}"/>
              </a:ext>
            </a:extLst>
          </p:cNvPr>
          <p:cNvSpPr/>
          <p:nvPr/>
        </p:nvSpPr>
        <p:spPr>
          <a:xfrm>
            <a:off x="59463" y="4724794"/>
            <a:ext cx="3474947" cy="369332"/>
          </a:xfrm>
          <a:prstGeom prst="rect">
            <a:avLst/>
          </a:prstGeom>
          <a:noFill/>
        </p:spPr>
        <p:txBody>
          <a:bodyPr wrap="square">
            <a:spAutoFit/>
          </a:bodyPr>
          <a:lstStyle/>
          <a:p>
            <a:pPr>
              <a:defRPr/>
            </a:pPr>
            <a:r>
              <a:rPr lang="en-US" sz="600">
                <a:solidFill>
                  <a:srgbClr val="B2BBC3"/>
                </a:solidFill>
                <a:latin typeface="Source Sans Pro" panose="020B0503030403020204" pitchFamily="34" charset="0"/>
              </a:rPr>
              <a:t>S.Y. Shin et al., Nat Genet (2014) 46:543-550    </a:t>
            </a:r>
            <a:r>
              <a:rPr lang="en-GB" sz="600">
                <a:solidFill>
                  <a:srgbClr val="B2BBC3"/>
                </a:solidFill>
                <a:latin typeface="Source Sans Pro" panose="020B0503030403020204" pitchFamily="34" charset="0"/>
              </a:rPr>
              <a:t>DOI:10.1038/ng.2982</a:t>
            </a:r>
            <a:r>
              <a:rPr lang="en-US" sz="600">
                <a:solidFill>
                  <a:srgbClr val="B2BBC3"/>
                </a:solidFill>
                <a:latin typeface="Source Sans Pro" panose="020B0503030403020204" pitchFamily="34" charset="0"/>
              </a:rPr>
              <a:t> </a:t>
            </a:r>
          </a:p>
          <a:p>
            <a:pPr>
              <a:defRPr/>
            </a:pPr>
            <a:r>
              <a:rPr lang="en-US" sz="600">
                <a:solidFill>
                  <a:srgbClr val="B2BBC3"/>
                </a:solidFill>
                <a:latin typeface="Source Sans Pro" panose="020B0503030403020204" pitchFamily="34" charset="0"/>
              </a:rPr>
              <a:t>E Link et al., N. </a:t>
            </a:r>
            <a:r>
              <a:rPr lang="en-US" sz="600" err="1">
                <a:solidFill>
                  <a:srgbClr val="B2BBC3"/>
                </a:solidFill>
                <a:latin typeface="Source Sans Pro" panose="020B0503030403020204" pitchFamily="34" charset="0"/>
              </a:rPr>
              <a:t>Engl</a:t>
            </a:r>
            <a:r>
              <a:rPr lang="en-US" sz="600">
                <a:solidFill>
                  <a:srgbClr val="B2BBC3"/>
                </a:solidFill>
                <a:latin typeface="Source Sans Pro" panose="020B0503030403020204" pitchFamily="34" charset="0"/>
              </a:rPr>
              <a:t> J Med (2008) 359:789-799  DOI</a:t>
            </a:r>
            <a:r>
              <a:rPr lang="en-GB" sz="600">
                <a:solidFill>
                  <a:srgbClr val="B2BBC3"/>
                </a:solidFill>
                <a:latin typeface="Source Sans Pro" panose="020B0503030403020204" pitchFamily="34" charset="0"/>
              </a:rPr>
              <a:t>:10.1056/NEJMoa0801936</a:t>
            </a:r>
            <a:r>
              <a:rPr lang="en-US" sz="600">
                <a:solidFill>
                  <a:srgbClr val="B2BBC3"/>
                </a:solidFill>
                <a:latin typeface="Source Sans Pro" panose="020B0503030403020204" pitchFamily="34" charset="0"/>
              </a:rPr>
              <a:t>;    </a:t>
            </a:r>
          </a:p>
          <a:p>
            <a:pPr>
              <a:defRPr/>
            </a:pPr>
            <a:r>
              <a:rPr lang="en-US" sz="600">
                <a:solidFill>
                  <a:srgbClr val="B2BBC3"/>
                </a:solidFill>
                <a:latin typeface="Source Sans Pro" panose="020B0503030403020204" pitchFamily="34" charset="0"/>
              </a:rPr>
              <a:t>C. </a:t>
            </a:r>
            <a:r>
              <a:rPr lang="en-US" sz="600" err="1">
                <a:solidFill>
                  <a:srgbClr val="B2BBC3"/>
                </a:solidFill>
                <a:latin typeface="Source Sans Pro" panose="020B0503030403020204" pitchFamily="34" charset="0"/>
              </a:rPr>
              <a:t>Menni</a:t>
            </a:r>
            <a:r>
              <a:rPr lang="en-US" sz="600">
                <a:solidFill>
                  <a:srgbClr val="B2BBC3"/>
                </a:solidFill>
                <a:latin typeface="Source Sans Pro" panose="020B0503030403020204" pitchFamily="34" charset="0"/>
              </a:rPr>
              <a:t> et al., Hypertension (2015) 66:433-429  </a:t>
            </a:r>
            <a:r>
              <a:rPr lang="en-GB" sz="600">
                <a:solidFill>
                  <a:srgbClr val="B2BBC3"/>
                </a:solidFill>
                <a:latin typeface="Source Sans Pro" panose="020B0503030403020204" pitchFamily="34" charset="0"/>
              </a:rPr>
              <a:t>DOI:10.1161/HYPERTENSIONAHA.115.05544</a:t>
            </a:r>
          </a:p>
        </p:txBody>
      </p:sp>
      <p:sp>
        <p:nvSpPr>
          <p:cNvPr id="25" name="TextBox 24">
            <a:extLst>
              <a:ext uri="{FF2B5EF4-FFF2-40B4-BE49-F238E27FC236}">
                <a16:creationId xmlns:a16="http://schemas.microsoft.com/office/drawing/2014/main" id="{BD3867A5-2261-4BE2-BF86-E1C6D07C9D3E}"/>
              </a:ext>
            </a:extLst>
          </p:cNvPr>
          <p:cNvSpPr txBox="1"/>
          <p:nvPr/>
        </p:nvSpPr>
        <p:spPr>
          <a:xfrm>
            <a:off x="3297711" y="4720979"/>
            <a:ext cx="3706037" cy="266700"/>
          </a:xfrm>
          <a:prstGeom prst="rect">
            <a:avLst/>
          </a:prstGeom>
          <a:noFill/>
        </p:spPr>
        <p:txBody>
          <a:bodyPr wrap="square" rtlCol="0">
            <a:normAutofit lnSpcReduction="10000"/>
          </a:bodyPr>
          <a:lstStyle/>
          <a:p>
            <a:pPr>
              <a:defRPr/>
            </a:pPr>
            <a:r>
              <a:rPr lang="en-US" sz="600">
                <a:solidFill>
                  <a:srgbClr val="B2BBC3"/>
                </a:solidFill>
                <a:latin typeface="Source Sans Pro" panose="020B0503030403020204" pitchFamily="34" charset="0"/>
              </a:rPr>
              <a:t>B. Yu et al., Sci Adv (2016) 2:e1600800.   DOI:</a:t>
            </a:r>
            <a:r>
              <a:rPr lang="en-GB" sz="600">
                <a:solidFill>
                  <a:srgbClr val="B2BBC3"/>
                </a:solidFill>
                <a:latin typeface="Source Sans Pro" panose="020B0503030403020204" pitchFamily="34" charset="0"/>
              </a:rPr>
              <a:t>10.1126/sciadv.1600800</a:t>
            </a:r>
            <a:endParaRPr lang="en-US" sz="600">
              <a:solidFill>
                <a:srgbClr val="B2BBC3"/>
              </a:solidFill>
              <a:latin typeface="Source Sans Pro" panose="020B0503030403020204" pitchFamily="34" charset="0"/>
            </a:endParaRPr>
          </a:p>
          <a:p>
            <a:pPr>
              <a:defRPr/>
            </a:pPr>
            <a:r>
              <a:rPr lang="en-US" sz="600" err="1">
                <a:solidFill>
                  <a:srgbClr val="B2BBC3"/>
                </a:solidFill>
                <a:latin typeface="Source Sans Pro" panose="020B0503030403020204" pitchFamily="34" charset="0"/>
              </a:rPr>
              <a:t>Menni</a:t>
            </a:r>
            <a:r>
              <a:rPr lang="en-US" sz="600">
                <a:solidFill>
                  <a:srgbClr val="B2BBC3"/>
                </a:solidFill>
                <a:latin typeface="Source Sans Pro" panose="020B0503030403020204" pitchFamily="34" charset="0"/>
              </a:rPr>
              <a:t> et al. (2017) </a:t>
            </a:r>
            <a:r>
              <a:rPr lang="en-US" sz="600" err="1">
                <a:solidFill>
                  <a:srgbClr val="B2BBC3"/>
                </a:solidFill>
                <a:latin typeface="Source Sans Pro" panose="020B0503030403020204" pitchFamily="34" charset="0"/>
              </a:rPr>
              <a:t>PLoS</a:t>
            </a:r>
            <a:r>
              <a:rPr lang="en-US" sz="600">
                <a:solidFill>
                  <a:srgbClr val="B2BBC3"/>
                </a:solidFill>
                <a:latin typeface="Source Sans Pro" panose="020B0503030403020204" pitchFamily="34" charset="0"/>
              </a:rPr>
              <a:t> ONE 12(4): e0175479.  DOI:</a:t>
            </a:r>
            <a:r>
              <a:rPr lang="en-GB" sz="600">
                <a:solidFill>
                  <a:srgbClr val="B2BBC3"/>
                </a:solidFill>
                <a:latin typeface="Source Sans Pro" panose="020B0503030403020204" pitchFamily="34" charset="0"/>
              </a:rPr>
              <a:t>10.1371/journal.pone.0175479</a:t>
            </a:r>
            <a:endParaRPr lang="en-US" sz="600">
              <a:solidFill>
                <a:srgbClr val="B2BBC3"/>
              </a:solidFill>
              <a:latin typeface="Source Sans Pro" panose="020B0503030403020204" pitchFamily="34" charset="0"/>
            </a:endParaRPr>
          </a:p>
        </p:txBody>
      </p:sp>
      <p:pic>
        <p:nvPicPr>
          <p:cNvPr id="28" name="Picture 27">
            <a:extLst>
              <a:ext uri="{FF2B5EF4-FFF2-40B4-BE49-F238E27FC236}">
                <a16:creationId xmlns:a16="http://schemas.microsoft.com/office/drawing/2014/main" id="{6D6BF14C-F498-4B7E-97C6-EF2AA121B5B0}"/>
              </a:ext>
            </a:extLst>
          </p:cNvPr>
          <p:cNvPicPr>
            <a:picLocks noChangeAspect="1"/>
          </p:cNvPicPr>
          <p:nvPr/>
        </p:nvPicPr>
        <p:blipFill>
          <a:blip r:embed="rId6"/>
          <a:stretch>
            <a:fillRect/>
          </a:stretch>
        </p:blipFill>
        <p:spPr>
          <a:xfrm>
            <a:off x="0" y="2967328"/>
            <a:ext cx="9144000" cy="202814"/>
          </a:xfrm>
          <a:prstGeom prst="rect">
            <a:avLst/>
          </a:prstGeom>
        </p:spPr>
      </p:pic>
      <p:sp>
        <p:nvSpPr>
          <p:cNvPr id="26" name="Title 6">
            <a:extLst>
              <a:ext uri="{FF2B5EF4-FFF2-40B4-BE49-F238E27FC236}">
                <a16:creationId xmlns:a16="http://schemas.microsoft.com/office/drawing/2014/main" id="{69DED8ED-9395-34FC-2F2A-849AF20EDFE6}"/>
              </a:ext>
            </a:extLst>
          </p:cNvPr>
          <p:cNvSpPr txBox="1">
            <a:spLocks/>
          </p:cNvSpPr>
          <p:nvPr/>
        </p:nvSpPr>
        <p:spPr>
          <a:xfrm>
            <a:off x="519795" y="355244"/>
            <a:ext cx="6834581" cy="471242"/>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Montserrat" panose="00000500000000000000" pitchFamily="2" charset="0"/>
              </a:rPr>
              <a:t>Functionally Map Disease Causing Genes</a:t>
            </a:r>
          </a:p>
        </p:txBody>
      </p:sp>
      <p:sp>
        <p:nvSpPr>
          <p:cNvPr id="29" name="Subtitle 4">
            <a:extLst>
              <a:ext uri="{FF2B5EF4-FFF2-40B4-BE49-F238E27FC236}">
                <a16:creationId xmlns:a16="http://schemas.microsoft.com/office/drawing/2014/main" id="{36F3076F-418F-E950-6113-C721ED108F59}"/>
              </a:ext>
            </a:extLst>
          </p:cNvPr>
          <p:cNvSpPr txBox="1">
            <a:spLocks/>
          </p:cNvSpPr>
          <p:nvPr/>
        </p:nvSpPr>
        <p:spPr>
          <a:xfrm>
            <a:off x="515267" y="641615"/>
            <a:ext cx="8193870" cy="260924"/>
          </a:xfr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latin typeface="Montserrat" panose="00000500000000000000" pitchFamily="2" charset="0"/>
              </a:rPr>
              <a:t>New therapeutic insights to treat hypertension</a:t>
            </a:r>
          </a:p>
        </p:txBody>
      </p:sp>
    </p:spTree>
    <p:extLst>
      <p:ext uri="{BB962C8B-B14F-4D97-AF65-F5344CB8AC3E}">
        <p14:creationId xmlns:p14="http://schemas.microsoft.com/office/powerpoint/2010/main" val="386079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8D895E-718F-4026-87D7-26746C3B3F64}"/>
              </a:ext>
            </a:extLst>
          </p:cNvPr>
          <p:cNvSpPr/>
          <p:nvPr/>
        </p:nvSpPr>
        <p:spPr>
          <a:xfrm>
            <a:off x="0" y="2839835"/>
            <a:ext cx="9144000" cy="1812847"/>
          </a:xfrm>
          <a:prstGeom prst="rect">
            <a:avLst/>
          </a:prstGeom>
          <a:gradFill flip="none" rotWithShape="1">
            <a:gsLst>
              <a:gs pos="100000">
                <a:schemeClr val="accent6">
                  <a:alpha val="0"/>
                </a:schemeClr>
              </a:gs>
              <a:gs pos="0">
                <a:schemeClr val="accent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D972EF29-DEA2-4A04-963E-3869ABC04059}"/>
              </a:ext>
            </a:extLst>
          </p:cNvPr>
          <p:cNvSpPr>
            <a:spLocks noGrp="1"/>
          </p:cNvSpPr>
          <p:nvPr>
            <p:ph type="body" sz="quarter" idx="11"/>
          </p:nvPr>
        </p:nvSpPr>
        <p:spPr/>
        <p:txBody>
          <a:bodyPr/>
          <a:lstStyle/>
          <a:p>
            <a:pPr>
              <a:spcBef>
                <a:spcPts val="300"/>
              </a:spcBef>
            </a:pPr>
            <a:r>
              <a:rPr lang="en-US" sz="1600"/>
              <a:t>Biomarker assessment of target engagement and pharmacodynamics</a:t>
            </a:r>
          </a:p>
          <a:p>
            <a:pPr>
              <a:spcBef>
                <a:spcPts val="300"/>
              </a:spcBef>
            </a:pPr>
            <a:r>
              <a:rPr lang="en-US" sz="1400" b="0"/>
              <a:t>Acetyl-CoA carboxylase inhibitor clinical evaluation </a:t>
            </a:r>
            <a:endParaRPr lang="en-GB" sz="1400" b="0"/>
          </a:p>
        </p:txBody>
      </p:sp>
      <p:pic>
        <p:nvPicPr>
          <p:cNvPr id="3" name="Picture 25" descr="Chart, scatter chart&#10;&#10;Description automatically generated">
            <a:extLst>
              <a:ext uri="{FF2B5EF4-FFF2-40B4-BE49-F238E27FC236}">
                <a16:creationId xmlns:a16="http://schemas.microsoft.com/office/drawing/2014/main" id="{0C2649CB-5EBE-42B0-885A-9E85024BDDF5}"/>
              </a:ext>
            </a:extLst>
          </p:cNvPr>
          <p:cNvPicPr>
            <a:picLocks noChangeAspect="1"/>
          </p:cNvPicPr>
          <p:nvPr/>
        </p:nvPicPr>
        <p:blipFill>
          <a:blip r:embed="rId3"/>
          <a:stretch>
            <a:fillRect/>
          </a:stretch>
        </p:blipFill>
        <p:spPr>
          <a:xfrm>
            <a:off x="2798325" y="1249290"/>
            <a:ext cx="3104454" cy="1296548"/>
          </a:xfrm>
          <a:prstGeom prst="rect">
            <a:avLst/>
          </a:prstGeom>
        </p:spPr>
      </p:pic>
      <p:pic>
        <p:nvPicPr>
          <p:cNvPr id="4" name="Picture 26" descr="Chart, scatter chart&#10;&#10;Description automatically generated">
            <a:extLst>
              <a:ext uri="{FF2B5EF4-FFF2-40B4-BE49-F238E27FC236}">
                <a16:creationId xmlns:a16="http://schemas.microsoft.com/office/drawing/2014/main" id="{11B59ECF-33F8-413C-8F9E-99A60D0B3756}"/>
              </a:ext>
            </a:extLst>
          </p:cNvPr>
          <p:cNvPicPr>
            <a:picLocks noChangeAspect="1"/>
          </p:cNvPicPr>
          <p:nvPr/>
        </p:nvPicPr>
        <p:blipFill>
          <a:blip r:embed="rId4"/>
          <a:stretch>
            <a:fillRect/>
          </a:stretch>
        </p:blipFill>
        <p:spPr>
          <a:xfrm>
            <a:off x="179815" y="1039023"/>
            <a:ext cx="2450481" cy="1708484"/>
          </a:xfrm>
          <a:prstGeom prst="rect">
            <a:avLst/>
          </a:prstGeom>
        </p:spPr>
      </p:pic>
      <p:pic>
        <p:nvPicPr>
          <p:cNvPr id="5" name="Picture 27" descr="Diagram&#10;&#10;Description automatically generated">
            <a:extLst>
              <a:ext uri="{FF2B5EF4-FFF2-40B4-BE49-F238E27FC236}">
                <a16:creationId xmlns:a16="http://schemas.microsoft.com/office/drawing/2014/main" id="{4A8EF11D-7C1F-426B-84C1-33E8E117D83D}"/>
              </a:ext>
            </a:extLst>
          </p:cNvPr>
          <p:cNvPicPr>
            <a:picLocks noChangeAspect="1"/>
          </p:cNvPicPr>
          <p:nvPr/>
        </p:nvPicPr>
        <p:blipFill>
          <a:blip r:embed="rId5"/>
          <a:stretch>
            <a:fillRect/>
          </a:stretch>
        </p:blipFill>
        <p:spPr>
          <a:xfrm>
            <a:off x="6057900" y="1002646"/>
            <a:ext cx="2906485" cy="1782546"/>
          </a:xfrm>
          <a:prstGeom prst="rect">
            <a:avLst/>
          </a:prstGeom>
        </p:spPr>
      </p:pic>
      <p:sp>
        <p:nvSpPr>
          <p:cNvPr id="6" name="Content Placeholder 4">
            <a:extLst>
              <a:ext uri="{FF2B5EF4-FFF2-40B4-BE49-F238E27FC236}">
                <a16:creationId xmlns:a16="http://schemas.microsoft.com/office/drawing/2014/main" id="{6EEB0087-BB55-40D3-9108-7DCFDA5431B7}"/>
              </a:ext>
            </a:extLst>
          </p:cNvPr>
          <p:cNvSpPr txBox="1">
            <a:spLocks/>
          </p:cNvSpPr>
          <p:nvPr/>
        </p:nvSpPr>
        <p:spPr>
          <a:xfrm>
            <a:off x="321481" y="3114910"/>
            <a:ext cx="2337498" cy="1716506"/>
          </a:xfrm>
        </p:spPr>
        <p:txBody>
          <a:bodyPr vert="horz" lIns="0" tIns="0" rIns="0" bIns="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900">
                <a:latin typeface="Arial" panose="020B0604020202020204" pitchFamily="34" charset="0"/>
                <a:cs typeface="Arial" panose="020B0604020202020204" pitchFamily="34" charset="0"/>
              </a:rPr>
              <a:t>Simplified approach to assessing new non-alcoholic fatty liver disease (NASH) therapeutics</a:t>
            </a:r>
          </a:p>
          <a:p>
            <a:r>
              <a:rPr lang="en-US" sz="900">
                <a:latin typeface="Arial" panose="020B0604020202020204" pitchFamily="34" charset="0"/>
                <a:cs typeface="Arial" panose="020B0604020202020204" pitchFamily="34" charset="0"/>
              </a:rPr>
              <a:t>Typical approach to hepatic de novo lipogenesis (DNL) and FAO – use specialized stable isotope tracing studies – limit wider application</a:t>
            </a:r>
          </a:p>
          <a:p>
            <a:r>
              <a:rPr lang="en-US" sz="900">
                <a:latin typeface="Arial" panose="020B0604020202020204" pitchFamily="34" charset="0"/>
                <a:cs typeface="Arial" panose="020B0604020202020204" pitchFamily="34" charset="0"/>
              </a:rPr>
              <a:t>To evaluate a panel of plasma metabolites as potential pharmacodynamic (PD) markers of GS-0976 </a:t>
            </a:r>
          </a:p>
        </p:txBody>
      </p:sp>
      <p:sp>
        <p:nvSpPr>
          <p:cNvPr id="7" name="Content Placeholder 5">
            <a:extLst>
              <a:ext uri="{FF2B5EF4-FFF2-40B4-BE49-F238E27FC236}">
                <a16:creationId xmlns:a16="http://schemas.microsoft.com/office/drawing/2014/main" id="{9427200F-823C-4973-AE78-FB759F70E192}"/>
              </a:ext>
            </a:extLst>
          </p:cNvPr>
          <p:cNvSpPr txBox="1">
            <a:spLocks/>
          </p:cNvSpPr>
          <p:nvPr/>
        </p:nvSpPr>
        <p:spPr>
          <a:xfrm>
            <a:off x="2700658" y="3114910"/>
            <a:ext cx="3790586" cy="1716506"/>
          </a:xfrm>
        </p:spPr>
        <p:txBody>
          <a:bodyPr vert="horz" lIns="0" tIns="0" rIns="0" bIns="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600"/>
              </a:spcBef>
            </a:pPr>
            <a:r>
              <a:rPr lang="en-US" sz="900">
                <a:latin typeface="Arial" panose="020B0604020202020204" pitchFamily="34" charset="0"/>
                <a:cs typeface="Arial" panose="020B0604020202020204" pitchFamily="34" charset="0"/>
              </a:rPr>
              <a:t>Metabolomics to improve diagnostic performance</a:t>
            </a:r>
          </a:p>
          <a:p>
            <a:pPr>
              <a:spcBef>
                <a:spcPts val="600"/>
              </a:spcBef>
            </a:pPr>
            <a:r>
              <a:rPr lang="en-US" sz="900">
                <a:latin typeface="Arial" panose="020B0604020202020204" pitchFamily="34" charset="0"/>
                <a:cs typeface="Arial" panose="020B0604020202020204" pitchFamily="34" charset="0"/>
              </a:rPr>
              <a:t>Custom-targeted metabolite panel developed for accurate quantification </a:t>
            </a:r>
          </a:p>
          <a:p>
            <a:pPr>
              <a:spcBef>
                <a:spcPts val="600"/>
              </a:spcBef>
            </a:pPr>
            <a:r>
              <a:rPr lang="en-US" sz="900">
                <a:latin typeface="Arial" panose="020B0604020202020204" pitchFamily="34" charset="0"/>
                <a:cs typeface="Arial" panose="020B0604020202020204" pitchFamily="34" charset="0"/>
              </a:rPr>
              <a:t>Malonate (MAL), butyryl carnitine (BC), and β-OH-</a:t>
            </a:r>
            <a:r>
              <a:rPr lang="en-US" sz="900" err="1">
                <a:latin typeface="Arial" panose="020B0604020202020204" pitchFamily="34" charset="0"/>
                <a:cs typeface="Arial" panose="020B0604020202020204" pitchFamily="34" charset="0"/>
              </a:rPr>
              <a:t>butyrylcarnitine</a:t>
            </a:r>
            <a:r>
              <a:rPr lang="en-US" sz="900">
                <a:latin typeface="Arial" panose="020B0604020202020204" pitchFamily="34" charset="0"/>
                <a:cs typeface="Arial" panose="020B0604020202020204" pitchFamily="34" charset="0"/>
              </a:rPr>
              <a:t> (BHOBC) were elevated in NASH patient's vs healthy subjects </a:t>
            </a:r>
          </a:p>
          <a:p>
            <a:pPr>
              <a:spcBef>
                <a:spcPts val="600"/>
              </a:spcBef>
            </a:pPr>
            <a:r>
              <a:rPr lang="en-US" sz="900">
                <a:latin typeface="Arial" panose="020B0604020202020204" pitchFamily="34" charset="0"/>
                <a:cs typeface="Arial" panose="020B0604020202020204" pitchFamily="34" charset="0"/>
              </a:rPr>
              <a:t>In 10 fasted healthy subjects administered GS-0976 20 mg, there was a median 2.2-fold increase (range 1.3–3.1; p &lt; 0.01) in BHOBC 4 h post-dose, which reversed to pre-dose levels at 10 h</a:t>
            </a:r>
          </a:p>
          <a:p>
            <a:pPr>
              <a:spcBef>
                <a:spcPts val="600"/>
              </a:spcBef>
            </a:pPr>
            <a:r>
              <a:rPr lang="en-US" sz="900">
                <a:latin typeface="Arial" panose="020B0604020202020204" pitchFamily="34" charset="0"/>
                <a:cs typeface="Arial" panose="020B0604020202020204" pitchFamily="34" charset="0"/>
              </a:rPr>
              <a:t>Percent changes in MAL, BC, and BHOBC correlated well with percent change in DNL (p &lt; 0.001)</a:t>
            </a:r>
          </a:p>
          <a:p>
            <a:pPr>
              <a:spcBef>
                <a:spcPts val="600"/>
              </a:spcBef>
            </a:pPr>
            <a:endParaRPr lang="en-US" sz="900">
              <a:latin typeface="Arial" panose="020B0604020202020204" pitchFamily="34" charset="0"/>
              <a:cs typeface="Arial" panose="020B0604020202020204" pitchFamily="34" charset="0"/>
            </a:endParaRPr>
          </a:p>
          <a:p>
            <a:pPr>
              <a:spcBef>
                <a:spcPts val="600"/>
              </a:spcBef>
            </a:pPr>
            <a:endParaRPr lang="en-US" sz="900">
              <a:latin typeface="Arial" panose="020B0604020202020204" pitchFamily="34" charset="0"/>
              <a:cs typeface="Arial" panose="020B0604020202020204" pitchFamily="34" charset="0"/>
            </a:endParaRPr>
          </a:p>
        </p:txBody>
      </p:sp>
      <p:sp>
        <p:nvSpPr>
          <p:cNvPr id="8" name="Content Placeholder 8">
            <a:extLst>
              <a:ext uri="{FF2B5EF4-FFF2-40B4-BE49-F238E27FC236}">
                <a16:creationId xmlns:a16="http://schemas.microsoft.com/office/drawing/2014/main" id="{27F14E3C-4B52-44BB-ADAF-B8372F16E7A3}"/>
              </a:ext>
            </a:extLst>
          </p:cNvPr>
          <p:cNvSpPr txBox="1">
            <a:spLocks/>
          </p:cNvSpPr>
          <p:nvPr/>
        </p:nvSpPr>
        <p:spPr>
          <a:xfrm>
            <a:off x="6527468" y="3114547"/>
            <a:ext cx="2337498" cy="1716506"/>
          </a:xfrm>
        </p:spPr>
        <p:txBody>
          <a:bodyPr vert="horz" lIns="0" tIns="0" rIns="0" bIns="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900">
                <a:latin typeface="Arial" panose="020B0604020202020204" pitchFamily="34" charset="0"/>
                <a:cs typeface="Arial" panose="020B0604020202020204" pitchFamily="34" charset="0"/>
              </a:rPr>
              <a:t>New possible biomarker identified</a:t>
            </a:r>
          </a:p>
          <a:p>
            <a:r>
              <a:rPr lang="en-US" sz="900">
                <a:latin typeface="Arial" panose="020B0604020202020204" pitchFamily="34" charset="0"/>
                <a:cs typeface="Arial" panose="020B0604020202020204" pitchFamily="34" charset="0"/>
              </a:rPr>
              <a:t>BHOBC was a PD biomarker of GS-0976 </a:t>
            </a:r>
          </a:p>
          <a:p>
            <a:r>
              <a:rPr lang="en-US" sz="900">
                <a:latin typeface="Arial" panose="020B0604020202020204" pitchFamily="34" charset="0"/>
                <a:cs typeface="Arial" panose="020B0604020202020204" pitchFamily="34" charset="0"/>
              </a:rPr>
              <a:t>MAL, BC, BHOBC, and a simple index accurately measured GS-0976 suppression of DNL</a:t>
            </a:r>
          </a:p>
          <a:p>
            <a:r>
              <a:rPr lang="en-US" sz="900">
                <a:latin typeface="Arial" panose="020B0604020202020204" pitchFamily="34" charset="0"/>
                <a:cs typeface="Arial" panose="020B0604020202020204" pitchFamily="34" charset="0"/>
              </a:rPr>
              <a:t>These metabolites show promise in evaluating GS-0976-related activity</a:t>
            </a:r>
          </a:p>
          <a:p>
            <a:endParaRPr lang="en-US" sz="900">
              <a:latin typeface="Arial" panose="020B0604020202020204" pitchFamily="34" charset="0"/>
              <a:cs typeface="Arial" panose="020B0604020202020204" pitchFamily="34" charset="0"/>
            </a:endParaRPr>
          </a:p>
          <a:p>
            <a:endParaRPr lang="en-US" sz="90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978F515-BB9E-49DE-82F8-F89FF5F26B8F}"/>
              </a:ext>
            </a:extLst>
          </p:cNvPr>
          <p:cNvPicPr>
            <a:picLocks noChangeAspect="1"/>
          </p:cNvPicPr>
          <p:nvPr/>
        </p:nvPicPr>
        <p:blipFill>
          <a:blip r:embed="rId6"/>
          <a:stretch>
            <a:fillRect/>
          </a:stretch>
        </p:blipFill>
        <p:spPr>
          <a:xfrm>
            <a:off x="0" y="2819405"/>
            <a:ext cx="9144000" cy="202814"/>
          </a:xfrm>
          <a:prstGeom prst="rect">
            <a:avLst/>
          </a:prstGeom>
        </p:spPr>
      </p:pic>
      <p:sp>
        <p:nvSpPr>
          <p:cNvPr id="10" name="Content Placeholder 9">
            <a:extLst>
              <a:ext uri="{FF2B5EF4-FFF2-40B4-BE49-F238E27FC236}">
                <a16:creationId xmlns:a16="http://schemas.microsoft.com/office/drawing/2014/main" id="{3A528EEA-7AD3-4436-B8FF-8D2CED9FF92C}"/>
              </a:ext>
            </a:extLst>
          </p:cNvPr>
          <p:cNvSpPr txBox="1">
            <a:spLocks/>
          </p:cNvSpPr>
          <p:nvPr/>
        </p:nvSpPr>
        <p:spPr>
          <a:xfrm>
            <a:off x="312215" y="4793918"/>
            <a:ext cx="5333927" cy="206016"/>
          </a:xfrm>
        </p:spPr>
        <p:txBody>
          <a:bodyPr vert="horz" lIns="91440" tIns="45720" rIns="91440" bIns="45720" rtlCol="0" anchor="t">
            <a:noAutofit/>
          </a:bodyPr>
          <a:lstStyle>
            <a:lvl1pPr indent="0">
              <a:lnSpc>
                <a:spcPct val="90000"/>
              </a:lnSpc>
              <a:spcBef>
                <a:spcPts val="750"/>
              </a:spcBef>
              <a:buFont typeface="Arial" panose="020B0604020202020204" pitchFamily="34" charset="0"/>
              <a:buNone/>
              <a:defRPr sz="750">
                <a:solidFill>
                  <a:srgbClr val="B2BBC3"/>
                </a:solidFill>
                <a:latin typeface="Source Sans Pro" panose="020B0503030403020204" pitchFamily="34" charset="0"/>
              </a:defRPr>
            </a:lvl1pPr>
            <a:lvl2pPr indent="0">
              <a:lnSpc>
                <a:spcPct val="90000"/>
              </a:lnSpc>
              <a:spcBef>
                <a:spcPts val="375"/>
              </a:spcBef>
              <a:buFont typeface="Arial" panose="020B0604020202020204" pitchFamily="34" charset="0"/>
              <a:buNone/>
              <a:defRPr sz="750">
                <a:solidFill>
                  <a:schemeClr val="accent6"/>
                </a:solidFill>
              </a:defRPr>
            </a:lvl2pPr>
            <a:lvl3pPr indent="0">
              <a:lnSpc>
                <a:spcPct val="90000"/>
              </a:lnSpc>
              <a:spcBef>
                <a:spcPts val="375"/>
              </a:spcBef>
              <a:buFont typeface="Arial" panose="020B0604020202020204" pitchFamily="34" charset="0"/>
              <a:buNone/>
              <a:defRPr sz="750">
                <a:solidFill>
                  <a:schemeClr val="accent6"/>
                </a:solidFill>
              </a:defRPr>
            </a:lvl3pPr>
            <a:lvl4pPr indent="0">
              <a:lnSpc>
                <a:spcPct val="90000"/>
              </a:lnSpc>
              <a:spcBef>
                <a:spcPts val="375"/>
              </a:spcBef>
              <a:buFont typeface="Arial" panose="020B0604020202020204" pitchFamily="34" charset="0"/>
              <a:buNone/>
              <a:defRPr sz="750">
                <a:solidFill>
                  <a:schemeClr val="accent6"/>
                </a:solidFill>
              </a:defRPr>
            </a:lvl4pPr>
            <a:lvl5pPr indent="0">
              <a:lnSpc>
                <a:spcPct val="90000"/>
              </a:lnSpc>
              <a:spcBef>
                <a:spcPts val="375"/>
              </a:spcBef>
              <a:buFont typeface="Arial" panose="020B0604020202020204" pitchFamily="34" charset="0"/>
              <a:buNone/>
              <a:defRPr sz="750">
                <a:solidFill>
                  <a:schemeClr val="accent6"/>
                </a:solidFill>
              </a:defRPr>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r>
              <a:rPr lang="en-US"/>
              <a:t>Tarrant, Jacqueline M., et al. "Activity of Acetyl-CoA Carboxylase Inhibitor GS-0976. (2017)"</a:t>
            </a:r>
          </a:p>
          <a:p>
            <a:endParaRPr lang="en-US"/>
          </a:p>
          <a:p>
            <a:endParaRPr lang="en-US"/>
          </a:p>
        </p:txBody>
      </p:sp>
    </p:spTree>
    <p:extLst>
      <p:ext uri="{BB962C8B-B14F-4D97-AF65-F5344CB8AC3E}">
        <p14:creationId xmlns:p14="http://schemas.microsoft.com/office/powerpoint/2010/main" val="2095864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275F6DA-FE00-4DBB-91F1-8064C0B90F9A}"/>
              </a:ext>
            </a:extLst>
          </p:cNvPr>
          <p:cNvSpPr/>
          <p:nvPr/>
        </p:nvSpPr>
        <p:spPr>
          <a:xfrm>
            <a:off x="0" y="2972684"/>
            <a:ext cx="9144000" cy="1677328"/>
          </a:xfrm>
          <a:prstGeom prst="rect">
            <a:avLst/>
          </a:prstGeom>
          <a:gradFill flip="none" rotWithShape="1">
            <a:gsLst>
              <a:gs pos="100000">
                <a:schemeClr val="accent6">
                  <a:alpha val="0"/>
                </a:schemeClr>
              </a:gs>
              <a:gs pos="0">
                <a:schemeClr val="accent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3247D33-EBE9-4115-AF7A-746ECEE96CF7}"/>
              </a:ext>
            </a:extLst>
          </p:cNvPr>
          <p:cNvSpPr>
            <a:spLocks noGrp="1"/>
          </p:cNvSpPr>
          <p:nvPr>
            <p:ph type="body" sz="quarter" idx="11"/>
          </p:nvPr>
        </p:nvSpPr>
        <p:spPr>
          <a:xfrm>
            <a:off x="271917" y="3281125"/>
            <a:ext cx="2206927" cy="1024416"/>
          </a:xfrm>
        </p:spPr>
        <p:txBody>
          <a:bodyPr vert="horz" lIns="0" tIns="0" rIns="0" bIns="0" rtlCol="0" anchor="t">
            <a:normAutofit fontScale="92500"/>
          </a:bodyPr>
          <a:lstStyle/>
          <a:p>
            <a:pPr marL="171450" indent="-171450">
              <a:buFont typeface="Arial" panose="020B0604020202020204" pitchFamily="34" charset="0"/>
              <a:buChar char="•"/>
            </a:pPr>
            <a:r>
              <a:rPr lang="en-US" sz="900" b="0" spc="0">
                <a:solidFill>
                  <a:schemeClr val="tx1"/>
                </a:solidFill>
                <a:latin typeface="Arial" charset="0"/>
                <a:cs typeface="Arial" charset="0"/>
              </a:rPr>
              <a:t>Markers of clinical response needed</a:t>
            </a:r>
          </a:p>
          <a:p>
            <a:endParaRPr lang="en-US" sz="900" b="0" spc="0">
              <a:solidFill>
                <a:schemeClr val="tx1"/>
              </a:solidFill>
              <a:latin typeface="Arial" charset="0"/>
              <a:cs typeface="Arial" charset="0"/>
            </a:endParaRPr>
          </a:p>
          <a:p>
            <a:pPr marL="171450" indent="-171450">
              <a:buFont typeface="Arial" panose="020B0604020202020204" pitchFamily="34" charset="0"/>
              <a:buChar char="•"/>
            </a:pPr>
            <a:r>
              <a:rPr lang="en-US" sz="900" b="0" spc="0">
                <a:solidFill>
                  <a:schemeClr val="tx1"/>
                </a:solidFill>
                <a:latin typeface="Arial" charset="0"/>
                <a:cs typeface="Arial" charset="0"/>
              </a:rPr>
              <a:t>NASH efficacy assessment is limited to imaging or biopsy with no reliable blood biomarker options</a:t>
            </a:r>
          </a:p>
          <a:p>
            <a:endParaRPr lang="en-US" sz="900" b="0" spc="0">
              <a:solidFill>
                <a:schemeClr val="tx1"/>
              </a:solidFill>
              <a:latin typeface="Arial" charset="0"/>
              <a:cs typeface="Arial" charset="0"/>
            </a:endParaRPr>
          </a:p>
          <a:p>
            <a:pPr marL="171450" indent="-171450">
              <a:buFont typeface="Arial" panose="020B0604020202020204" pitchFamily="34" charset="0"/>
              <a:buChar char="•"/>
            </a:pPr>
            <a:r>
              <a:rPr lang="en-US" sz="900" b="0" spc="0">
                <a:solidFill>
                  <a:schemeClr val="tx1"/>
                </a:solidFill>
                <a:latin typeface="Arial" charset="0"/>
                <a:cs typeface="Arial" charset="0"/>
              </a:rPr>
              <a:t>Sought plasma biomarkers of response in Phase 2 trial for NASH with novel molecule, acetyl-CoA carboxylase inhibitor (</a:t>
            </a:r>
            <a:r>
              <a:rPr lang="en-US" sz="900" b="0" spc="0" err="1">
                <a:solidFill>
                  <a:schemeClr val="tx1"/>
                </a:solidFill>
                <a:latin typeface="Arial" charset="0"/>
                <a:cs typeface="Arial" charset="0"/>
              </a:rPr>
              <a:t>ACCi</a:t>
            </a:r>
            <a:r>
              <a:rPr lang="en-US" sz="900" b="0" spc="0">
                <a:solidFill>
                  <a:schemeClr val="tx1"/>
                </a:solidFill>
                <a:latin typeface="Arial" charset="0"/>
                <a:cs typeface="Arial" charset="0"/>
              </a:rPr>
              <a:t>)</a:t>
            </a:r>
          </a:p>
        </p:txBody>
      </p:sp>
      <p:sp>
        <p:nvSpPr>
          <p:cNvPr id="6" name="Content Placeholder 5">
            <a:extLst>
              <a:ext uri="{FF2B5EF4-FFF2-40B4-BE49-F238E27FC236}">
                <a16:creationId xmlns:a16="http://schemas.microsoft.com/office/drawing/2014/main" id="{746A44FA-B71A-4938-9F95-FB4B25F5A59E}"/>
              </a:ext>
            </a:extLst>
          </p:cNvPr>
          <p:cNvSpPr>
            <a:spLocks noGrp="1"/>
          </p:cNvSpPr>
          <p:nvPr>
            <p:ph sz="half" idx="4294967295"/>
          </p:nvPr>
        </p:nvSpPr>
        <p:spPr>
          <a:xfrm>
            <a:off x="3024553" y="3114675"/>
            <a:ext cx="3130587" cy="1716088"/>
          </a:xfrm>
        </p:spPr>
        <p:txBody>
          <a:bodyPr vert="horz" lIns="0" tIns="0" rIns="0" bIns="0" rtlCol="0" anchor="t">
            <a:normAutofit/>
          </a:bodyPr>
          <a:lstStyle/>
          <a:p>
            <a:r>
              <a:rPr lang="en-US" sz="900">
                <a:latin typeface="Arial" panose="020B0604020202020204" pitchFamily="34" charset="0"/>
                <a:cs typeface="Arial" panose="020B0604020202020204" pitchFamily="34" charset="0"/>
              </a:rPr>
              <a:t>Biomarkers of response</a:t>
            </a:r>
          </a:p>
          <a:p>
            <a:r>
              <a:rPr lang="en-US" sz="900" err="1">
                <a:latin typeface="Arial" panose="020B0604020202020204" pitchFamily="34" charset="0"/>
                <a:cs typeface="Arial" panose="020B0604020202020204" pitchFamily="34" charset="0"/>
              </a:rPr>
              <a:t>Acylcarnitines</a:t>
            </a:r>
            <a:r>
              <a:rPr lang="en-US" sz="900">
                <a:latin typeface="Arial" panose="020B0604020202020204" pitchFamily="34" charset="0"/>
                <a:cs typeface="Arial" panose="020B0604020202020204" pitchFamily="34" charset="0"/>
              </a:rPr>
              <a:t> (AC) changed with  imaging, providing candidate markers for development</a:t>
            </a:r>
          </a:p>
          <a:p>
            <a:r>
              <a:rPr lang="en-US" sz="900">
                <a:latin typeface="Arial" panose="020B0604020202020204" pitchFamily="34" charset="0"/>
                <a:cs typeface="Arial" panose="020B0604020202020204" pitchFamily="34" charset="0"/>
              </a:rPr>
              <a:t>Developed a targeted, assay panel of 22 ACs</a:t>
            </a:r>
          </a:p>
          <a:p>
            <a:r>
              <a:rPr lang="en-US" sz="900">
                <a:latin typeface="Arial" panose="020B0604020202020204" pitchFamily="34" charset="0"/>
                <a:cs typeface="Arial" panose="020B0604020202020204" pitchFamily="34" charset="0"/>
              </a:rPr>
              <a:t>Relative changes from baseline in AC levels between magnetic resonance imaging-estimated proton density fat fraction (MRI-PDFF) responders and MRI-PDFF </a:t>
            </a:r>
            <a:r>
              <a:rPr lang="en-US" sz="900" err="1">
                <a:latin typeface="Arial" panose="020B0604020202020204" pitchFamily="34" charset="0"/>
                <a:cs typeface="Arial" panose="020B0604020202020204" pitchFamily="34" charset="0"/>
              </a:rPr>
              <a:t>nonresponders</a:t>
            </a:r>
            <a:r>
              <a:rPr lang="en-US" sz="900">
                <a:latin typeface="Arial" panose="020B0604020202020204" pitchFamily="34" charset="0"/>
                <a:cs typeface="Arial" panose="020B0604020202020204" pitchFamily="34" charset="0"/>
              </a:rPr>
              <a:t> were significantly different at week 12 in dosed group</a:t>
            </a:r>
          </a:p>
          <a:p>
            <a:endParaRPr lang="en-US"/>
          </a:p>
        </p:txBody>
      </p:sp>
      <p:sp>
        <p:nvSpPr>
          <p:cNvPr id="9" name="Content Placeholder 8">
            <a:extLst>
              <a:ext uri="{FF2B5EF4-FFF2-40B4-BE49-F238E27FC236}">
                <a16:creationId xmlns:a16="http://schemas.microsoft.com/office/drawing/2014/main" id="{09D8523F-7B62-451C-B66E-34C28C43F51C}"/>
              </a:ext>
            </a:extLst>
          </p:cNvPr>
          <p:cNvSpPr>
            <a:spLocks noGrp="1"/>
          </p:cNvSpPr>
          <p:nvPr>
            <p:ph sz="half" idx="4294967295"/>
          </p:nvPr>
        </p:nvSpPr>
        <p:spPr>
          <a:xfrm>
            <a:off x="6535283" y="3104593"/>
            <a:ext cx="2336800" cy="1716088"/>
          </a:xfrm>
        </p:spPr>
        <p:txBody>
          <a:bodyPr vert="horz" lIns="0" tIns="0" rIns="0" bIns="0" rtlCol="0" anchor="t">
            <a:normAutofit/>
          </a:bodyPr>
          <a:lstStyle/>
          <a:p>
            <a:r>
              <a:rPr lang="en-US" sz="900">
                <a:latin typeface="Arial" panose="020B0604020202020204" pitchFamily="34" charset="0"/>
                <a:cs typeface="Arial" panose="020B0604020202020204" pitchFamily="34" charset="0"/>
              </a:rPr>
              <a:t>New potential targets identified</a:t>
            </a:r>
          </a:p>
          <a:p>
            <a:r>
              <a:rPr lang="en-US" sz="900">
                <a:latin typeface="Arial" panose="020B0604020202020204" pitchFamily="34" charset="0"/>
                <a:cs typeface="Arial" panose="020B0604020202020204" pitchFamily="34" charset="0"/>
              </a:rPr>
              <a:t>A panel of metabolites are promising early biomarkers of imaging response</a:t>
            </a:r>
          </a:p>
          <a:p>
            <a:r>
              <a:rPr lang="en-US" sz="900">
                <a:latin typeface="Arial" panose="020B0604020202020204" pitchFamily="34" charset="0"/>
                <a:cs typeface="Arial" panose="020B0604020202020204" pitchFamily="34" charset="0"/>
              </a:rPr>
              <a:t>Mechanistically linked to </a:t>
            </a:r>
            <a:r>
              <a:rPr lang="en-US" sz="900" err="1">
                <a:latin typeface="Arial" panose="020B0604020202020204" pitchFamily="34" charset="0"/>
                <a:cs typeface="Arial" panose="020B0604020202020204" pitchFamily="34" charset="0"/>
              </a:rPr>
              <a:t>ACCi</a:t>
            </a:r>
            <a:r>
              <a:rPr lang="en-US" sz="900">
                <a:latin typeface="Arial" panose="020B0604020202020204" pitchFamily="34" charset="0"/>
                <a:cs typeface="Arial" panose="020B0604020202020204" pitchFamily="34" charset="0"/>
              </a:rPr>
              <a:t> and liver fat content</a:t>
            </a:r>
          </a:p>
          <a:p>
            <a:r>
              <a:rPr lang="en-US" sz="900">
                <a:latin typeface="Arial" panose="020B0604020202020204" pitchFamily="34" charset="0"/>
                <a:cs typeface="Arial" panose="020B0604020202020204" pitchFamily="34" charset="0"/>
              </a:rPr>
              <a:t>Provides confidence to advance program with an expanded toolbox of biomarkers</a:t>
            </a:r>
          </a:p>
          <a:p>
            <a:endParaRPr lang="en-US"/>
          </a:p>
        </p:txBody>
      </p:sp>
      <p:sp>
        <p:nvSpPr>
          <p:cNvPr id="7" name="Title 6">
            <a:extLst>
              <a:ext uri="{FF2B5EF4-FFF2-40B4-BE49-F238E27FC236}">
                <a16:creationId xmlns:a16="http://schemas.microsoft.com/office/drawing/2014/main" id="{5D67B939-8965-4BC5-9F9C-71573E97D53E}"/>
              </a:ext>
            </a:extLst>
          </p:cNvPr>
          <p:cNvSpPr>
            <a:spLocks noGrp="1"/>
          </p:cNvSpPr>
          <p:nvPr>
            <p:ph type="title" idx="4294967295"/>
          </p:nvPr>
        </p:nvSpPr>
        <p:spPr>
          <a:xfrm>
            <a:off x="544764" y="438487"/>
            <a:ext cx="8124825" cy="473075"/>
          </a:xfrm>
          <a:prstGeom prst="rect">
            <a:avLst/>
          </a:prstGeom>
        </p:spPr>
        <p:txBody>
          <a:bodyPr/>
          <a:lstStyle/>
          <a:p>
            <a:pPr>
              <a:spcBef>
                <a:spcPts val="600"/>
              </a:spcBef>
            </a:pPr>
            <a:r>
              <a:rPr lang="en-US" sz="1600" b="1" spc="-100">
                <a:solidFill>
                  <a:schemeClr val="accent1"/>
                </a:solidFill>
                <a:latin typeface="Montserrat" charset="0"/>
              </a:rPr>
              <a:t>Biomarkers Of Response For Clinical Trials</a:t>
            </a:r>
            <a:br>
              <a:rPr lang="en-US" sz="1600" b="1" spc="-100">
                <a:solidFill>
                  <a:schemeClr val="accent1"/>
                </a:solidFill>
                <a:latin typeface="Montserrat" charset="0"/>
              </a:rPr>
            </a:br>
            <a:r>
              <a:rPr lang="en-US" sz="1400" spc="-100">
                <a:solidFill>
                  <a:schemeClr val="accent1"/>
                </a:solidFill>
                <a:latin typeface="Montserrat" charset="0"/>
              </a:rPr>
              <a:t>Novel NASH program</a:t>
            </a:r>
          </a:p>
        </p:txBody>
      </p:sp>
      <p:sp>
        <p:nvSpPr>
          <p:cNvPr id="10" name="Content Placeholder 9">
            <a:extLst>
              <a:ext uri="{FF2B5EF4-FFF2-40B4-BE49-F238E27FC236}">
                <a16:creationId xmlns:a16="http://schemas.microsoft.com/office/drawing/2014/main" id="{A8C1293C-22B0-4464-8E19-3597449714F5}"/>
              </a:ext>
            </a:extLst>
          </p:cNvPr>
          <p:cNvSpPr>
            <a:spLocks noGrp="1"/>
          </p:cNvSpPr>
          <p:nvPr>
            <p:ph sz="half" idx="4294967295"/>
          </p:nvPr>
        </p:nvSpPr>
        <p:spPr>
          <a:xfrm>
            <a:off x="118818" y="4820031"/>
            <a:ext cx="6241038" cy="206375"/>
          </a:xfrm>
        </p:spPr>
        <p:txBody>
          <a:bodyPr vert="horz" lIns="91440" tIns="45720" rIns="91440" bIns="45720" rtlCol="0" anchor="t">
            <a:noAutofit/>
          </a:bodyPr>
          <a:lstStyle/>
          <a:p>
            <a:pPr marL="0" indent="0">
              <a:lnSpc>
                <a:spcPct val="100000"/>
              </a:lnSpc>
              <a:spcBef>
                <a:spcPts val="0"/>
              </a:spcBef>
              <a:buNone/>
            </a:pPr>
            <a:r>
              <a:rPr lang="en-US" sz="750">
                <a:solidFill>
                  <a:srgbClr val="B2BBC3"/>
                </a:solidFill>
                <a:latin typeface="Source Sans Pro" panose="020B0503030403020204" pitchFamily="34" charset="0"/>
              </a:rPr>
              <a:t>Loomba, Rohit, et al. Gastroenterology 155.5 (2018): 1463-1473.</a:t>
            </a:r>
          </a:p>
          <a:p>
            <a:pPr marL="0" indent="0">
              <a:lnSpc>
                <a:spcPct val="100000"/>
              </a:lnSpc>
              <a:spcBef>
                <a:spcPts val="0"/>
              </a:spcBef>
              <a:buNone/>
            </a:pPr>
            <a:r>
              <a:rPr lang="en-US" sz="750">
                <a:solidFill>
                  <a:srgbClr val="B2BBC3"/>
                </a:solidFill>
                <a:latin typeface="Source Sans Pro" panose="020B0503030403020204" pitchFamily="34" charset="0"/>
              </a:rPr>
              <a:t>Charlton, Michael, et al. Presented at EASL: The International Liver Congress™ 2019, April 10–14, 2019, Vienna, Austria</a:t>
            </a:r>
          </a:p>
          <a:p>
            <a:pPr>
              <a:lnSpc>
                <a:spcPct val="100000"/>
              </a:lnSpc>
              <a:spcBef>
                <a:spcPts val="0"/>
              </a:spcBef>
            </a:pPr>
            <a:endParaRPr lang="en-US"/>
          </a:p>
        </p:txBody>
      </p:sp>
      <p:pic>
        <p:nvPicPr>
          <p:cNvPr id="11" name="Picture 10">
            <a:extLst>
              <a:ext uri="{FF2B5EF4-FFF2-40B4-BE49-F238E27FC236}">
                <a16:creationId xmlns:a16="http://schemas.microsoft.com/office/drawing/2014/main" id="{D4AEE5A3-ED3A-4F9E-B57B-745E446E0068}"/>
              </a:ext>
            </a:extLst>
          </p:cNvPr>
          <p:cNvPicPr>
            <a:picLocks noChangeAspect="1"/>
          </p:cNvPicPr>
          <p:nvPr/>
        </p:nvPicPr>
        <p:blipFill rotWithShape="1">
          <a:blip r:embed="rId4"/>
          <a:srcRect l="1704" t="2230" r="2752" b="23156"/>
          <a:stretch/>
        </p:blipFill>
        <p:spPr>
          <a:xfrm>
            <a:off x="512678" y="1115428"/>
            <a:ext cx="1966166" cy="1446732"/>
          </a:xfrm>
          <a:prstGeom prst="rect">
            <a:avLst/>
          </a:prstGeom>
        </p:spPr>
      </p:pic>
      <p:sp>
        <p:nvSpPr>
          <p:cNvPr id="12" name="TextBox 11">
            <a:extLst>
              <a:ext uri="{FF2B5EF4-FFF2-40B4-BE49-F238E27FC236}">
                <a16:creationId xmlns:a16="http://schemas.microsoft.com/office/drawing/2014/main" id="{643CAF5D-4824-447D-ABC1-A89A9CE525A3}"/>
              </a:ext>
            </a:extLst>
          </p:cNvPr>
          <p:cNvSpPr txBox="1"/>
          <p:nvPr/>
        </p:nvSpPr>
        <p:spPr>
          <a:xfrm>
            <a:off x="308077" y="2597289"/>
            <a:ext cx="2348720" cy="207749"/>
          </a:xfrm>
          <a:prstGeom prst="rect">
            <a:avLst/>
          </a:prstGeom>
          <a:noFill/>
        </p:spPr>
        <p:txBody>
          <a:bodyPr wrap="none" rtlCol="0">
            <a:spAutoFit/>
          </a:bodyPr>
          <a:lstStyle/>
          <a:p>
            <a:pPr>
              <a:defRPr/>
            </a:pPr>
            <a:r>
              <a:rPr lang="en-US" sz="750" b="1">
                <a:solidFill>
                  <a:schemeClr val="accent2"/>
                </a:solidFill>
                <a:latin typeface="Montserrat" panose="00000500000000000000" pitchFamily="2" charset="0"/>
              </a:rPr>
              <a:t>Proposed mechanism of action by GS-0976</a:t>
            </a:r>
          </a:p>
        </p:txBody>
      </p:sp>
      <p:grpSp>
        <p:nvGrpSpPr>
          <p:cNvPr id="13" name="Group 12">
            <a:extLst>
              <a:ext uri="{FF2B5EF4-FFF2-40B4-BE49-F238E27FC236}">
                <a16:creationId xmlns:a16="http://schemas.microsoft.com/office/drawing/2014/main" id="{5A7FF832-BC09-41FB-8502-1D6E84E54C50}"/>
              </a:ext>
            </a:extLst>
          </p:cNvPr>
          <p:cNvGrpSpPr/>
          <p:nvPr/>
        </p:nvGrpSpPr>
        <p:grpSpPr>
          <a:xfrm>
            <a:off x="2916915" y="1026840"/>
            <a:ext cx="2436135" cy="1586474"/>
            <a:chOff x="4586605" y="1580706"/>
            <a:chExt cx="3764692" cy="2575726"/>
          </a:xfrm>
        </p:grpSpPr>
        <p:pic>
          <p:nvPicPr>
            <p:cNvPr id="14" name="Picture 13">
              <a:extLst>
                <a:ext uri="{FF2B5EF4-FFF2-40B4-BE49-F238E27FC236}">
                  <a16:creationId xmlns:a16="http://schemas.microsoft.com/office/drawing/2014/main" id="{2471B2E4-57C6-47C6-B0CD-43EC0A6ABE13}"/>
                </a:ext>
              </a:extLst>
            </p:cNvPr>
            <p:cNvPicPr>
              <a:picLocks noChangeAspect="1"/>
            </p:cNvPicPr>
            <p:nvPr/>
          </p:nvPicPr>
          <p:blipFill rotWithShape="1">
            <a:blip r:embed="rId5"/>
            <a:srcRect b="28850"/>
            <a:stretch/>
          </p:blipFill>
          <p:spPr>
            <a:xfrm>
              <a:off x="4586605" y="1580706"/>
              <a:ext cx="3764692" cy="2575726"/>
            </a:xfrm>
            <a:prstGeom prst="rect">
              <a:avLst/>
            </a:prstGeom>
          </p:spPr>
        </p:pic>
        <p:sp>
          <p:nvSpPr>
            <p:cNvPr id="15" name="Arrow: Down 14">
              <a:extLst>
                <a:ext uri="{FF2B5EF4-FFF2-40B4-BE49-F238E27FC236}">
                  <a16:creationId xmlns:a16="http://schemas.microsoft.com/office/drawing/2014/main" id="{783C787C-7992-47C6-95FA-6B799F5CE561}"/>
                </a:ext>
              </a:extLst>
            </p:cNvPr>
            <p:cNvSpPr/>
            <p:nvPr/>
          </p:nvSpPr>
          <p:spPr>
            <a:xfrm>
              <a:off x="5175254" y="3753913"/>
              <a:ext cx="152661" cy="112007"/>
            </a:xfrm>
            <a:prstGeom prst="downArrow">
              <a:avLst/>
            </a:prstGeom>
            <a:solidFill>
              <a:srgbClr val="006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solidFill>
                  <a:srgbClr val="FFFFFF"/>
                </a:solidFill>
                <a:latin typeface="Segoe UI"/>
              </a:endParaRPr>
            </a:p>
          </p:txBody>
        </p:sp>
        <p:sp>
          <p:nvSpPr>
            <p:cNvPr id="16" name="Arrow: Down 15">
              <a:extLst>
                <a:ext uri="{FF2B5EF4-FFF2-40B4-BE49-F238E27FC236}">
                  <a16:creationId xmlns:a16="http://schemas.microsoft.com/office/drawing/2014/main" id="{89CD00A0-39C5-4BA1-83C2-8DAFC68DE961}"/>
                </a:ext>
              </a:extLst>
            </p:cNvPr>
            <p:cNvSpPr/>
            <p:nvPr/>
          </p:nvSpPr>
          <p:spPr>
            <a:xfrm>
              <a:off x="6013086" y="3755467"/>
              <a:ext cx="152661" cy="112007"/>
            </a:xfrm>
            <a:prstGeom prst="downArrow">
              <a:avLst/>
            </a:prstGeom>
            <a:solidFill>
              <a:srgbClr val="006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solidFill>
                  <a:srgbClr val="FFFFFF"/>
                </a:solidFill>
                <a:latin typeface="Segoe UI"/>
              </a:endParaRPr>
            </a:p>
          </p:txBody>
        </p:sp>
        <p:sp>
          <p:nvSpPr>
            <p:cNvPr id="17" name="Arrow: Down 16">
              <a:extLst>
                <a:ext uri="{FF2B5EF4-FFF2-40B4-BE49-F238E27FC236}">
                  <a16:creationId xmlns:a16="http://schemas.microsoft.com/office/drawing/2014/main" id="{5A0BDB8C-22E6-4920-9479-3E577FA8AFA8}"/>
                </a:ext>
              </a:extLst>
            </p:cNvPr>
            <p:cNvSpPr/>
            <p:nvPr/>
          </p:nvSpPr>
          <p:spPr>
            <a:xfrm>
              <a:off x="6850918" y="3739060"/>
              <a:ext cx="152661" cy="112007"/>
            </a:xfrm>
            <a:prstGeom prst="downArrow">
              <a:avLst/>
            </a:prstGeom>
            <a:solidFill>
              <a:srgbClr val="006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solidFill>
                  <a:srgbClr val="FFFFFF"/>
                </a:solidFill>
                <a:latin typeface="Segoe UI"/>
              </a:endParaRPr>
            </a:p>
          </p:txBody>
        </p:sp>
        <p:sp>
          <p:nvSpPr>
            <p:cNvPr id="18" name="Arrow: Down 17">
              <a:extLst>
                <a:ext uri="{FF2B5EF4-FFF2-40B4-BE49-F238E27FC236}">
                  <a16:creationId xmlns:a16="http://schemas.microsoft.com/office/drawing/2014/main" id="{FAC2125D-2E6D-4D6A-9669-8115D781C3C0}"/>
                </a:ext>
              </a:extLst>
            </p:cNvPr>
            <p:cNvSpPr/>
            <p:nvPr/>
          </p:nvSpPr>
          <p:spPr>
            <a:xfrm>
              <a:off x="7682124" y="3746266"/>
              <a:ext cx="152661" cy="112007"/>
            </a:xfrm>
            <a:prstGeom prst="downArrow">
              <a:avLst/>
            </a:prstGeom>
            <a:solidFill>
              <a:srgbClr val="006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solidFill>
                  <a:srgbClr val="FFFFFF"/>
                </a:solidFill>
                <a:latin typeface="Segoe UI"/>
              </a:endParaRPr>
            </a:p>
          </p:txBody>
        </p:sp>
      </p:grpSp>
      <p:pic>
        <p:nvPicPr>
          <p:cNvPr id="19" name="Picture 18">
            <a:extLst>
              <a:ext uri="{FF2B5EF4-FFF2-40B4-BE49-F238E27FC236}">
                <a16:creationId xmlns:a16="http://schemas.microsoft.com/office/drawing/2014/main" id="{2A23F121-B31B-47B6-B4D6-53A0B59CEC23}"/>
              </a:ext>
            </a:extLst>
          </p:cNvPr>
          <p:cNvPicPr>
            <a:picLocks noChangeAspect="1"/>
          </p:cNvPicPr>
          <p:nvPr/>
        </p:nvPicPr>
        <p:blipFill rotWithShape="1">
          <a:blip r:embed="rId5"/>
          <a:srcRect l="54388" t="71844"/>
          <a:stretch/>
        </p:blipFill>
        <p:spPr>
          <a:xfrm>
            <a:off x="5613168" y="1086935"/>
            <a:ext cx="1313194" cy="915988"/>
          </a:xfrm>
          <a:prstGeom prst="rect">
            <a:avLst/>
          </a:prstGeom>
        </p:spPr>
      </p:pic>
      <p:sp>
        <p:nvSpPr>
          <p:cNvPr id="20" name="Rectangle 19">
            <a:extLst>
              <a:ext uri="{FF2B5EF4-FFF2-40B4-BE49-F238E27FC236}">
                <a16:creationId xmlns:a16="http://schemas.microsoft.com/office/drawing/2014/main" id="{524A31F7-1CE8-4C9E-AE1A-F29F2C0269CB}"/>
              </a:ext>
            </a:extLst>
          </p:cNvPr>
          <p:cNvSpPr/>
          <p:nvPr/>
        </p:nvSpPr>
        <p:spPr>
          <a:xfrm>
            <a:off x="7099118" y="2375361"/>
            <a:ext cx="1946374" cy="611706"/>
          </a:xfrm>
          <a:prstGeom prst="rect">
            <a:avLst/>
          </a:prstGeom>
        </p:spPr>
        <p:txBody>
          <a:bodyPr wrap="square">
            <a:spAutoFit/>
          </a:bodyPr>
          <a:lstStyle/>
          <a:p>
            <a:pPr>
              <a:defRPr/>
            </a:pPr>
            <a:r>
              <a:rPr lang="en-US" sz="675">
                <a:solidFill>
                  <a:schemeClr val="accent2"/>
                </a:solidFill>
                <a:latin typeface="Montserrat" panose="00000500000000000000" pitchFamily="2" charset="0"/>
                <a:ea typeface="Verdana" pitchFamily="34" charset="0"/>
                <a:cs typeface="Verdana" pitchFamily="34" charset="0"/>
              </a:rPr>
              <a:t>Panel of 4 ACs had good AUROC for diagnosing MRI-R at Week 12 (change from baseline)</a:t>
            </a:r>
          </a:p>
          <a:p>
            <a:pPr>
              <a:defRPr/>
            </a:pPr>
            <a:endParaRPr lang="en-US" sz="675">
              <a:solidFill>
                <a:schemeClr val="accent2"/>
              </a:solidFill>
              <a:latin typeface="Montserrat" panose="00000500000000000000" pitchFamily="2" charset="0"/>
              <a:ea typeface="Verdana" pitchFamily="34" charset="0"/>
              <a:cs typeface="Verdana" pitchFamily="34" charset="0"/>
            </a:endParaRPr>
          </a:p>
          <a:p>
            <a:pPr>
              <a:defRPr/>
            </a:pPr>
            <a:endParaRPr lang="en-US" sz="675">
              <a:solidFill>
                <a:schemeClr val="accent2"/>
              </a:solidFill>
              <a:latin typeface="Montserrat" panose="00000500000000000000" pitchFamily="2" charset="0"/>
              <a:ea typeface="Verdana" pitchFamily="34" charset="0"/>
              <a:cs typeface="Verdana" pitchFamily="34" charset="0"/>
            </a:endParaRPr>
          </a:p>
        </p:txBody>
      </p:sp>
      <p:pic>
        <p:nvPicPr>
          <p:cNvPr id="21" name="Picture 20">
            <a:extLst>
              <a:ext uri="{FF2B5EF4-FFF2-40B4-BE49-F238E27FC236}">
                <a16:creationId xmlns:a16="http://schemas.microsoft.com/office/drawing/2014/main" id="{D4F7A3A8-49FC-4FF1-A237-80D7ABAC0E16}"/>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300"/>
                    </a14:imgEffect>
                    <a14:imgEffect>
                      <a14:saturation sat="400000"/>
                    </a14:imgEffect>
                  </a14:imgLayer>
                </a14:imgProps>
              </a:ext>
            </a:extLst>
          </a:blip>
          <a:srcRect l="52566" t="3469"/>
          <a:stretch/>
        </p:blipFill>
        <p:spPr>
          <a:xfrm>
            <a:off x="7132335" y="932651"/>
            <a:ext cx="1678555" cy="1462522"/>
          </a:xfrm>
          <a:prstGeom prst="rect">
            <a:avLst/>
          </a:prstGeom>
        </p:spPr>
      </p:pic>
      <p:pic>
        <p:nvPicPr>
          <p:cNvPr id="2" name="Picture 1">
            <a:extLst>
              <a:ext uri="{FF2B5EF4-FFF2-40B4-BE49-F238E27FC236}">
                <a16:creationId xmlns:a16="http://schemas.microsoft.com/office/drawing/2014/main" id="{2360BBB0-CFB6-CE9C-4E7C-7AF2EDEBBCDC}"/>
              </a:ext>
            </a:extLst>
          </p:cNvPr>
          <p:cNvPicPr>
            <a:picLocks noChangeAspect="1"/>
          </p:cNvPicPr>
          <p:nvPr/>
        </p:nvPicPr>
        <p:blipFill>
          <a:blip r:embed="rId8"/>
          <a:stretch>
            <a:fillRect/>
          </a:stretch>
        </p:blipFill>
        <p:spPr>
          <a:xfrm>
            <a:off x="0" y="2819405"/>
            <a:ext cx="9144000" cy="202814"/>
          </a:xfrm>
          <a:prstGeom prst="rect">
            <a:avLst/>
          </a:prstGeom>
        </p:spPr>
      </p:pic>
    </p:spTree>
    <p:custDataLst>
      <p:tags r:id="rId1"/>
    </p:custDataLst>
    <p:extLst>
      <p:ext uri="{BB962C8B-B14F-4D97-AF65-F5344CB8AC3E}">
        <p14:creationId xmlns:p14="http://schemas.microsoft.com/office/powerpoint/2010/main" val="674835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275F6DA-FE00-4DBB-91F1-8064C0B90F9A}"/>
              </a:ext>
            </a:extLst>
          </p:cNvPr>
          <p:cNvSpPr/>
          <p:nvPr/>
        </p:nvSpPr>
        <p:spPr>
          <a:xfrm>
            <a:off x="0" y="2972684"/>
            <a:ext cx="9144000" cy="1677328"/>
          </a:xfrm>
          <a:prstGeom prst="rect">
            <a:avLst/>
          </a:prstGeom>
          <a:gradFill flip="none" rotWithShape="1">
            <a:gsLst>
              <a:gs pos="100000">
                <a:schemeClr val="accent6">
                  <a:alpha val="0"/>
                </a:schemeClr>
              </a:gs>
              <a:gs pos="0">
                <a:schemeClr val="accent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60BBB0-CFB6-CE9C-4E7C-7AF2EDEBBCDC}"/>
              </a:ext>
            </a:extLst>
          </p:cNvPr>
          <p:cNvPicPr>
            <a:picLocks noChangeAspect="1"/>
          </p:cNvPicPr>
          <p:nvPr/>
        </p:nvPicPr>
        <p:blipFill>
          <a:blip r:embed="rId4"/>
          <a:stretch>
            <a:fillRect/>
          </a:stretch>
        </p:blipFill>
        <p:spPr>
          <a:xfrm>
            <a:off x="0" y="2819405"/>
            <a:ext cx="9144000" cy="202814"/>
          </a:xfrm>
          <a:prstGeom prst="rect">
            <a:avLst/>
          </a:prstGeom>
        </p:spPr>
      </p:pic>
      <p:sp>
        <p:nvSpPr>
          <p:cNvPr id="34" name="TextBox 33">
            <a:extLst>
              <a:ext uri="{FF2B5EF4-FFF2-40B4-BE49-F238E27FC236}">
                <a16:creationId xmlns:a16="http://schemas.microsoft.com/office/drawing/2014/main" id="{0D841545-D35F-429E-924C-EC8EDE430542}"/>
              </a:ext>
            </a:extLst>
          </p:cNvPr>
          <p:cNvSpPr txBox="1"/>
          <p:nvPr/>
        </p:nvSpPr>
        <p:spPr>
          <a:xfrm>
            <a:off x="6758011" y="1346091"/>
            <a:ext cx="685800" cy="685800"/>
          </a:xfrm>
          <a:prstGeom prst="rect">
            <a:avLst/>
          </a:prstGeom>
          <a:noFill/>
        </p:spPr>
        <p:txBody>
          <a:bodyPr wrap="none" lIns="0" tIns="0" rIns="0" bIns="0" rtlCol="0">
            <a:normAutofit/>
          </a:bodyPr>
          <a:lstStyle/>
          <a:p>
            <a:pPr>
              <a:defRPr/>
            </a:pPr>
            <a:endParaRPr lang="en-US" sz="1500">
              <a:solidFill>
                <a:srgbClr val="000000"/>
              </a:solidFill>
              <a:latin typeface="Segoe UI"/>
            </a:endParaRPr>
          </a:p>
        </p:txBody>
      </p:sp>
      <p:sp>
        <p:nvSpPr>
          <p:cNvPr id="35" name="Rectangle 34">
            <a:extLst>
              <a:ext uri="{FF2B5EF4-FFF2-40B4-BE49-F238E27FC236}">
                <a16:creationId xmlns:a16="http://schemas.microsoft.com/office/drawing/2014/main" id="{FA15CECC-2BED-4FF8-8AA6-5D9270B03048}"/>
              </a:ext>
            </a:extLst>
          </p:cNvPr>
          <p:cNvSpPr/>
          <p:nvPr/>
        </p:nvSpPr>
        <p:spPr>
          <a:xfrm>
            <a:off x="3819204" y="892246"/>
            <a:ext cx="2129975" cy="194714"/>
          </a:xfrm>
          <a:prstGeom prst="rect">
            <a:avLst/>
          </a:prstGeom>
          <a:noFill/>
        </p:spPr>
        <p:txBody>
          <a:bodyPr lIns="0" tIns="0" rIns="0" bIns="0"/>
          <a:lstStyle/>
          <a:p>
            <a:pPr>
              <a:lnSpc>
                <a:spcPct val="90000"/>
              </a:lnSpc>
              <a:spcBef>
                <a:spcPts val="750"/>
              </a:spcBef>
              <a:defRPr/>
            </a:pPr>
            <a:r>
              <a:rPr lang="en-US" b="1">
                <a:solidFill>
                  <a:srgbClr val="005695"/>
                </a:solidFill>
                <a:latin typeface="Segoe UI"/>
              </a:rPr>
              <a:t>Metabolomics</a:t>
            </a:r>
            <a:endParaRPr lang="en-GB" sz="1200" kern="0">
              <a:solidFill>
                <a:srgbClr val="005695"/>
              </a:solidFill>
              <a:latin typeface="Segoe UI"/>
              <a:cs typeface="Arial"/>
            </a:endParaRPr>
          </a:p>
        </p:txBody>
      </p:sp>
      <p:pic>
        <p:nvPicPr>
          <p:cNvPr id="36" name="Picture 2" descr="Image result for autism  gut brain">
            <a:extLst>
              <a:ext uri="{FF2B5EF4-FFF2-40B4-BE49-F238E27FC236}">
                <a16:creationId xmlns:a16="http://schemas.microsoft.com/office/drawing/2014/main" id="{5DF089DA-5B17-492A-8651-33785B975D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314" y="1884490"/>
            <a:ext cx="1523862" cy="89648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AB9C6EA3-5520-4E81-B0EC-8BDD9A037EF1}"/>
              </a:ext>
            </a:extLst>
          </p:cNvPr>
          <p:cNvCxnSpPr>
            <a:cxnSpLocks/>
          </p:cNvCxnSpPr>
          <p:nvPr/>
        </p:nvCxnSpPr>
        <p:spPr>
          <a:xfrm>
            <a:off x="7824045" y="2271791"/>
            <a:ext cx="0" cy="274320"/>
          </a:xfrm>
          <a:prstGeom prst="straightConnector1">
            <a:avLst/>
          </a:prstGeom>
          <a:ln w="12700">
            <a:solidFill>
              <a:srgbClr val="0070C0"/>
            </a:solidFill>
            <a:prstDash val="solid"/>
            <a:tailEnd type="triangle"/>
          </a:ln>
        </p:spPr>
        <p:style>
          <a:lnRef idx="1">
            <a:schemeClr val="accent3"/>
          </a:lnRef>
          <a:fillRef idx="0">
            <a:schemeClr val="accent3"/>
          </a:fillRef>
          <a:effectRef idx="0">
            <a:schemeClr val="accent3"/>
          </a:effectRef>
          <a:fontRef idx="minor">
            <a:schemeClr val="tx1"/>
          </a:fontRef>
        </p:style>
      </p:cxnSp>
      <p:pic>
        <p:nvPicPr>
          <p:cNvPr id="38" name="Picture 37">
            <a:extLst>
              <a:ext uri="{FF2B5EF4-FFF2-40B4-BE49-F238E27FC236}">
                <a16:creationId xmlns:a16="http://schemas.microsoft.com/office/drawing/2014/main" id="{0434B5E8-8048-419B-A0E5-20F0D7BF3345}"/>
              </a:ext>
            </a:extLst>
          </p:cNvPr>
          <p:cNvPicPr>
            <a:picLocks noChangeAspect="1"/>
          </p:cNvPicPr>
          <p:nvPr/>
        </p:nvPicPr>
        <p:blipFill rotWithShape="1">
          <a:blip r:embed="rId6">
            <a:clrChange>
              <a:clrFrom>
                <a:srgbClr val="FFFFFF"/>
              </a:clrFrom>
              <a:clrTo>
                <a:srgbClr val="FFFFFF">
                  <a:alpha val="0"/>
                </a:srgbClr>
              </a:clrTo>
            </a:clrChange>
          </a:blip>
          <a:srcRect t="24148"/>
          <a:stretch/>
        </p:blipFill>
        <p:spPr>
          <a:xfrm>
            <a:off x="7637950" y="697856"/>
            <a:ext cx="544628" cy="511994"/>
          </a:xfrm>
          <a:prstGeom prst="rect">
            <a:avLst/>
          </a:prstGeom>
        </p:spPr>
      </p:pic>
      <p:pic>
        <p:nvPicPr>
          <p:cNvPr id="40" name="Picture 6" descr="Image result for ketogenic diet epilepsy">
            <a:extLst>
              <a:ext uri="{FF2B5EF4-FFF2-40B4-BE49-F238E27FC236}">
                <a16:creationId xmlns:a16="http://schemas.microsoft.com/office/drawing/2014/main" id="{7A6C6DFD-BD08-404E-97B2-C4D9F708839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9064" y="1059239"/>
            <a:ext cx="1471369" cy="77246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6C56F65B-E8F8-445D-BB2F-F51A9BE382E8}"/>
              </a:ext>
            </a:extLst>
          </p:cNvPr>
          <p:cNvSpPr txBox="1"/>
          <p:nvPr/>
        </p:nvSpPr>
        <p:spPr>
          <a:xfrm>
            <a:off x="6533433" y="729016"/>
            <a:ext cx="1080325" cy="415498"/>
          </a:xfrm>
          <a:prstGeom prst="rect">
            <a:avLst/>
          </a:prstGeom>
          <a:noFill/>
        </p:spPr>
        <p:txBody>
          <a:bodyPr wrap="square" rtlCol="0">
            <a:spAutoFit/>
          </a:bodyPr>
          <a:lstStyle/>
          <a:p>
            <a:pPr algn="ctr" defTabSz="514350">
              <a:defRPr/>
            </a:pPr>
            <a:r>
              <a:rPr lang="en-US" sz="1050" b="1">
                <a:solidFill>
                  <a:srgbClr val="0070C0"/>
                </a:solidFill>
                <a:latin typeface="Montserrat" panose="00000500000000000000" pitchFamily="2" charset="0"/>
                <a:cs typeface="Arial" panose="020B0604020202020204" pitchFamily="34" charset="0"/>
              </a:rPr>
              <a:t>Ketogenic diet</a:t>
            </a:r>
          </a:p>
        </p:txBody>
      </p:sp>
      <p:cxnSp>
        <p:nvCxnSpPr>
          <p:cNvPr id="42" name="Straight Arrow Connector 41">
            <a:extLst>
              <a:ext uri="{FF2B5EF4-FFF2-40B4-BE49-F238E27FC236}">
                <a16:creationId xmlns:a16="http://schemas.microsoft.com/office/drawing/2014/main" id="{67BBD83F-38C6-4C2A-BB5F-23E95DE99D6D}"/>
              </a:ext>
            </a:extLst>
          </p:cNvPr>
          <p:cNvCxnSpPr>
            <a:cxnSpLocks/>
          </p:cNvCxnSpPr>
          <p:nvPr/>
        </p:nvCxnSpPr>
        <p:spPr>
          <a:xfrm>
            <a:off x="7889567" y="1190528"/>
            <a:ext cx="0" cy="205740"/>
          </a:xfrm>
          <a:prstGeom prst="straightConnector1">
            <a:avLst/>
          </a:prstGeom>
          <a:ln w="12700">
            <a:solidFill>
              <a:srgbClr val="0070C0"/>
            </a:solidFill>
            <a:prstDash val="solid"/>
            <a:tailEnd type="triangle"/>
          </a:ln>
        </p:spPr>
        <p:style>
          <a:lnRef idx="1">
            <a:schemeClr val="accent3"/>
          </a:lnRef>
          <a:fillRef idx="0">
            <a:schemeClr val="accent3"/>
          </a:fillRef>
          <a:effectRef idx="0">
            <a:schemeClr val="accent3"/>
          </a:effectRef>
          <a:fontRef idx="minor">
            <a:schemeClr val="tx1"/>
          </a:fontRef>
        </p:style>
      </p:cxnSp>
      <p:cxnSp>
        <p:nvCxnSpPr>
          <p:cNvPr id="43" name="Straight Arrow Connector 42">
            <a:extLst>
              <a:ext uri="{FF2B5EF4-FFF2-40B4-BE49-F238E27FC236}">
                <a16:creationId xmlns:a16="http://schemas.microsoft.com/office/drawing/2014/main" id="{47BD81D3-45FD-4D1A-AC46-128C97162ED2}"/>
              </a:ext>
            </a:extLst>
          </p:cNvPr>
          <p:cNvCxnSpPr>
            <a:cxnSpLocks/>
          </p:cNvCxnSpPr>
          <p:nvPr/>
        </p:nvCxnSpPr>
        <p:spPr>
          <a:xfrm>
            <a:off x="7361934" y="941227"/>
            <a:ext cx="276017" cy="0"/>
          </a:xfrm>
          <a:prstGeom prst="straightConnector1">
            <a:avLst/>
          </a:prstGeom>
          <a:ln w="12700">
            <a:solidFill>
              <a:srgbClr val="0070C0"/>
            </a:solidFill>
            <a:prstDash val="solid"/>
            <a:tailEnd type="triangle"/>
          </a:ln>
        </p:spPr>
        <p:style>
          <a:lnRef idx="1">
            <a:schemeClr val="accent3"/>
          </a:lnRef>
          <a:fillRef idx="0">
            <a:schemeClr val="accent3"/>
          </a:fillRef>
          <a:effectRef idx="0">
            <a:schemeClr val="accent3"/>
          </a:effectRef>
          <a:fontRef idx="minor">
            <a:schemeClr val="tx1"/>
          </a:fontRef>
        </p:style>
      </p:cxnSp>
      <p:pic>
        <p:nvPicPr>
          <p:cNvPr id="44" name="Picture 43">
            <a:extLst>
              <a:ext uri="{FF2B5EF4-FFF2-40B4-BE49-F238E27FC236}">
                <a16:creationId xmlns:a16="http://schemas.microsoft.com/office/drawing/2014/main" id="{0B1D4784-39FA-4620-A77E-7C5BD637861F}"/>
              </a:ext>
            </a:extLst>
          </p:cNvPr>
          <p:cNvPicPr>
            <a:picLocks noChangeAspect="1"/>
          </p:cNvPicPr>
          <p:nvPr/>
        </p:nvPicPr>
        <p:blipFill>
          <a:blip r:embed="rId8"/>
          <a:stretch>
            <a:fillRect/>
          </a:stretch>
        </p:blipFill>
        <p:spPr>
          <a:xfrm>
            <a:off x="2652155" y="1124116"/>
            <a:ext cx="3685352" cy="1655207"/>
          </a:xfrm>
          <a:prstGeom prst="rect">
            <a:avLst/>
          </a:prstGeom>
        </p:spPr>
      </p:pic>
      <p:sp>
        <p:nvSpPr>
          <p:cNvPr id="4" name="Text Placeholder 3">
            <a:extLst>
              <a:ext uri="{FF2B5EF4-FFF2-40B4-BE49-F238E27FC236}">
                <a16:creationId xmlns:a16="http://schemas.microsoft.com/office/drawing/2014/main" id="{1BA25191-9663-44B0-B360-99F2721527BA}"/>
              </a:ext>
            </a:extLst>
          </p:cNvPr>
          <p:cNvSpPr>
            <a:spLocks noGrp="1"/>
          </p:cNvSpPr>
          <p:nvPr>
            <p:ph type="body" sz="quarter" idx="11"/>
          </p:nvPr>
        </p:nvSpPr>
        <p:spPr>
          <a:xfrm>
            <a:off x="638175" y="293944"/>
            <a:ext cx="4921956" cy="556749"/>
          </a:xfrm>
        </p:spPr>
        <p:txBody>
          <a:bodyPr/>
          <a:lstStyle/>
          <a:p>
            <a:pPr>
              <a:spcBef>
                <a:spcPts val="600"/>
              </a:spcBef>
            </a:pPr>
            <a:r>
              <a:rPr lang="en-US" sz="1600" b="1" spc="-100">
                <a:solidFill>
                  <a:schemeClr val="accent1"/>
                </a:solidFill>
                <a:latin typeface="Montserrat" charset="0"/>
              </a:rPr>
              <a:t>Novel Therapeutic Or Diagnostic Targets</a:t>
            </a:r>
          </a:p>
          <a:p>
            <a:pPr>
              <a:spcBef>
                <a:spcPts val="600"/>
              </a:spcBef>
            </a:pPr>
            <a:r>
              <a:rPr lang="en-US" sz="1400" b="0"/>
              <a:t>M</a:t>
            </a:r>
            <a:r>
              <a:rPr lang="en-US" sz="1400" b="0" spc="-100">
                <a:solidFill>
                  <a:schemeClr val="accent1"/>
                </a:solidFill>
                <a:latin typeface="Montserrat" charset="0"/>
              </a:rPr>
              <a:t>etabolites deliver actionable insights in microbiome research</a:t>
            </a:r>
            <a:endParaRPr lang="en-GB" sz="1400" b="0"/>
          </a:p>
        </p:txBody>
      </p:sp>
      <p:sp>
        <p:nvSpPr>
          <p:cNvPr id="45" name="Rectangle 44">
            <a:extLst>
              <a:ext uri="{FF2B5EF4-FFF2-40B4-BE49-F238E27FC236}">
                <a16:creationId xmlns:a16="http://schemas.microsoft.com/office/drawing/2014/main" id="{562B620A-8590-4AF8-81EC-101FDD30DE7D}"/>
              </a:ext>
            </a:extLst>
          </p:cNvPr>
          <p:cNvSpPr/>
          <p:nvPr/>
        </p:nvSpPr>
        <p:spPr>
          <a:xfrm>
            <a:off x="274539" y="3224441"/>
            <a:ext cx="2279909" cy="1005953"/>
          </a:xfrm>
          <a:prstGeom prst="rect">
            <a:avLst/>
          </a:prstGeom>
          <a:noFill/>
        </p:spPr>
        <p:txBody>
          <a:bodyPr lIns="0" tIns="0" rIns="0" bIns="0"/>
          <a:lstStyle/>
          <a:p>
            <a:pPr defTabSz="914378">
              <a:lnSpc>
                <a:spcPct val="90000"/>
              </a:lnSpc>
              <a:spcBef>
                <a:spcPts val="450"/>
              </a:spcBef>
              <a:spcAft>
                <a:spcPts val="300"/>
              </a:spcAft>
              <a:buClr>
                <a:srgbClr val="005695"/>
              </a:buClr>
              <a:defRPr/>
            </a:pPr>
            <a:r>
              <a:rPr lang="en-US" sz="900" b="1" kern="0">
                <a:latin typeface="Arial" panose="020B0604020202020204" pitchFamily="34" charset="0"/>
                <a:cs typeface="Arial" panose="020B0604020202020204" pitchFamily="34" charset="0"/>
              </a:rPr>
              <a:t>Need for treatment strategies</a:t>
            </a:r>
          </a:p>
          <a:p>
            <a:pPr marL="171450" indent="-171450">
              <a:lnSpc>
                <a:spcPct val="90000"/>
              </a:lnSpc>
              <a:spcAft>
                <a:spcPts val="300"/>
              </a:spcAft>
              <a:buFont typeface="Arial" panose="020B0604020202020204" pitchFamily="34" charset="0"/>
              <a:buChar char="•"/>
              <a:defRPr/>
            </a:pPr>
            <a:r>
              <a:rPr lang="en-US" sz="900">
                <a:latin typeface="Arial" charset="0"/>
                <a:cs typeface="Arial" charset="0"/>
              </a:rPr>
              <a:t>The ketogenic diet (KD) is an effective treatment for refractory epilepsy; it was a mystery how it worked</a:t>
            </a:r>
          </a:p>
          <a:p>
            <a:pPr marL="171450" indent="-171450">
              <a:lnSpc>
                <a:spcPct val="90000"/>
              </a:lnSpc>
              <a:spcAft>
                <a:spcPts val="300"/>
              </a:spcAft>
              <a:buFont typeface="Arial" panose="020B0604020202020204" pitchFamily="34" charset="0"/>
              <a:buChar char="•"/>
              <a:defRPr/>
            </a:pPr>
            <a:r>
              <a:rPr lang="en-US" sz="900">
                <a:latin typeface="Arial" charset="0"/>
                <a:cs typeface="Arial" charset="0"/>
              </a:rPr>
              <a:t>Researchers at UCLA found that the KD works through the gut microbiome</a:t>
            </a:r>
          </a:p>
          <a:p>
            <a:pPr marL="171450" indent="-171450">
              <a:lnSpc>
                <a:spcPct val="90000"/>
              </a:lnSpc>
              <a:spcAft>
                <a:spcPts val="300"/>
              </a:spcAft>
              <a:buFont typeface="Arial" panose="020B0604020202020204" pitchFamily="34" charset="0"/>
              <a:buChar char="•"/>
              <a:defRPr/>
            </a:pPr>
            <a:r>
              <a:rPr lang="en-US" sz="900">
                <a:latin typeface="Arial" charset="0"/>
                <a:cs typeface="Arial" charset="0"/>
              </a:rPr>
              <a:t>How host bacteria produce this benefit was unclear</a:t>
            </a:r>
          </a:p>
          <a:p>
            <a:pPr defTabSz="914378">
              <a:lnSpc>
                <a:spcPct val="90000"/>
              </a:lnSpc>
              <a:spcBef>
                <a:spcPts val="300"/>
              </a:spcBef>
              <a:spcAft>
                <a:spcPts val="300"/>
              </a:spcAft>
              <a:buClr>
                <a:srgbClr val="005695"/>
              </a:buClr>
              <a:defRPr/>
            </a:pPr>
            <a:endParaRPr lang="en-US" sz="900" kern="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0BEBEA17-DBB1-400F-804D-B5E0C7804059}"/>
              </a:ext>
            </a:extLst>
          </p:cNvPr>
          <p:cNvSpPr/>
          <p:nvPr/>
        </p:nvSpPr>
        <p:spPr>
          <a:xfrm>
            <a:off x="2945849" y="3224441"/>
            <a:ext cx="3546482" cy="1005953"/>
          </a:xfrm>
          <a:prstGeom prst="rect">
            <a:avLst/>
          </a:prstGeom>
          <a:noFill/>
        </p:spPr>
        <p:txBody>
          <a:bodyPr lIns="0" tIns="0" rIns="0" bIns="0"/>
          <a:lstStyle/>
          <a:p>
            <a:pPr defTabSz="914378">
              <a:lnSpc>
                <a:spcPct val="90000"/>
              </a:lnSpc>
              <a:spcBef>
                <a:spcPts val="450"/>
              </a:spcBef>
              <a:spcAft>
                <a:spcPts val="300"/>
              </a:spcAft>
              <a:buClr>
                <a:srgbClr val="005695"/>
              </a:buClr>
              <a:defRPr/>
            </a:pPr>
            <a:r>
              <a:rPr lang="en-US" sz="900" b="1" kern="0">
                <a:latin typeface="Arial" panose="020B0604020202020204" pitchFamily="34" charset="0"/>
                <a:cs typeface="Arial" panose="020B0604020202020204" pitchFamily="34" charset="0"/>
              </a:rPr>
              <a:t>Metabolomics identifies a marker that illuminated efficacy</a:t>
            </a:r>
          </a:p>
          <a:p>
            <a:pPr marL="171450" indent="-171450">
              <a:lnSpc>
                <a:spcPct val="90000"/>
              </a:lnSpc>
              <a:spcBef>
                <a:spcPts val="300"/>
              </a:spcBef>
              <a:spcAft>
                <a:spcPts val="300"/>
              </a:spcAft>
              <a:buFont typeface="Arial" panose="020B0604020202020204" pitchFamily="34" charset="0"/>
              <a:buChar char="•"/>
              <a:defRPr/>
            </a:pPr>
            <a:r>
              <a:rPr lang="en-US" sz="900">
                <a:latin typeface="Arial" charset="0"/>
                <a:cs typeface="Arial" charset="0"/>
              </a:rPr>
              <a:t>Diet reduces ketogenic gamma-glutamyl amino acids (GGTs) in seizure protected mice (serum)</a:t>
            </a:r>
          </a:p>
          <a:p>
            <a:pPr marL="171450" indent="-171450">
              <a:lnSpc>
                <a:spcPct val="90000"/>
              </a:lnSpc>
              <a:spcBef>
                <a:spcPts val="300"/>
              </a:spcBef>
              <a:spcAft>
                <a:spcPts val="300"/>
              </a:spcAft>
              <a:buFont typeface="Arial" panose="020B0604020202020204" pitchFamily="34" charset="0"/>
              <a:buChar char="•"/>
              <a:defRPr/>
            </a:pPr>
            <a:r>
              <a:rPr lang="en-US" sz="900">
                <a:latin typeface="Arial" charset="0"/>
                <a:cs typeface="Arial" charset="0"/>
              </a:rPr>
              <a:t>Serum levels lead to shift in brain GABA/Glu ratio</a:t>
            </a:r>
          </a:p>
          <a:p>
            <a:pPr marL="171450" indent="-171450">
              <a:lnSpc>
                <a:spcPct val="90000"/>
              </a:lnSpc>
              <a:spcBef>
                <a:spcPts val="300"/>
              </a:spcBef>
              <a:spcAft>
                <a:spcPts val="300"/>
              </a:spcAft>
              <a:buFont typeface="Arial" panose="020B0604020202020204" pitchFamily="34" charset="0"/>
              <a:buChar char="•"/>
              <a:defRPr/>
            </a:pPr>
            <a:r>
              <a:rPr lang="en-US" sz="900">
                <a:latin typeface="Arial" charset="0"/>
                <a:cs typeface="Arial" charset="0"/>
              </a:rPr>
              <a:t>Certain strains mimic diet effect through GGT activity as does inhibition of GGT activity with oral inhibitor</a:t>
            </a:r>
          </a:p>
          <a:p>
            <a:pPr defTabSz="914378">
              <a:lnSpc>
                <a:spcPct val="90000"/>
              </a:lnSpc>
              <a:spcBef>
                <a:spcPts val="450"/>
              </a:spcBef>
              <a:spcAft>
                <a:spcPts val="300"/>
              </a:spcAft>
              <a:buClr>
                <a:srgbClr val="005695"/>
              </a:buClr>
              <a:defRPr/>
            </a:pPr>
            <a:endParaRPr lang="en-US" sz="900" kern="0">
              <a:latin typeface="Arial" panose="020B0604020202020204" pitchFamily="34" charset="0"/>
              <a:cs typeface="Arial" panose="020B0604020202020204" pitchFamily="34" charset="0"/>
            </a:endParaRPr>
          </a:p>
          <a:p>
            <a:pPr defTabSz="914378">
              <a:lnSpc>
                <a:spcPct val="90000"/>
              </a:lnSpc>
              <a:spcBef>
                <a:spcPts val="450"/>
              </a:spcBef>
              <a:spcAft>
                <a:spcPts val="300"/>
              </a:spcAft>
              <a:buClr>
                <a:srgbClr val="005695"/>
              </a:buClr>
              <a:defRPr/>
            </a:pPr>
            <a:endParaRPr lang="en-US" sz="900" kern="0">
              <a:latin typeface="Arial" panose="020B0604020202020204" pitchFamily="34" charset="0"/>
              <a:cs typeface="Arial" panose="020B0604020202020204" pitchFamily="34" charset="0"/>
            </a:endParaRPr>
          </a:p>
          <a:p>
            <a:pPr defTabSz="914378">
              <a:lnSpc>
                <a:spcPct val="90000"/>
              </a:lnSpc>
              <a:spcBef>
                <a:spcPts val="450"/>
              </a:spcBef>
              <a:spcAft>
                <a:spcPts val="300"/>
              </a:spcAft>
              <a:buClr>
                <a:srgbClr val="005695"/>
              </a:buClr>
              <a:defRPr/>
            </a:pPr>
            <a:endParaRPr lang="en-US" sz="900" kern="0">
              <a:latin typeface="Arial" panose="020B0604020202020204" pitchFamily="34" charset="0"/>
              <a:cs typeface="Arial" panose="020B0604020202020204" pitchFamily="34" charset="0"/>
            </a:endParaRPr>
          </a:p>
          <a:p>
            <a:pPr defTabSz="914378">
              <a:lnSpc>
                <a:spcPct val="90000"/>
              </a:lnSpc>
              <a:spcBef>
                <a:spcPts val="750"/>
              </a:spcBef>
              <a:spcAft>
                <a:spcPts val="300"/>
              </a:spcAft>
              <a:buClr>
                <a:srgbClr val="005695"/>
              </a:buClr>
              <a:defRPr/>
            </a:pPr>
            <a:endParaRPr lang="en-US" sz="900" kern="0">
              <a:latin typeface="Arial" panose="020B0604020202020204" pitchFamily="34" charset="0"/>
              <a:cs typeface="Arial" panose="020B0604020202020204" pitchFamily="34" charset="0"/>
            </a:endParaRPr>
          </a:p>
          <a:p>
            <a:pPr marL="175022" defTabSz="914378">
              <a:lnSpc>
                <a:spcPct val="90000"/>
              </a:lnSpc>
              <a:spcBef>
                <a:spcPts val="750"/>
              </a:spcBef>
              <a:spcAft>
                <a:spcPts val="300"/>
              </a:spcAft>
              <a:buClr>
                <a:srgbClr val="00C1EC"/>
              </a:buClr>
              <a:defRPr/>
            </a:pPr>
            <a:endParaRPr lang="en-GB" sz="900" kern="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A34F26BD-7A04-4E3E-BD40-B8729DA45AF2}"/>
              </a:ext>
            </a:extLst>
          </p:cNvPr>
          <p:cNvSpPr/>
          <p:nvPr/>
        </p:nvSpPr>
        <p:spPr>
          <a:xfrm>
            <a:off x="6716909" y="3196033"/>
            <a:ext cx="2239067" cy="1005953"/>
          </a:xfrm>
          <a:prstGeom prst="rect">
            <a:avLst/>
          </a:prstGeom>
          <a:noFill/>
        </p:spPr>
        <p:txBody>
          <a:bodyPr lIns="0" tIns="0" rIns="0" bIns="0" anchor="t"/>
          <a:lstStyle/>
          <a:p>
            <a:pPr defTabSz="914378">
              <a:lnSpc>
                <a:spcPct val="90000"/>
              </a:lnSpc>
              <a:spcBef>
                <a:spcPts val="300"/>
              </a:spcBef>
              <a:spcAft>
                <a:spcPts val="300"/>
              </a:spcAft>
              <a:buClr>
                <a:srgbClr val="005695"/>
              </a:buClr>
              <a:defRPr/>
            </a:pPr>
            <a:r>
              <a:rPr lang="en-US" sz="900" b="1" kern="0">
                <a:latin typeface="Arial"/>
                <a:cs typeface="Arial"/>
              </a:rPr>
              <a:t>New target and biomarker identified</a:t>
            </a:r>
          </a:p>
          <a:p>
            <a:pPr marL="171450" indent="-171450">
              <a:lnSpc>
                <a:spcPct val="90000"/>
              </a:lnSpc>
              <a:spcBef>
                <a:spcPts val="300"/>
              </a:spcBef>
              <a:spcAft>
                <a:spcPts val="300"/>
              </a:spcAft>
              <a:buFont typeface="Arial" panose="020B0604020202020204" pitchFamily="34" charset="0"/>
              <a:buChar char="•"/>
              <a:defRPr/>
            </a:pPr>
            <a:r>
              <a:rPr lang="en-US" sz="900" kern="0">
                <a:latin typeface="Arial"/>
                <a:cs typeface="Arial"/>
              </a:rPr>
              <a:t>A molecular understanding of how the </a:t>
            </a:r>
            <a:r>
              <a:rPr lang="en-US" sz="900">
                <a:latin typeface="Arial"/>
                <a:cs typeface="Arial"/>
              </a:rPr>
              <a:t>KD works was revealed</a:t>
            </a:r>
          </a:p>
          <a:p>
            <a:pPr marL="171450" indent="-171450">
              <a:lnSpc>
                <a:spcPct val="90000"/>
              </a:lnSpc>
              <a:spcBef>
                <a:spcPts val="300"/>
              </a:spcBef>
              <a:spcAft>
                <a:spcPts val="300"/>
              </a:spcAft>
              <a:buFont typeface="Arial" panose="020B0604020202020204" pitchFamily="34" charset="0"/>
              <a:buChar char="•"/>
              <a:defRPr/>
            </a:pPr>
            <a:r>
              <a:rPr lang="en-US" sz="900">
                <a:latin typeface="Arial"/>
                <a:cs typeface="Arial"/>
              </a:rPr>
              <a:t>The findings open the potential for more targeted and consistently effective approaches</a:t>
            </a:r>
          </a:p>
          <a:p>
            <a:pPr marL="171450" indent="-171450">
              <a:lnSpc>
                <a:spcPct val="90000"/>
              </a:lnSpc>
              <a:spcBef>
                <a:spcPts val="300"/>
              </a:spcBef>
              <a:spcAft>
                <a:spcPts val="300"/>
              </a:spcAft>
              <a:buFont typeface="Arial" panose="020B0604020202020204" pitchFamily="34" charset="0"/>
              <a:buChar char="•"/>
              <a:defRPr/>
            </a:pPr>
            <a:r>
              <a:rPr lang="en-US" sz="900">
                <a:latin typeface="Arial"/>
                <a:cs typeface="Arial"/>
              </a:rPr>
              <a:t>This work spawned a new company focused on metabolic targets of neurologic disorders.</a:t>
            </a:r>
          </a:p>
          <a:p>
            <a:pPr defTabSz="914378">
              <a:lnSpc>
                <a:spcPct val="90000"/>
              </a:lnSpc>
              <a:spcBef>
                <a:spcPts val="450"/>
              </a:spcBef>
              <a:spcAft>
                <a:spcPts val="300"/>
              </a:spcAft>
              <a:buClr>
                <a:srgbClr val="005695"/>
              </a:buClr>
              <a:defRPr/>
            </a:pPr>
            <a:endParaRPr lang="en-US" sz="900" kern="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7B61DC86-1284-448D-9CE7-9D3F798118D6}"/>
              </a:ext>
            </a:extLst>
          </p:cNvPr>
          <p:cNvSpPr txBox="1"/>
          <p:nvPr/>
        </p:nvSpPr>
        <p:spPr>
          <a:xfrm>
            <a:off x="195334" y="4781775"/>
            <a:ext cx="5501030" cy="207749"/>
          </a:xfrm>
          <a:prstGeom prst="rect">
            <a:avLst/>
          </a:prstGeom>
          <a:noFill/>
        </p:spPr>
        <p:txBody>
          <a:bodyPr wrap="square">
            <a:spAutoFit/>
          </a:bodyPr>
          <a:lstStyle/>
          <a:p>
            <a:r>
              <a:rPr lang="en-US" sz="750">
                <a:solidFill>
                  <a:srgbClr val="B2BBC3"/>
                </a:solidFill>
                <a:latin typeface="Source Sans Pro" panose="020B0503030403020204" pitchFamily="34" charset="0"/>
              </a:rPr>
              <a:t>Olson, Christine A., et al. ‘The gut microbiota mediates the anti-seizure effects of the ketogenic diet.’ Cell 173.7 (2018): 1728-1741.</a:t>
            </a:r>
          </a:p>
        </p:txBody>
      </p:sp>
      <p:sp>
        <p:nvSpPr>
          <p:cNvPr id="49" name="TextBox 48">
            <a:extLst>
              <a:ext uri="{FF2B5EF4-FFF2-40B4-BE49-F238E27FC236}">
                <a16:creationId xmlns:a16="http://schemas.microsoft.com/office/drawing/2014/main" id="{1C2647D2-D8F2-4292-9F6B-8FADEF2A399E}"/>
              </a:ext>
            </a:extLst>
          </p:cNvPr>
          <p:cNvSpPr txBox="1"/>
          <p:nvPr/>
        </p:nvSpPr>
        <p:spPr>
          <a:xfrm>
            <a:off x="7075398" y="2470710"/>
            <a:ext cx="1546134" cy="253916"/>
          </a:xfrm>
          <a:prstGeom prst="rect">
            <a:avLst/>
          </a:prstGeom>
          <a:noFill/>
        </p:spPr>
        <p:txBody>
          <a:bodyPr wrap="square" rtlCol="0">
            <a:spAutoFit/>
          </a:bodyPr>
          <a:lstStyle/>
          <a:p>
            <a:pPr algn="ctr" defTabSz="514350">
              <a:defRPr/>
            </a:pPr>
            <a:r>
              <a:rPr lang="en-US" sz="1050" b="1">
                <a:solidFill>
                  <a:srgbClr val="0070C0"/>
                </a:solidFill>
                <a:latin typeface="Montserrat" panose="00000500000000000000" pitchFamily="2" charset="0"/>
                <a:cs typeface="Arial" panose="020B0604020202020204" pitchFamily="34" charset="0"/>
              </a:rPr>
              <a:t>Seizure protection</a:t>
            </a:r>
          </a:p>
        </p:txBody>
      </p:sp>
      <p:sp>
        <p:nvSpPr>
          <p:cNvPr id="6" name="TextBox 5">
            <a:extLst>
              <a:ext uri="{FF2B5EF4-FFF2-40B4-BE49-F238E27FC236}">
                <a16:creationId xmlns:a16="http://schemas.microsoft.com/office/drawing/2014/main" id="{96E4AD1B-8975-3388-E5A1-BEBF178C70C1}"/>
              </a:ext>
            </a:extLst>
          </p:cNvPr>
          <p:cNvSpPr txBox="1"/>
          <p:nvPr/>
        </p:nvSpPr>
        <p:spPr>
          <a:xfrm>
            <a:off x="6758011" y="1343433"/>
            <a:ext cx="2492807" cy="992579"/>
          </a:xfrm>
          <a:prstGeom prst="rect">
            <a:avLst/>
          </a:prstGeom>
          <a:noFill/>
        </p:spPr>
        <p:txBody>
          <a:bodyPr wrap="square" rtlCol="0">
            <a:spAutoFit/>
          </a:bodyPr>
          <a:lstStyle>
            <a:defPPr>
              <a:defRPr lang="en-US"/>
            </a:defPPr>
            <a:lvl1pPr algn="ctr" defTabSz="514350">
              <a:defRPr sz="1050" b="1">
                <a:solidFill>
                  <a:srgbClr val="0070C0"/>
                </a:solidFill>
                <a:latin typeface="Segoe UI"/>
                <a:cs typeface="Arial" panose="020B0604020202020204" pitchFamily="34" charset="0"/>
              </a:defRPr>
            </a:lvl1pPr>
          </a:lstStyle>
          <a:p>
            <a:r>
              <a:rPr lang="en-US">
                <a:latin typeface="Montserrat" panose="00000500000000000000" pitchFamily="2" charset="0"/>
              </a:rPr>
              <a:t>Blood</a:t>
            </a:r>
            <a:r>
              <a:rPr lang="en-US" b="0">
                <a:latin typeface="Montserrat" panose="00000500000000000000" pitchFamily="2" charset="0"/>
              </a:rPr>
              <a:t>—</a:t>
            </a:r>
            <a:r>
              <a:rPr lang="en-US" sz="2400" b="0">
                <a:latin typeface="Montserrat" panose="00000500000000000000" pitchFamily="2" charset="0"/>
              </a:rPr>
              <a:t>↓</a:t>
            </a:r>
            <a:r>
              <a:rPr lang="en-US" b="0">
                <a:latin typeface="Montserrat" panose="00000500000000000000" pitchFamily="2" charset="0"/>
              </a:rPr>
              <a:t> gamma glutamyl amino acids</a:t>
            </a:r>
          </a:p>
          <a:p>
            <a:r>
              <a:rPr lang="en-US">
                <a:latin typeface="Montserrat" panose="00000500000000000000" pitchFamily="2" charset="0"/>
              </a:rPr>
              <a:t>Brain</a:t>
            </a:r>
            <a:r>
              <a:rPr lang="en-US" b="0">
                <a:latin typeface="Montserrat" panose="00000500000000000000" pitchFamily="2" charset="0"/>
              </a:rPr>
              <a:t>— </a:t>
            </a:r>
            <a:r>
              <a:rPr lang="en-US" sz="2400" b="0">
                <a:latin typeface="Montserrat" panose="00000500000000000000" pitchFamily="2" charset="0"/>
              </a:rPr>
              <a:t>↑</a:t>
            </a:r>
            <a:r>
              <a:rPr lang="en-US" sz="2000" b="0">
                <a:latin typeface="Montserrat" panose="00000500000000000000" pitchFamily="2" charset="0"/>
              </a:rPr>
              <a:t> </a:t>
            </a:r>
            <a:r>
              <a:rPr lang="en-US" b="0">
                <a:latin typeface="Montserrat" panose="00000500000000000000" pitchFamily="2" charset="0"/>
              </a:rPr>
              <a:t>GABA/glutamate</a:t>
            </a:r>
          </a:p>
        </p:txBody>
      </p:sp>
    </p:spTree>
    <p:custDataLst>
      <p:tags r:id="rId1"/>
    </p:custDataLst>
    <p:extLst>
      <p:ext uri="{BB962C8B-B14F-4D97-AF65-F5344CB8AC3E}">
        <p14:creationId xmlns:p14="http://schemas.microsoft.com/office/powerpoint/2010/main" val="2912937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13A31D2-57BD-4063-AE5E-4B3E843C9841}"/>
              </a:ext>
            </a:extLst>
          </p:cNvPr>
          <p:cNvSpPr/>
          <p:nvPr/>
        </p:nvSpPr>
        <p:spPr>
          <a:xfrm>
            <a:off x="0" y="3174399"/>
            <a:ext cx="9144000" cy="1471646"/>
          </a:xfrm>
          <a:prstGeom prst="rect">
            <a:avLst/>
          </a:prstGeom>
          <a:gradFill flip="none" rotWithShape="1">
            <a:gsLst>
              <a:gs pos="100000">
                <a:schemeClr val="accent6">
                  <a:alpha val="0"/>
                </a:schemeClr>
              </a:gs>
              <a:gs pos="0">
                <a:schemeClr val="accent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a:p>
        </p:txBody>
      </p:sp>
      <p:pic>
        <p:nvPicPr>
          <p:cNvPr id="3074" name="Picture 2" descr="Related image">
            <a:extLst>
              <a:ext uri="{FF2B5EF4-FFF2-40B4-BE49-F238E27FC236}">
                <a16:creationId xmlns:a16="http://schemas.microsoft.com/office/drawing/2014/main" id="{5E6CCDEF-AA15-4B9E-9F4C-8B86432EED2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166" t="9676" r="9405" b="10689"/>
          <a:stretch/>
        </p:blipFill>
        <p:spPr bwMode="auto">
          <a:xfrm>
            <a:off x="466314" y="1078612"/>
            <a:ext cx="1259351" cy="72856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AC1AA2C-24A9-4A09-8799-978AC3149073}"/>
              </a:ext>
            </a:extLst>
          </p:cNvPr>
          <p:cNvSpPr>
            <a:spLocks noGrp="1"/>
          </p:cNvSpPr>
          <p:nvPr>
            <p:ph sz="half" idx="4294967295"/>
          </p:nvPr>
        </p:nvSpPr>
        <p:spPr>
          <a:xfrm>
            <a:off x="2829086" y="3363043"/>
            <a:ext cx="3585058" cy="1716088"/>
          </a:xfrm>
        </p:spPr>
        <p:txBody>
          <a:bodyPr/>
          <a:lstStyle/>
          <a:p>
            <a:pPr marL="68580" indent="0">
              <a:spcBef>
                <a:spcPts val="300"/>
              </a:spcBef>
              <a:buNone/>
            </a:pPr>
            <a:r>
              <a:rPr lang="en-US" sz="900" b="1">
                <a:latin typeface="Arial" panose="020B0604020202020204" pitchFamily="34" charset="0"/>
                <a:cs typeface="Arial" panose="020B0604020202020204" pitchFamily="34" charset="0"/>
              </a:rPr>
              <a:t>Metabolomics identifies NAM biosynthesis in AM treated ALS mice</a:t>
            </a:r>
          </a:p>
          <a:p>
            <a:pPr>
              <a:spcBef>
                <a:spcPts val="300"/>
              </a:spcBef>
            </a:pPr>
            <a:r>
              <a:rPr lang="en-US" sz="900">
                <a:latin typeface="Arial" panose="020B0604020202020204" pitchFamily="34" charset="0"/>
                <a:cs typeface="Arial" panose="020B0604020202020204" pitchFamily="34" charset="0"/>
              </a:rPr>
              <a:t>Metagenomic shotgun sequencing revealed that the gut microbial composition of </a:t>
            </a:r>
            <a:r>
              <a:rPr lang="en-US" sz="900" i="1">
                <a:latin typeface="Arial" panose="020B0604020202020204" pitchFamily="34" charset="0"/>
                <a:cs typeface="Arial" panose="020B0604020202020204" pitchFamily="34" charset="0"/>
              </a:rPr>
              <a:t>Sod1</a:t>
            </a:r>
            <a:r>
              <a:rPr lang="en-US" sz="900">
                <a:latin typeface="Arial" panose="020B0604020202020204" pitchFamily="34" charset="0"/>
                <a:cs typeface="Arial" panose="020B0604020202020204" pitchFamily="34" charset="0"/>
              </a:rPr>
              <a:t>-Tg mice diverged from WT even before the appearance of motor dysfunction, particularly </a:t>
            </a:r>
            <a:r>
              <a:rPr lang="en-US" sz="900" i="1">
                <a:latin typeface="Arial" panose="020B0604020202020204" pitchFamily="34" charset="0"/>
                <a:cs typeface="Arial" panose="020B0604020202020204" pitchFamily="34" charset="0"/>
              </a:rPr>
              <a:t>A. </a:t>
            </a:r>
            <a:r>
              <a:rPr lang="en-US" sz="900" i="1" err="1">
                <a:latin typeface="Arial" panose="020B0604020202020204" pitchFamily="34" charset="0"/>
                <a:cs typeface="Arial" panose="020B0604020202020204" pitchFamily="34" charset="0"/>
              </a:rPr>
              <a:t>muciniphila</a:t>
            </a:r>
            <a:r>
              <a:rPr lang="en-US" sz="900">
                <a:latin typeface="Arial" panose="020B0604020202020204" pitchFamily="34" charset="0"/>
                <a:cs typeface="Arial" panose="020B0604020202020204" pitchFamily="34" charset="0"/>
              </a:rPr>
              <a:t> (AM).</a:t>
            </a:r>
          </a:p>
          <a:p>
            <a:pPr>
              <a:spcBef>
                <a:spcPts val="300"/>
              </a:spcBef>
            </a:pPr>
            <a:r>
              <a:rPr lang="en-US" sz="900">
                <a:latin typeface="Arial" panose="020B0604020202020204" pitchFamily="34" charset="0"/>
                <a:cs typeface="Arial" panose="020B0604020202020204" pitchFamily="34" charset="0"/>
              </a:rPr>
              <a:t>AM colonization ameliorated motor degeneration</a:t>
            </a:r>
          </a:p>
          <a:p>
            <a:pPr>
              <a:spcBef>
                <a:spcPts val="300"/>
              </a:spcBef>
            </a:pPr>
            <a:r>
              <a:rPr lang="en-US" sz="900">
                <a:latin typeface="Arial" panose="020B0604020202020204" pitchFamily="34" charset="0"/>
                <a:cs typeface="Arial" panose="020B0604020202020204" pitchFamily="34" charset="0"/>
              </a:rPr>
              <a:t>AM colonization </a:t>
            </a:r>
            <a:r>
              <a:rPr lang="en-US" sz="900">
                <a:latin typeface="Arial" panose="020B0604020202020204" pitchFamily="34" charset="0"/>
                <a:cs typeface="Arial" panose="020B0604020202020204" pitchFamily="34" charset="0"/>
                <a:sym typeface="Wingdings" panose="05000000000000000000" pitchFamily="2" charset="2"/>
              </a:rPr>
              <a:t></a:t>
            </a:r>
            <a:r>
              <a:rPr lang="en-US" sz="900">
                <a:latin typeface="Arial" panose="020B0604020202020204" pitchFamily="34" charset="0"/>
                <a:cs typeface="Arial" panose="020B0604020202020204" pitchFamily="34" charset="0"/>
              </a:rPr>
              <a:t> nicotinamide (NAM) levels that improved motor performance in ALS mice</a:t>
            </a:r>
          </a:p>
        </p:txBody>
      </p:sp>
      <p:sp>
        <p:nvSpPr>
          <p:cNvPr id="7" name="Title 6">
            <a:extLst>
              <a:ext uri="{FF2B5EF4-FFF2-40B4-BE49-F238E27FC236}">
                <a16:creationId xmlns:a16="http://schemas.microsoft.com/office/drawing/2014/main" id="{01A75090-DD24-4FD4-92A2-482FEAD1CF89}"/>
              </a:ext>
            </a:extLst>
          </p:cNvPr>
          <p:cNvSpPr>
            <a:spLocks noGrp="1"/>
          </p:cNvSpPr>
          <p:nvPr>
            <p:ph type="title" idx="4294967295"/>
          </p:nvPr>
        </p:nvSpPr>
        <p:spPr>
          <a:xfrm>
            <a:off x="477837" y="308163"/>
            <a:ext cx="8188325" cy="471488"/>
          </a:xfrm>
          <a:prstGeom prst="rect">
            <a:avLst/>
          </a:prstGeom>
        </p:spPr>
        <p:txBody>
          <a:bodyPr>
            <a:noAutofit/>
          </a:bodyPr>
          <a:lstStyle/>
          <a:p>
            <a:r>
              <a:rPr lang="en-US" sz="1600" b="1" spc="-100">
                <a:solidFill>
                  <a:schemeClr val="accent1"/>
                </a:solidFill>
                <a:latin typeface="Montserrat" charset="0"/>
              </a:rPr>
              <a:t>Understand Functional Outputs Of The Microbiome That Influence Health</a:t>
            </a:r>
          </a:p>
        </p:txBody>
      </p:sp>
      <p:sp>
        <p:nvSpPr>
          <p:cNvPr id="13" name="Content Placeholder 12">
            <a:extLst>
              <a:ext uri="{FF2B5EF4-FFF2-40B4-BE49-F238E27FC236}">
                <a16:creationId xmlns:a16="http://schemas.microsoft.com/office/drawing/2014/main" id="{E65D1D32-F8D0-4CCC-80E1-7708605B7AB6}"/>
              </a:ext>
            </a:extLst>
          </p:cNvPr>
          <p:cNvSpPr>
            <a:spLocks noGrp="1"/>
          </p:cNvSpPr>
          <p:nvPr>
            <p:ph sz="half" idx="4294967295"/>
          </p:nvPr>
        </p:nvSpPr>
        <p:spPr>
          <a:xfrm>
            <a:off x="6655125" y="3427412"/>
            <a:ext cx="2336800" cy="1133144"/>
          </a:xfrm>
        </p:spPr>
        <p:txBody>
          <a:bodyPr/>
          <a:lstStyle/>
          <a:p>
            <a:pPr marL="68580" indent="0">
              <a:spcBef>
                <a:spcPts val="300"/>
              </a:spcBef>
              <a:buNone/>
            </a:pPr>
            <a:r>
              <a:rPr lang="en-US" sz="900" b="1">
                <a:latin typeface="Arial" panose="020B0604020202020204" pitchFamily="34" charset="0"/>
                <a:cs typeface="Arial" panose="020B0604020202020204" pitchFamily="34" charset="0"/>
              </a:rPr>
              <a:t>Potential treatment target identified</a:t>
            </a:r>
          </a:p>
          <a:p>
            <a:pPr>
              <a:spcBef>
                <a:spcPts val="300"/>
              </a:spcBef>
            </a:pPr>
            <a:r>
              <a:rPr lang="en-US" sz="900">
                <a:latin typeface="Arial" panose="020B0604020202020204" pitchFamily="34" charset="0"/>
                <a:cs typeface="Arial" panose="020B0604020202020204" pitchFamily="34" charset="0"/>
              </a:rPr>
              <a:t>Motor dysfunction associated with ALS may be rescued with NAM</a:t>
            </a:r>
          </a:p>
          <a:p>
            <a:pPr>
              <a:spcBef>
                <a:spcPts val="300"/>
              </a:spcBef>
            </a:pPr>
            <a:r>
              <a:rPr lang="en-US" sz="900">
                <a:latin typeface="Arial" panose="020B0604020202020204" pitchFamily="34" charset="0"/>
                <a:cs typeface="Arial" panose="020B0604020202020204" pitchFamily="34" charset="0"/>
              </a:rPr>
              <a:t>Translational potential as NAM levels are </a:t>
            </a:r>
            <a:r>
              <a:rPr lang="en-US" sz="900">
                <a:latin typeface="Arial" panose="020B0604020202020204" pitchFamily="34" charset="0"/>
                <a:cs typeface="Arial" panose="020B0604020202020204" pitchFamily="34" charset="0"/>
                <a:sym typeface="Wingdings" panose="05000000000000000000" pitchFamily="2" charset="2"/>
              </a:rPr>
              <a:t></a:t>
            </a:r>
            <a:r>
              <a:rPr lang="en-US" sz="900">
                <a:latin typeface="Arial" panose="020B0604020202020204" pitchFamily="34" charset="0"/>
                <a:cs typeface="Arial" panose="020B0604020202020204" pitchFamily="34" charset="0"/>
              </a:rPr>
              <a:t> in ALS patients</a:t>
            </a:r>
          </a:p>
        </p:txBody>
      </p:sp>
      <p:sp>
        <p:nvSpPr>
          <p:cNvPr id="17" name="Content Placeholder 16">
            <a:extLst>
              <a:ext uri="{FF2B5EF4-FFF2-40B4-BE49-F238E27FC236}">
                <a16:creationId xmlns:a16="http://schemas.microsoft.com/office/drawing/2014/main" id="{0EE64410-F29C-4F73-AD54-7F40E7D9FE80}"/>
              </a:ext>
            </a:extLst>
          </p:cNvPr>
          <p:cNvSpPr>
            <a:spLocks noGrp="1"/>
          </p:cNvSpPr>
          <p:nvPr>
            <p:ph sz="half" idx="4294967295"/>
          </p:nvPr>
        </p:nvSpPr>
        <p:spPr>
          <a:xfrm>
            <a:off x="84436" y="4771691"/>
            <a:ext cx="5332413" cy="206375"/>
          </a:xfrm>
        </p:spPr>
        <p:txBody>
          <a:bodyPr/>
          <a:lstStyle/>
          <a:p>
            <a:pPr marL="0" indent="0" eaLnBrk="0" fontAlgn="base" hangingPunct="0">
              <a:lnSpc>
                <a:spcPct val="100000"/>
              </a:lnSpc>
              <a:spcBef>
                <a:spcPct val="0"/>
              </a:spcBef>
              <a:spcAft>
                <a:spcPct val="0"/>
              </a:spcAft>
              <a:buNone/>
            </a:pPr>
            <a:r>
              <a:rPr lang="en-US" sz="825" err="1">
                <a:solidFill>
                  <a:srgbClr val="B2BBC3"/>
                </a:solidFill>
                <a:latin typeface="Source Sans Pro" panose="020B0503030403020204" pitchFamily="34" charset="0"/>
              </a:rPr>
              <a:t>Blacher</a:t>
            </a:r>
            <a:r>
              <a:rPr lang="en-US" sz="825">
                <a:solidFill>
                  <a:srgbClr val="B2BBC3"/>
                </a:solidFill>
                <a:latin typeface="Source Sans Pro" panose="020B0503030403020204" pitchFamily="34" charset="0"/>
              </a:rPr>
              <a:t> E, et al. Nature. 2019;572(7770):474–80.     DOI:</a:t>
            </a:r>
            <a:r>
              <a:rPr lang="en-GB" sz="825">
                <a:solidFill>
                  <a:srgbClr val="B2BBC3"/>
                </a:solidFill>
                <a:latin typeface="Source Sans Pro" panose="020B0503030403020204" pitchFamily="34" charset="0"/>
              </a:rPr>
              <a:t>10.1038/s41586-019-1443-5</a:t>
            </a:r>
            <a:endParaRPr lang="en-US"/>
          </a:p>
        </p:txBody>
      </p:sp>
      <p:sp>
        <p:nvSpPr>
          <p:cNvPr id="36" name="Rectangle 35">
            <a:extLst>
              <a:ext uri="{FF2B5EF4-FFF2-40B4-BE49-F238E27FC236}">
                <a16:creationId xmlns:a16="http://schemas.microsoft.com/office/drawing/2014/main" id="{0EBB0D8C-6504-4AD4-A313-589475745872}"/>
              </a:ext>
            </a:extLst>
          </p:cNvPr>
          <p:cNvSpPr/>
          <p:nvPr/>
        </p:nvSpPr>
        <p:spPr>
          <a:xfrm>
            <a:off x="168403" y="2885421"/>
            <a:ext cx="2249379" cy="253901"/>
          </a:xfrm>
          <a:prstGeom prst="rect">
            <a:avLst/>
          </a:prstGeom>
          <a:noFill/>
          <a:ln>
            <a:noFill/>
          </a:ln>
        </p:spPr>
        <p:txBody>
          <a:bodyPr lIns="0" tIns="0" rIns="0" bIns="0"/>
          <a:lstStyle/>
          <a:p>
            <a:pPr defTabSz="914378">
              <a:lnSpc>
                <a:spcPct val="90000"/>
              </a:lnSpc>
              <a:spcBef>
                <a:spcPts val="450"/>
              </a:spcBef>
              <a:spcAft>
                <a:spcPts val="300"/>
              </a:spcAft>
              <a:buClr>
                <a:srgbClr val="005695"/>
              </a:buClr>
              <a:defRPr/>
            </a:pPr>
            <a:r>
              <a:rPr lang="en-US" sz="750" b="1" kern="0">
                <a:latin typeface="Montserrat"/>
                <a:cs typeface="Arial"/>
              </a:rPr>
              <a:t>Depleting the microbiome of </a:t>
            </a:r>
            <a:r>
              <a:rPr lang="en-US" sz="750" b="1" i="1" kern="0">
                <a:latin typeface="Montserrat"/>
                <a:cs typeface="Arial"/>
              </a:rPr>
              <a:t> Sod1</a:t>
            </a:r>
            <a:r>
              <a:rPr lang="en-US" sz="750" b="1" kern="0">
                <a:latin typeface="Montserrat"/>
                <a:cs typeface="Arial"/>
              </a:rPr>
              <a:t>-Tg ALS mouse model exacerbates motor symptoms</a:t>
            </a:r>
            <a:endParaRPr lang="en-GB" sz="750" b="1" kern="0">
              <a:latin typeface="Montserrat"/>
              <a:cs typeface="Arial"/>
            </a:endParaRPr>
          </a:p>
        </p:txBody>
      </p:sp>
      <p:sp>
        <p:nvSpPr>
          <p:cNvPr id="38" name="Rectangle 37">
            <a:extLst>
              <a:ext uri="{FF2B5EF4-FFF2-40B4-BE49-F238E27FC236}">
                <a16:creationId xmlns:a16="http://schemas.microsoft.com/office/drawing/2014/main" id="{F37C648C-D1CD-4F8B-B2E8-1B31059992C9}"/>
              </a:ext>
            </a:extLst>
          </p:cNvPr>
          <p:cNvSpPr/>
          <p:nvPr/>
        </p:nvSpPr>
        <p:spPr>
          <a:xfrm>
            <a:off x="2139226" y="1140163"/>
            <a:ext cx="2286000" cy="164328"/>
          </a:xfrm>
          <a:prstGeom prst="rect">
            <a:avLst/>
          </a:prstGeom>
          <a:noFill/>
        </p:spPr>
        <p:txBody>
          <a:bodyPr lIns="0" tIns="0" rIns="0" bIns="0"/>
          <a:lstStyle/>
          <a:p>
            <a:pPr algn="ctr" defTabSz="914378">
              <a:lnSpc>
                <a:spcPct val="90000"/>
              </a:lnSpc>
              <a:spcBef>
                <a:spcPts val="450"/>
              </a:spcBef>
              <a:spcAft>
                <a:spcPts val="300"/>
              </a:spcAft>
              <a:buClr>
                <a:srgbClr val="005695"/>
              </a:buClr>
              <a:defRPr/>
            </a:pPr>
            <a:endParaRPr lang="en-GB" sz="750" b="1" kern="0">
              <a:latin typeface="Segoe UI"/>
              <a:cs typeface="Arial"/>
            </a:endParaRPr>
          </a:p>
        </p:txBody>
      </p:sp>
      <p:sp>
        <p:nvSpPr>
          <p:cNvPr id="44" name="Rectangle 43">
            <a:extLst>
              <a:ext uri="{FF2B5EF4-FFF2-40B4-BE49-F238E27FC236}">
                <a16:creationId xmlns:a16="http://schemas.microsoft.com/office/drawing/2014/main" id="{BD3EE239-3D8C-433B-A50B-0FAFB5CFCB5A}"/>
              </a:ext>
            </a:extLst>
          </p:cNvPr>
          <p:cNvSpPr/>
          <p:nvPr/>
        </p:nvSpPr>
        <p:spPr>
          <a:xfrm>
            <a:off x="3931664" y="2633933"/>
            <a:ext cx="1051305" cy="196436"/>
          </a:xfrm>
          <a:prstGeom prst="rect">
            <a:avLst/>
          </a:prstGeom>
          <a:noFill/>
          <a:ln>
            <a:noFill/>
          </a:ln>
        </p:spPr>
        <p:txBody>
          <a:bodyPr lIns="0" tIns="0" rIns="0" bIns="0"/>
          <a:lstStyle/>
          <a:p>
            <a:pPr algn="ctr" defTabSz="914378">
              <a:lnSpc>
                <a:spcPct val="90000"/>
              </a:lnSpc>
              <a:spcBef>
                <a:spcPts val="450"/>
              </a:spcBef>
              <a:spcAft>
                <a:spcPts val="300"/>
              </a:spcAft>
              <a:buClr>
                <a:srgbClr val="005695"/>
              </a:buClr>
              <a:defRPr/>
            </a:pPr>
            <a:r>
              <a:rPr lang="en-US" sz="750" b="1" kern="0">
                <a:latin typeface="Montserrat"/>
                <a:cs typeface="Arial"/>
              </a:rPr>
              <a:t>AM treatment </a:t>
            </a:r>
            <a:r>
              <a:rPr lang="en-US" sz="750" b="1" kern="0">
                <a:latin typeface="Montserrat"/>
                <a:cs typeface="Arial"/>
                <a:sym typeface="Wingdings" panose="05000000000000000000" pitchFamily="2" charset="2"/>
              </a:rPr>
              <a:t> serum &amp; cerebral spinal fluid (CSF) NAM level in ALS mice</a:t>
            </a:r>
            <a:endParaRPr lang="en-GB" sz="750" b="1" kern="0">
              <a:latin typeface="Montserrat"/>
              <a:cs typeface="Arial"/>
            </a:endParaRPr>
          </a:p>
        </p:txBody>
      </p:sp>
      <p:sp>
        <p:nvSpPr>
          <p:cNvPr id="45" name="Rectangle 44">
            <a:extLst>
              <a:ext uri="{FF2B5EF4-FFF2-40B4-BE49-F238E27FC236}">
                <a16:creationId xmlns:a16="http://schemas.microsoft.com/office/drawing/2014/main" id="{0AE84A2D-0EF4-4BD8-993F-E6CA840A9613}"/>
              </a:ext>
            </a:extLst>
          </p:cNvPr>
          <p:cNvSpPr/>
          <p:nvPr/>
        </p:nvSpPr>
        <p:spPr>
          <a:xfrm>
            <a:off x="5445873" y="2692695"/>
            <a:ext cx="1167911" cy="234191"/>
          </a:xfrm>
          <a:prstGeom prst="rect">
            <a:avLst/>
          </a:prstGeom>
          <a:noFill/>
          <a:ln>
            <a:noFill/>
          </a:ln>
        </p:spPr>
        <p:txBody>
          <a:bodyPr lIns="0" tIns="0" rIns="0" bIns="0"/>
          <a:lstStyle/>
          <a:p>
            <a:pPr algn="ctr" defTabSz="914378">
              <a:lnSpc>
                <a:spcPct val="90000"/>
              </a:lnSpc>
              <a:spcBef>
                <a:spcPts val="450"/>
              </a:spcBef>
              <a:spcAft>
                <a:spcPts val="300"/>
              </a:spcAft>
              <a:buClr>
                <a:srgbClr val="005695"/>
              </a:buClr>
              <a:defRPr/>
            </a:pPr>
            <a:r>
              <a:rPr lang="en-US" sz="750" b="1" kern="0">
                <a:latin typeface="Montserrat"/>
                <a:cs typeface="Arial"/>
              </a:rPr>
              <a:t>Improved neurological score  of ALS mice treated with NAM</a:t>
            </a:r>
            <a:endParaRPr lang="en-GB" sz="750" b="1" kern="0">
              <a:latin typeface="Montserrat"/>
              <a:cs typeface="Arial"/>
            </a:endParaRPr>
          </a:p>
        </p:txBody>
      </p:sp>
      <p:sp>
        <p:nvSpPr>
          <p:cNvPr id="49" name="Rectangle 48">
            <a:extLst>
              <a:ext uri="{FF2B5EF4-FFF2-40B4-BE49-F238E27FC236}">
                <a16:creationId xmlns:a16="http://schemas.microsoft.com/office/drawing/2014/main" id="{C6186424-3DB9-4024-8D93-1807F629229C}"/>
              </a:ext>
            </a:extLst>
          </p:cNvPr>
          <p:cNvSpPr/>
          <p:nvPr/>
        </p:nvSpPr>
        <p:spPr>
          <a:xfrm>
            <a:off x="6692605" y="1094008"/>
            <a:ext cx="2286000" cy="164328"/>
          </a:xfrm>
          <a:prstGeom prst="rect">
            <a:avLst/>
          </a:prstGeom>
          <a:noFill/>
          <a:ln>
            <a:noFill/>
          </a:ln>
        </p:spPr>
        <p:txBody>
          <a:bodyPr lIns="0" tIns="0" rIns="0" bIns="0"/>
          <a:lstStyle/>
          <a:p>
            <a:pPr algn="ctr" defTabSz="914378">
              <a:lnSpc>
                <a:spcPct val="90000"/>
              </a:lnSpc>
              <a:spcBef>
                <a:spcPts val="450"/>
              </a:spcBef>
              <a:spcAft>
                <a:spcPts val="300"/>
              </a:spcAft>
              <a:buClr>
                <a:srgbClr val="005695"/>
              </a:buClr>
              <a:defRPr/>
            </a:pPr>
            <a:r>
              <a:rPr lang="en-US" sz="750" b="1" kern="0">
                <a:latin typeface="Montserrat"/>
                <a:cs typeface="Arial"/>
              </a:rPr>
              <a:t>NAM levels are </a:t>
            </a:r>
            <a:r>
              <a:rPr lang="en-US" sz="750" b="1" kern="0">
                <a:latin typeface="Montserrat"/>
                <a:cs typeface="Arial"/>
                <a:sym typeface="Wingdings" panose="05000000000000000000" pitchFamily="2" charset="2"/>
              </a:rPr>
              <a:t> in ALS patients</a:t>
            </a:r>
            <a:endParaRPr lang="en-GB" sz="750" b="1" kern="0">
              <a:latin typeface="Montserrat"/>
              <a:cs typeface="Arial"/>
            </a:endParaRPr>
          </a:p>
        </p:txBody>
      </p:sp>
      <p:sp>
        <p:nvSpPr>
          <p:cNvPr id="48" name="Rectangle 47">
            <a:extLst>
              <a:ext uri="{FF2B5EF4-FFF2-40B4-BE49-F238E27FC236}">
                <a16:creationId xmlns:a16="http://schemas.microsoft.com/office/drawing/2014/main" id="{ECD94CAD-8F75-415E-BC3E-B9C2BAEB52EA}"/>
              </a:ext>
            </a:extLst>
          </p:cNvPr>
          <p:cNvSpPr/>
          <p:nvPr/>
        </p:nvSpPr>
        <p:spPr>
          <a:xfrm>
            <a:off x="5506423" y="4647179"/>
            <a:ext cx="68253" cy="107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51" name="Rectangle 50">
            <a:extLst>
              <a:ext uri="{FF2B5EF4-FFF2-40B4-BE49-F238E27FC236}">
                <a16:creationId xmlns:a16="http://schemas.microsoft.com/office/drawing/2014/main" id="{88E7837B-27F6-4495-9A1E-A7A039458335}"/>
              </a:ext>
            </a:extLst>
          </p:cNvPr>
          <p:cNvSpPr/>
          <p:nvPr/>
        </p:nvSpPr>
        <p:spPr>
          <a:xfrm>
            <a:off x="5521948" y="2521683"/>
            <a:ext cx="111238" cy="114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latin typeface="Segoe UI"/>
            </a:endParaRPr>
          </a:p>
        </p:txBody>
      </p:sp>
      <p:sp>
        <p:nvSpPr>
          <p:cNvPr id="3" name="AutoShape 4" descr="Extended Data Fig. 1">
            <a:extLst>
              <a:ext uri="{FF2B5EF4-FFF2-40B4-BE49-F238E27FC236}">
                <a16:creationId xmlns:a16="http://schemas.microsoft.com/office/drawing/2014/main" id="{7EE33FD6-9CA3-46F6-822E-53344402CE28}"/>
              </a:ext>
            </a:extLst>
          </p:cNvPr>
          <p:cNvSpPr>
            <a:spLocks noChangeAspect="1" noChangeArrowheads="1"/>
          </p:cNvSpPr>
          <p:nvPr/>
        </p:nvSpPr>
        <p:spPr bwMode="auto">
          <a:xfrm>
            <a:off x="4428341" y="269942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a:defRPr/>
            </a:pPr>
            <a:endParaRPr lang="en-US">
              <a:latin typeface="Segoe UI"/>
            </a:endParaRPr>
          </a:p>
        </p:txBody>
      </p:sp>
      <p:pic>
        <p:nvPicPr>
          <p:cNvPr id="14" name="Picture 13">
            <a:extLst>
              <a:ext uri="{FF2B5EF4-FFF2-40B4-BE49-F238E27FC236}">
                <a16:creationId xmlns:a16="http://schemas.microsoft.com/office/drawing/2014/main" id="{2B67FDF7-A393-4F3A-A946-7495FD13A313}"/>
              </a:ext>
            </a:extLst>
          </p:cNvPr>
          <p:cNvPicPr>
            <a:picLocks noChangeAspect="1"/>
          </p:cNvPicPr>
          <p:nvPr/>
        </p:nvPicPr>
        <p:blipFill>
          <a:blip r:embed="rId4"/>
          <a:stretch>
            <a:fillRect/>
          </a:stretch>
        </p:blipFill>
        <p:spPr>
          <a:xfrm>
            <a:off x="3842289" y="1115873"/>
            <a:ext cx="1316897" cy="1474381"/>
          </a:xfrm>
          <a:prstGeom prst="rect">
            <a:avLst/>
          </a:prstGeom>
        </p:spPr>
      </p:pic>
      <p:pic>
        <p:nvPicPr>
          <p:cNvPr id="15" name="Picture 14">
            <a:extLst>
              <a:ext uri="{FF2B5EF4-FFF2-40B4-BE49-F238E27FC236}">
                <a16:creationId xmlns:a16="http://schemas.microsoft.com/office/drawing/2014/main" id="{1A630468-3F8B-4167-AD3D-DD095CFA4C7F}"/>
              </a:ext>
            </a:extLst>
          </p:cNvPr>
          <p:cNvPicPr>
            <a:picLocks noChangeAspect="1"/>
          </p:cNvPicPr>
          <p:nvPr/>
        </p:nvPicPr>
        <p:blipFill>
          <a:blip r:embed="rId5"/>
          <a:stretch>
            <a:fillRect/>
          </a:stretch>
        </p:blipFill>
        <p:spPr>
          <a:xfrm>
            <a:off x="5304138" y="1340876"/>
            <a:ext cx="1226837" cy="1186124"/>
          </a:xfrm>
          <a:prstGeom prst="rect">
            <a:avLst/>
          </a:prstGeom>
        </p:spPr>
      </p:pic>
      <p:pic>
        <p:nvPicPr>
          <p:cNvPr id="16" name="Picture 15">
            <a:extLst>
              <a:ext uri="{FF2B5EF4-FFF2-40B4-BE49-F238E27FC236}">
                <a16:creationId xmlns:a16="http://schemas.microsoft.com/office/drawing/2014/main" id="{A46FA20E-6340-4B1C-BE72-1369DE730F16}"/>
              </a:ext>
            </a:extLst>
          </p:cNvPr>
          <p:cNvPicPr>
            <a:picLocks noChangeAspect="1"/>
          </p:cNvPicPr>
          <p:nvPr/>
        </p:nvPicPr>
        <p:blipFill>
          <a:blip r:embed="rId6"/>
          <a:stretch>
            <a:fillRect/>
          </a:stretch>
        </p:blipFill>
        <p:spPr>
          <a:xfrm>
            <a:off x="5630754" y="1124011"/>
            <a:ext cx="625643" cy="182005"/>
          </a:xfrm>
          <a:prstGeom prst="rect">
            <a:avLst/>
          </a:prstGeom>
        </p:spPr>
      </p:pic>
      <p:sp>
        <p:nvSpPr>
          <p:cNvPr id="56" name="Rectangle 55">
            <a:extLst>
              <a:ext uri="{FF2B5EF4-FFF2-40B4-BE49-F238E27FC236}">
                <a16:creationId xmlns:a16="http://schemas.microsoft.com/office/drawing/2014/main" id="{ECAF3150-F1C4-47DC-B1D0-B162C976F62E}"/>
              </a:ext>
            </a:extLst>
          </p:cNvPr>
          <p:cNvSpPr/>
          <p:nvPr/>
        </p:nvSpPr>
        <p:spPr>
          <a:xfrm>
            <a:off x="2588105" y="2684838"/>
            <a:ext cx="1109231" cy="436550"/>
          </a:xfrm>
          <a:prstGeom prst="rect">
            <a:avLst/>
          </a:prstGeom>
          <a:noFill/>
          <a:ln>
            <a:noFill/>
          </a:ln>
        </p:spPr>
        <p:txBody>
          <a:bodyPr lIns="0" tIns="0" rIns="0" bIns="0"/>
          <a:lstStyle/>
          <a:p>
            <a:pPr algn="ctr" defTabSz="914378">
              <a:lnSpc>
                <a:spcPct val="90000"/>
              </a:lnSpc>
              <a:spcBef>
                <a:spcPts val="450"/>
              </a:spcBef>
              <a:spcAft>
                <a:spcPts val="300"/>
              </a:spcAft>
              <a:buClr>
                <a:srgbClr val="005695"/>
              </a:buClr>
              <a:defRPr/>
            </a:pPr>
            <a:r>
              <a:rPr lang="en-US" sz="750" b="1" kern="0">
                <a:latin typeface="Montserrat"/>
                <a:cs typeface="Arial"/>
              </a:rPr>
              <a:t>Improved neurological score  with </a:t>
            </a:r>
            <a:r>
              <a:rPr lang="en-US" sz="750" b="1" i="1" kern="0">
                <a:latin typeface="Montserrat"/>
                <a:cs typeface="Arial"/>
              </a:rPr>
              <a:t>A. </a:t>
            </a:r>
            <a:r>
              <a:rPr lang="en-US" sz="750" b="1" i="1" kern="0" err="1">
                <a:latin typeface="Montserrat"/>
                <a:cs typeface="Arial"/>
              </a:rPr>
              <a:t>muciniphila</a:t>
            </a:r>
            <a:r>
              <a:rPr lang="en-US" sz="750" b="1" i="1" kern="0">
                <a:latin typeface="Montserrat"/>
                <a:cs typeface="Arial"/>
              </a:rPr>
              <a:t> </a:t>
            </a:r>
            <a:r>
              <a:rPr lang="en-US" sz="750" b="1" kern="0">
                <a:latin typeface="Montserrat"/>
                <a:cs typeface="Arial"/>
              </a:rPr>
              <a:t>(AM)</a:t>
            </a:r>
            <a:endParaRPr lang="en-GB" sz="750" b="1" kern="0">
              <a:latin typeface="Montserrat"/>
              <a:cs typeface="Arial"/>
            </a:endParaRPr>
          </a:p>
        </p:txBody>
      </p:sp>
      <p:cxnSp>
        <p:nvCxnSpPr>
          <p:cNvPr id="20" name="Straight Connector 19">
            <a:extLst>
              <a:ext uri="{FF2B5EF4-FFF2-40B4-BE49-F238E27FC236}">
                <a16:creationId xmlns:a16="http://schemas.microsoft.com/office/drawing/2014/main" id="{65088B82-8FE3-460D-8B8A-7FFFBCA801D4}"/>
              </a:ext>
            </a:extLst>
          </p:cNvPr>
          <p:cNvCxnSpPr>
            <a:cxnSpLocks/>
          </p:cNvCxnSpPr>
          <p:nvPr/>
        </p:nvCxnSpPr>
        <p:spPr>
          <a:xfrm>
            <a:off x="287751" y="1825298"/>
            <a:ext cx="1755927" cy="8555"/>
          </a:xfrm>
          <a:prstGeom prst="line">
            <a:avLst/>
          </a:prstGeom>
          <a:ln w="12700">
            <a:solidFill>
              <a:schemeClr val="tx2"/>
            </a:solidFill>
            <a:prstDash val="solid"/>
            <a:tailEnd type="none" w="med" len="sm"/>
          </a:ln>
        </p:spPr>
        <p:style>
          <a:lnRef idx="1">
            <a:schemeClr val="accent3"/>
          </a:lnRef>
          <a:fillRef idx="0">
            <a:schemeClr val="accent3"/>
          </a:fillRef>
          <a:effectRef idx="0">
            <a:schemeClr val="accent3"/>
          </a:effectRef>
          <a:fontRef idx="minor">
            <a:schemeClr val="tx1"/>
          </a:fontRef>
        </p:style>
      </p:cxnSp>
      <p:grpSp>
        <p:nvGrpSpPr>
          <p:cNvPr id="27" name="Group 26">
            <a:extLst>
              <a:ext uri="{FF2B5EF4-FFF2-40B4-BE49-F238E27FC236}">
                <a16:creationId xmlns:a16="http://schemas.microsoft.com/office/drawing/2014/main" id="{C6630F41-A81A-4ACA-8A3C-1DA29026C968}"/>
              </a:ext>
            </a:extLst>
          </p:cNvPr>
          <p:cNvGrpSpPr/>
          <p:nvPr/>
        </p:nvGrpSpPr>
        <p:grpSpPr>
          <a:xfrm>
            <a:off x="2359798" y="1172470"/>
            <a:ext cx="1337539" cy="1413320"/>
            <a:chOff x="3223709" y="1803150"/>
            <a:chExt cx="1783385" cy="1884426"/>
          </a:xfrm>
        </p:grpSpPr>
        <p:grpSp>
          <p:nvGrpSpPr>
            <p:cNvPr id="26" name="Group 25">
              <a:extLst>
                <a:ext uri="{FF2B5EF4-FFF2-40B4-BE49-F238E27FC236}">
                  <a16:creationId xmlns:a16="http://schemas.microsoft.com/office/drawing/2014/main" id="{C5B360E9-32FF-4153-B796-73932A38A8B6}"/>
                </a:ext>
              </a:extLst>
            </p:cNvPr>
            <p:cNvGrpSpPr/>
            <p:nvPr/>
          </p:nvGrpSpPr>
          <p:grpSpPr>
            <a:xfrm>
              <a:off x="3223709" y="1803150"/>
              <a:ext cx="1783385" cy="1884426"/>
              <a:chOff x="3223709" y="1803150"/>
              <a:chExt cx="1783385" cy="1884426"/>
            </a:xfrm>
          </p:grpSpPr>
          <p:pic>
            <p:nvPicPr>
              <p:cNvPr id="10" name="Picture 9">
                <a:extLst>
                  <a:ext uri="{FF2B5EF4-FFF2-40B4-BE49-F238E27FC236}">
                    <a16:creationId xmlns:a16="http://schemas.microsoft.com/office/drawing/2014/main" id="{D8BEC316-0249-48C3-9F59-F2F019CB5ACF}"/>
                  </a:ext>
                </a:extLst>
              </p:cNvPr>
              <p:cNvPicPr>
                <a:picLocks noChangeAspect="1"/>
              </p:cNvPicPr>
              <p:nvPr/>
            </p:nvPicPr>
            <p:blipFill>
              <a:blip r:embed="rId7"/>
              <a:stretch>
                <a:fillRect/>
              </a:stretch>
            </p:blipFill>
            <p:spPr>
              <a:xfrm>
                <a:off x="3223709" y="1803150"/>
                <a:ext cx="1783385" cy="1884426"/>
              </a:xfrm>
              <a:prstGeom prst="rect">
                <a:avLst/>
              </a:prstGeom>
            </p:spPr>
          </p:pic>
          <p:sp>
            <p:nvSpPr>
              <p:cNvPr id="23" name="Rectangle 22">
                <a:extLst>
                  <a:ext uri="{FF2B5EF4-FFF2-40B4-BE49-F238E27FC236}">
                    <a16:creationId xmlns:a16="http://schemas.microsoft.com/office/drawing/2014/main" id="{5A388ADA-7C26-4696-9C9A-4817B18286AB}"/>
                  </a:ext>
                </a:extLst>
              </p:cNvPr>
              <p:cNvSpPr/>
              <p:nvPr/>
            </p:nvSpPr>
            <p:spPr>
              <a:xfrm>
                <a:off x="3571389" y="1896618"/>
                <a:ext cx="875920" cy="5807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latin typeface="Segoe UI"/>
                </a:endParaRPr>
              </a:p>
            </p:txBody>
          </p:sp>
        </p:grpSp>
        <p:pic>
          <p:nvPicPr>
            <p:cNvPr id="12" name="Picture 11">
              <a:extLst>
                <a:ext uri="{FF2B5EF4-FFF2-40B4-BE49-F238E27FC236}">
                  <a16:creationId xmlns:a16="http://schemas.microsoft.com/office/drawing/2014/main" id="{C2848CE7-0877-4078-9079-6F5C16E9114D}"/>
                </a:ext>
              </a:extLst>
            </p:cNvPr>
            <p:cNvPicPr>
              <a:picLocks noChangeAspect="1"/>
            </p:cNvPicPr>
            <p:nvPr/>
          </p:nvPicPr>
          <p:blipFill>
            <a:blip r:embed="rId8"/>
            <a:stretch>
              <a:fillRect/>
            </a:stretch>
          </p:blipFill>
          <p:spPr>
            <a:xfrm>
              <a:off x="3584878" y="1884556"/>
              <a:ext cx="862431" cy="431216"/>
            </a:xfrm>
            <a:prstGeom prst="rect">
              <a:avLst/>
            </a:prstGeom>
          </p:spPr>
        </p:pic>
      </p:grpSp>
      <p:grpSp>
        <p:nvGrpSpPr>
          <p:cNvPr id="2" name="Group 1">
            <a:extLst>
              <a:ext uri="{FF2B5EF4-FFF2-40B4-BE49-F238E27FC236}">
                <a16:creationId xmlns:a16="http://schemas.microsoft.com/office/drawing/2014/main" id="{FC8FAC8D-2530-4F56-B55C-10915DC5594E}"/>
              </a:ext>
            </a:extLst>
          </p:cNvPr>
          <p:cNvGrpSpPr/>
          <p:nvPr/>
        </p:nvGrpSpPr>
        <p:grpSpPr>
          <a:xfrm>
            <a:off x="7319908" y="1265403"/>
            <a:ext cx="1170953" cy="1746869"/>
            <a:chOff x="9713845" y="1496775"/>
            <a:chExt cx="1747347" cy="2606753"/>
          </a:xfrm>
        </p:grpSpPr>
        <p:pic>
          <p:nvPicPr>
            <p:cNvPr id="47" name="Picture 46">
              <a:extLst>
                <a:ext uri="{FF2B5EF4-FFF2-40B4-BE49-F238E27FC236}">
                  <a16:creationId xmlns:a16="http://schemas.microsoft.com/office/drawing/2014/main" id="{47876403-4490-49D5-93E6-4F3D2094C26E}"/>
                </a:ext>
              </a:extLst>
            </p:cNvPr>
            <p:cNvPicPr>
              <a:picLocks noChangeAspect="1"/>
            </p:cNvPicPr>
            <p:nvPr/>
          </p:nvPicPr>
          <p:blipFill rotWithShape="1">
            <a:blip r:embed="rId9"/>
            <a:srcRect r="50640"/>
            <a:stretch/>
          </p:blipFill>
          <p:spPr>
            <a:xfrm>
              <a:off x="9715458" y="1496775"/>
              <a:ext cx="1728724" cy="1363441"/>
            </a:xfrm>
            <a:prstGeom prst="rect">
              <a:avLst/>
            </a:prstGeom>
          </p:spPr>
        </p:pic>
        <p:pic>
          <p:nvPicPr>
            <p:cNvPr id="37" name="Picture 36">
              <a:extLst>
                <a:ext uri="{FF2B5EF4-FFF2-40B4-BE49-F238E27FC236}">
                  <a16:creationId xmlns:a16="http://schemas.microsoft.com/office/drawing/2014/main" id="{72826C45-81CF-42B3-ADB7-38BD2379CA8F}"/>
                </a:ext>
              </a:extLst>
            </p:cNvPr>
            <p:cNvPicPr>
              <a:picLocks noChangeAspect="1"/>
            </p:cNvPicPr>
            <p:nvPr/>
          </p:nvPicPr>
          <p:blipFill rotWithShape="1">
            <a:blip r:embed="rId9"/>
            <a:srcRect l="50108"/>
            <a:stretch/>
          </p:blipFill>
          <p:spPr>
            <a:xfrm>
              <a:off x="9713845" y="2740087"/>
              <a:ext cx="1747347" cy="1363441"/>
            </a:xfrm>
            <a:prstGeom prst="rect">
              <a:avLst/>
            </a:prstGeom>
          </p:spPr>
        </p:pic>
      </p:grpSp>
      <p:pic>
        <p:nvPicPr>
          <p:cNvPr id="6" name="Picture 5">
            <a:extLst>
              <a:ext uri="{FF2B5EF4-FFF2-40B4-BE49-F238E27FC236}">
                <a16:creationId xmlns:a16="http://schemas.microsoft.com/office/drawing/2014/main" id="{3A21C4E5-4408-B68B-A334-BA5C0877A7F5}"/>
              </a:ext>
            </a:extLst>
          </p:cNvPr>
          <p:cNvPicPr>
            <a:picLocks noChangeAspect="1"/>
          </p:cNvPicPr>
          <p:nvPr/>
        </p:nvPicPr>
        <p:blipFill>
          <a:blip r:embed="rId10"/>
          <a:stretch>
            <a:fillRect/>
          </a:stretch>
        </p:blipFill>
        <p:spPr>
          <a:xfrm>
            <a:off x="0" y="3159095"/>
            <a:ext cx="9144000" cy="202814"/>
          </a:xfrm>
          <a:prstGeom prst="rect">
            <a:avLst/>
          </a:prstGeom>
        </p:spPr>
      </p:pic>
      <p:sp>
        <p:nvSpPr>
          <p:cNvPr id="11" name="TextBox 10">
            <a:extLst>
              <a:ext uri="{FF2B5EF4-FFF2-40B4-BE49-F238E27FC236}">
                <a16:creationId xmlns:a16="http://schemas.microsoft.com/office/drawing/2014/main" id="{A9E3181F-FDA8-C40D-1077-101BA05273A2}"/>
              </a:ext>
            </a:extLst>
          </p:cNvPr>
          <p:cNvSpPr txBox="1"/>
          <p:nvPr/>
        </p:nvSpPr>
        <p:spPr>
          <a:xfrm>
            <a:off x="0" y="3421783"/>
            <a:ext cx="2588105" cy="1277273"/>
          </a:xfrm>
          <a:prstGeom prst="rect">
            <a:avLst/>
          </a:prstGeom>
          <a:noFill/>
        </p:spPr>
        <p:txBody>
          <a:bodyPr wrap="square">
            <a:spAutoFit/>
          </a:bodyPr>
          <a:lstStyle/>
          <a:p>
            <a:pPr marL="177800" indent="-177800">
              <a:spcBef>
                <a:spcPts val="300"/>
              </a:spcBef>
              <a:buFont typeface="Arial" panose="020B0604020202020204" pitchFamily="34" charset="0"/>
              <a:buChar char="•"/>
            </a:pPr>
            <a:r>
              <a:rPr lang="en-US" sz="900" b="0">
                <a:latin typeface="Arial" panose="020B0604020202020204" pitchFamily="34" charset="0"/>
                <a:cs typeface="Arial" panose="020B0604020202020204" pitchFamily="34" charset="0"/>
              </a:rPr>
              <a:t>Treatment strategies needed</a:t>
            </a:r>
          </a:p>
          <a:p>
            <a:pPr marL="171450" indent="-171450">
              <a:spcBef>
                <a:spcPts val="300"/>
              </a:spcBef>
              <a:buFont typeface="Arial" panose="020B0604020202020204" pitchFamily="34" charset="0"/>
              <a:buChar char="•"/>
            </a:pPr>
            <a:r>
              <a:rPr lang="en-US" sz="900" b="0">
                <a:latin typeface="Arial" panose="020B0604020202020204" pitchFamily="34" charset="0"/>
                <a:cs typeface="Arial" panose="020B0604020202020204" pitchFamily="34" charset="0"/>
              </a:rPr>
              <a:t>ALS is a neurodegenerative disorder that is characterized by the premature death of motor neurons;  few treatment options</a:t>
            </a:r>
          </a:p>
          <a:p>
            <a:pPr marL="171450" indent="-171450">
              <a:spcBef>
                <a:spcPts val="300"/>
              </a:spcBef>
              <a:buFont typeface="Arial" panose="020B0604020202020204" pitchFamily="34" charset="0"/>
              <a:buChar char="•"/>
            </a:pPr>
            <a:r>
              <a:rPr lang="en-US" sz="900" b="0">
                <a:latin typeface="Arial" panose="020B0604020202020204" pitchFamily="34" charset="0"/>
                <a:cs typeface="Arial" panose="020B0604020202020204" pitchFamily="34" charset="0"/>
              </a:rPr>
              <a:t>Factors, such as gut metabolites that can permeate the blood brain barrier (BBB), have been postulated to modify the course of the disease</a:t>
            </a:r>
          </a:p>
        </p:txBody>
      </p:sp>
      <p:sp>
        <p:nvSpPr>
          <p:cNvPr id="5" name="Subtitle 4">
            <a:extLst>
              <a:ext uri="{FF2B5EF4-FFF2-40B4-BE49-F238E27FC236}">
                <a16:creationId xmlns:a16="http://schemas.microsoft.com/office/drawing/2014/main" id="{CACFB97A-045F-FA2F-6B57-EDBA855365B0}"/>
              </a:ext>
            </a:extLst>
          </p:cNvPr>
          <p:cNvSpPr txBox="1">
            <a:spLocks/>
          </p:cNvSpPr>
          <p:nvPr/>
        </p:nvSpPr>
        <p:spPr>
          <a:xfrm>
            <a:off x="490537" y="614626"/>
            <a:ext cx="8193870" cy="260924"/>
          </a:xfrm>
        </p:spPr>
        <p:txBody>
          <a:bodyPr>
            <a:normAutofit fontScale="6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a:latin typeface="Montserrat" panose="00000500000000000000" pitchFamily="2" charset="0"/>
              </a:rPr>
              <a:t>The role of bacterially generated nicotinamide (NAM) to treat amyotrophic lateral sclerosis (ALS)</a:t>
            </a:r>
          </a:p>
          <a:p>
            <a:endParaRPr lang="en-US"/>
          </a:p>
        </p:txBody>
      </p:sp>
      <p:pic>
        <p:nvPicPr>
          <p:cNvPr id="2052" name="Picture 4">
            <a:extLst>
              <a:ext uri="{FF2B5EF4-FFF2-40B4-BE49-F238E27FC236}">
                <a16:creationId xmlns:a16="http://schemas.microsoft.com/office/drawing/2014/main" id="{62AD9CC9-2F04-F2D2-8347-B9D5552AF7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450" y="1866603"/>
            <a:ext cx="1716553" cy="100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95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94BBE0-562F-487F-B505-7A99392FBA82}"/>
              </a:ext>
            </a:extLst>
          </p:cNvPr>
          <p:cNvSpPr/>
          <p:nvPr/>
        </p:nvSpPr>
        <p:spPr>
          <a:xfrm>
            <a:off x="0" y="1023938"/>
            <a:ext cx="9144000" cy="3372449"/>
          </a:xfrm>
          <a:prstGeom prst="rect">
            <a:avLst/>
          </a:prstGeom>
          <a:gradFill flip="none" rotWithShape="1">
            <a:gsLst>
              <a:gs pos="100000">
                <a:schemeClr val="accent6">
                  <a:alpha val="0"/>
                </a:schemeClr>
              </a:gs>
              <a:gs pos="0">
                <a:schemeClr val="accent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29">
            <a:extLst>
              <a:ext uri="{FF2B5EF4-FFF2-40B4-BE49-F238E27FC236}">
                <a16:creationId xmlns:a16="http://schemas.microsoft.com/office/drawing/2014/main" id="{5218745E-56B1-4202-BF42-66ED7AD56C5B}"/>
              </a:ext>
            </a:extLst>
          </p:cNvPr>
          <p:cNvSpPr/>
          <p:nvPr/>
        </p:nvSpPr>
        <p:spPr>
          <a:xfrm>
            <a:off x="638174" y="1084669"/>
            <a:ext cx="8272495" cy="3172021"/>
          </a:xfrm>
          <a:prstGeom prst="roundRect">
            <a:avLst>
              <a:gd name="adj" fmla="val 2764"/>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a:buFont typeface="Arial" panose="020B0604020202020204" pitchFamily="34" charset="0"/>
              <a:buChar char="•"/>
            </a:pPr>
            <a:r>
              <a:rPr lang="en-US" sz="1400">
                <a:solidFill>
                  <a:schemeClr val="tx1"/>
                </a:solidFill>
                <a:latin typeface="Montserrat" panose="00000500000000000000" pitchFamily="2" charset="0"/>
              </a:rPr>
              <a:t>We offer unparalleled coverage of all biochemical pathways and continue to actively expand our capacity, library, and insights.</a:t>
            </a:r>
          </a:p>
          <a:p>
            <a:pPr marL="342900" indent="-342900" algn="l">
              <a:buFont typeface="Arial" panose="020B0604020202020204" pitchFamily="34" charset="0"/>
              <a:buChar char="•"/>
            </a:pPr>
            <a:endParaRPr lang="en-US" sz="1400">
              <a:solidFill>
                <a:schemeClr val="tx1"/>
              </a:solidFill>
              <a:latin typeface="Montserrat" panose="00000500000000000000" pitchFamily="2" charset="0"/>
            </a:endParaRPr>
          </a:p>
          <a:p>
            <a:pPr marL="342900" indent="-342900" algn="l">
              <a:buFont typeface="Arial" panose="020B0604020202020204" pitchFamily="34" charset="0"/>
              <a:buChar char="•"/>
            </a:pPr>
            <a:r>
              <a:rPr lang="en-US" sz="1400">
                <a:solidFill>
                  <a:schemeClr val="tx1"/>
                </a:solidFill>
                <a:latin typeface="Montserrat" panose="00000500000000000000" pitchFamily="2" charset="0"/>
              </a:rPr>
              <a:t>We have deep expertise across the entire arc of sample analysis to provide support for the broadest range of questions.</a:t>
            </a:r>
          </a:p>
          <a:p>
            <a:pPr marL="342900" indent="-342900" algn="l">
              <a:buFont typeface="Arial" panose="020B0604020202020204" pitchFamily="34" charset="0"/>
              <a:buChar char="•"/>
            </a:pPr>
            <a:endParaRPr lang="en-US" sz="1400">
              <a:solidFill>
                <a:schemeClr val="tx1"/>
              </a:solidFill>
              <a:latin typeface="Montserrat" panose="00000500000000000000" pitchFamily="2" charset="0"/>
            </a:endParaRPr>
          </a:p>
          <a:p>
            <a:pPr marL="342900" indent="-342900" algn="l">
              <a:buFont typeface="Arial" panose="020B0604020202020204" pitchFamily="34" charset="0"/>
              <a:buChar char="•"/>
            </a:pPr>
            <a:r>
              <a:rPr lang="en-US" sz="1400">
                <a:solidFill>
                  <a:schemeClr val="tx1"/>
                </a:solidFill>
                <a:latin typeface="Montserrat" panose="00000500000000000000" pitchFamily="2" charset="0"/>
              </a:rPr>
              <a:t>Our technology has been instrumental in functionally mapping over 800 genetic variants relevant across all disease processes.</a:t>
            </a:r>
          </a:p>
          <a:p>
            <a:pPr marL="342900" indent="-342900" algn="l">
              <a:buFont typeface="Arial" panose="020B0604020202020204" pitchFamily="34" charset="0"/>
              <a:buChar char="•"/>
            </a:pPr>
            <a:endParaRPr lang="en-US" sz="1400">
              <a:solidFill>
                <a:schemeClr val="tx1"/>
              </a:solidFill>
              <a:latin typeface="Montserrat" panose="00000500000000000000" pitchFamily="2" charset="0"/>
            </a:endParaRPr>
          </a:p>
          <a:p>
            <a:pPr marL="342900" indent="-342900" algn="l">
              <a:buFont typeface="Arial" panose="020B0604020202020204" pitchFamily="34" charset="0"/>
              <a:buChar char="•"/>
            </a:pPr>
            <a:r>
              <a:rPr lang="en-US" sz="1400">
                <a:solidFill>
                  <a:schemeClr val="tx1"/>
                </a:solidFill>
                <a:latin typeface="Montserrat" panose="00000500000000000000" pitchFamily="2" charset="0"/>
              </a:rPr>
              <a:t>Biochemical profiling is uniquely suited to elucidate small molecule messengers from microbial metabolism that influence every organ system and biological process.</a:t>
            </a:r>
          </a:p>
          <a:p>
            <a:pPr marL="342900" indent="-342900" algn="l">
              <a:buFont typeface="Arial" panose="020B0604020202020204" pitchFamily="34" charset="0"/>
              <a:buChar char="•"/>
            </a:pPr>
            <a:endParaRPr lang="en-US" sz="1400">
              <a:solidFill>
                <a:schemeClr val="tx1"/>
              </a:solidFill>
              <a:latin typeface="Montserrat" panose="00000500000000000000" pitchFamily="2" charset="0"/>
            </a:endParaRPr>
          </a:p>
          <a:p>
            <a:pPr marL="342900" indent="-342900" algn="l">
              <a:buFont typeface="Arial" panose="020B0604020202020204" pitchFamily="34" charset="0"/>
              <a:buChar char="•"/>
            </a:pPr>
            <a:r>
              <a:rPr lang="en-US" sz="1400">
                <a:solidFill>
                  <a:schemeClr val="tx1"/>
                </a:solidFill>
                <a:latin typeface="Montserrat" panose="00000500000000000000" pitchFamily="2" charset="0"/>
              </a:rPr>
              <a:t>Every disease requires a metabolic change positioning our technology as a cornerstone molecular phenotyping tool.</a:t>
            </a:r>
            <a:endParaRPr lang="en-US" sz="1400">
              <a:solidFill>
                <a:schemeClr val="tx1"/>
              </a:solidFill>
            </a:endParaRPr>
          </a:p>
        </p:txBody>
      </p:sp>
      <p:sp>
        <p:nvSpPr>
          <p:cNvPr id="3" name="Text Placeholder 2">
            <a:extLst>
              <a:ext uri="{FF2B5EF4-FFF2-40B4-BE49-F238E27FC236}">
                <a16:creationId xmlns:a16="http://schemas.microsoft.com/office/drawing/2014/main" id="{B06B4717-9AAF-33A6-A4A4-04D1B5D63A7F}"/>
              </a:ext>
            </a:extLst>
          </p:cNvPr>
          <p:cNvSpPr>
            <a:spLocks noGrp="1"/>
          </p:cNvSpPr>
          <p:nvPr>
            <p:ph type="body" sz="quarter" idx="11"/>
          </p:nvPr>
        </p:nvSpPr>
        <p:spPr/>
        <p:txBody>
          <a:bodyPr/>
          <a:lstStyle/>
          <a:p>
            <a:r>
              <a:rPr lang="en-US"/>
              <a:t>Summary</a:t>
            </a:r>
            <a:endParaRPr lang="en-IE"/>
          </a:p>
        </p:txBody>
      </p:sp>
    </p:spTree>
    <p:extLst>
      <p:ext uri="{BB962C8B-B14F-4D97-AF65-F5344CB8AC3E}">
        <p14:creationId xmlns:p14="http://schemas.microsoft.com/office/powerpoint/2010/main" val="973934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F58C8D-5DE2-E74B-8060-190473C815B4}"/>
              </a:ext>
            </a:extLst>
          </p:cNvPr>
          <p:cNvSpPr/>
          <p:nvPr/>
        </p:nvSpPr>
        <p:spPr>
          <a:xfrm>
            <a:off x="638174" y="833718"/>
            <a:ext cx="589991" cy="378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BCAF4FD-F8A6-2248-9539-9D645C8FB992}"/>
              </a:ext>
            </a:extLst>
          </p:cNvPr>
          <p:cNvSpPr/>
          <p:nvPr/>
        </p:nvSpPr>
        <p:spPr>
          <a:xfrm rot="10800000">
            <a:off x="0" y="958076"/>
            <a:ext cx="9144000" cy="2222506"/>
          </a:xfrm>
          <a:prstGeom prst="rect">
            <a:avLst/>
          </a:prstGeom>
          <a:gradFill flip="none" rotWithShape="1">
            <a:gsLst>
              <a:gs pos="100000">
                <a:schemeClr val="accent6">
                  <a:alpha val="0"/>
                </a:schemeClr>
              </a:gs>
              <a:gs pos="0">
                <a:schemeClr val="accent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B7AED1B7-A66D-5F42-ACC9-BE278197A74A}"/>
              </a:ext>
            </a:extLst>
          </p:cNvPr>
          <p:cNvSpPr>
            <a:spLocks noGrp="1"/>
          </p:cNvSpPr>
          <p:nvPr>
            <p:ph type="body" sz="quarter" idx="11"/>
          </p:nvPr>
        </p:nvSpPr>
        <p:spPr>
          <a:xfrm>
            <a:off x="638177" y="2034979"/>
            <a:ext cx="2741518" cy="1270714"/>
          </a:xfrm>
        </p:spPr>
        <p:txBody>
          <a:bodyPr/>
          <a:lstStyle/>
          <a:p>
            <a:r>
              <a:rPr lang="en-US" sz="2000" b="0">
                <a:latin typeface="Montserrat Medium" pitchFamily="2" charset="77"/>
              </a:rPr>
              <a:t>is the global leader in metabolomics:  the next omics revolution</a:t>
            </a:r>
          </a:p>
        </p:txBody>
      </p:sp>
      <p:sp>
        <p:nvSpPr>
          <p:cNvPr id="9" name="Rounded Rectangle 8">
            <a:extLst>
              <a:ext uri="{FF2B5EF4-FFF2-40B4-BE49-F238E27FC236}">
                <a16:creationId xmlns:a16="http://schemas.microsoft.com/office/drawing/2014/main" id="{77EECBDF-250B-ED4F-B006-B08C9A540616}"/>
              </a:ext>
            </a:extLst>
          </p:cNvPr>
          <p:cNvSpPr/>
          <p:nvPr/>
        </p:nvSpPr>
        <p:spPr>
          <a:xfrm>
            <a:off x="3654330" y="710656"/>
            <a:ext cx="2477087" cy="1745577"/>
          </a:xfrm>
          <a:prstGeom prst="roundRect">
            <a:avLst>
              <a:gd name="adj" fmla="val 3620"/>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7E56465-9446-7C4C-BA69-B391BF41DFE8}"/>
              </a:ext>
            </a:extLst>
          </p:cNvPr>
          <p:cNvSpPr txBox="1"/>
          <p:nvPr/>
        </p:nvSpPr>
        <p:spPr>
          <a:xfrm flipH="1">
            <a:off x="3711926" y="1791926"/>
            <a:ext cx="2139321" cy="539763"/>
          </a:xfrm>
          <a:prstGeom prst="rect">
            <a:avLst/>
          </a:prstGeom>
          <a:noFill/>
        </p:spPr>
        <p:txBody>
          <a:bodyPr wrap="square" rtlCol="0">
            <a:spAutoFit/>
          </a:bodyPr>
          <a:lstStyle/>
          <a:p>
            <a:pPr>
              <a:lnSpc>
                <a:spcPct val="110000"/>
              </a:lnSpc>
              <a:spcAft>
                <a:spcPts val="300"/>
              </a:spcAft>
              <a:buClr>
                <a:schemeClr val="accent3"/>
              </a:buClr>
              <a:buSzPct val="100000"/>
            </a:pPr>
            <a:r>
              <a:rPr lang="en-US" sz="900">
                <a:solidFill>
                  <a:schemeClr val="tx2"/>
                </a:solidFill>
                <a:latin typeface="Montserrat" pitchFamily="2" charset="77"/>
              </a:rPr>
              <a:t>Leading expertise in biochemistry and its role in health, wellness, nutrition and disease</a:t>
            </a:r>
          </a:p>
        </p:txBody>
      </p:sp>
      <p:sp>
        <p:nvSpPr>
          <p:cNvPr id="17" name="TextBox 16">
            <a:extLst>
              <a:ext uri="{FF2B5EF4-FFF2-40B4-BE49-F238E27FC236}">
                <a16:creationId xmlns:a16="http://schemas.microsoft.com/office/drawing/2014/main" id="{0EDC0A74-00F0-E145-91A0-95D75EDB9787}"/>
              </a:ext>
            </a:extLst>
          </p:cNvPr>
          <p:cNvSpPr txBox="1"/>
          <p:nvPr/>
        </p:nvSpPr>
        <p:spPr>
          <a:xfrm>
            <a:off x="3711929" y="1379637"/>
            <a:ext cx="1891682" cy="430887"/>
          </a:xfrm>
          <a:prstGeom prst="rect">
            <a:avLst/>
          </a:prstGeom>
          <a:noFill/>
        </p:spPr>
        <p:txBody>
          <a:bodyPr wrap="square" rtlCol="0">
            <a:spAutoFit/>
          </a:bodyPr>
          <a:lstStyle/>
          <a:p>
            <a:r>
              <a:rPr lang="en-US" sz="1100" b="1" kern="0">
                <a:solidFill>
                  <a:schemeClr val="accent1"/>
                </a:solidFill>
                <a:latin typeface="Montserrat" pitchFamily="2" charset="77"/>
                <a:cs typeface="Arial"/>
              </a:rPr>
              <a:t>20 years of leadership in metabolomics</a:t>
            </a:r>
          </a:p>
        </p:txBody>
      </p:sp>
      <p:sp>
        <p:nvSpPr>
          <p:cNvPr id="24" name="Rounded Rectangle 23">
            <a:extLst>
              <a:ext uri="{FF2B5EF4-FFF2-40B4-BE49-F238E27FC236}">
                <a16:creationId xmlns:a16="http://schemas.microsoft.com/office/drawing/2014/main" id="{33CDFFD2-AFCE-884D-8212-D7353585FD99}"/>
              </a:ext>
            </a:extLst>
          </p:cNvPr>
          <p:cNvSpPr/>
          <p:nvPr/>
        </p:nvSpPr>
        <p:spPr>
          <a:xfrm>
            <a:off x="6246547" y="710656"/>
            <a:ext cx="2254516" cy="1745577"/>
          </a:xfrm>
          <a:prstGeom prst="roundRect">
            <a:avLst>
              <a:gd name="adj" fmla="val 3620"/>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2CE7C50-0F68-B741-BBD7-34A54D38D0CB}"/>
              </a:ext>
            </a:extLst>
          </p:cNvPr>
          <p:cNvSpPr txBox="1"/>
          <p:nvPr/>
        </p:nvSpPr>
        <p:spPr>
          <a:xfrm flipH="1">
            <a:off x="6304142" y="1616778"/>
            <a:ext cx="2279534" cy="692113"/>
          </a:xfrm>
          <a:prstGeom prst="rect">
            <a:avLst/>
          </a:prstGeom>
          <a:noFill/>
        </p:spPr>
        <p:txBody>
          <a:bodyPr wrap="square" rtlCol="0">
            <a:spAutoFit/>
          </a:bodyPr>
          <a:lstStyle/>
          <a:p>
            <a:pPr>
              <a:lnSpc>
                <a:spcPct val="110000"/>
              </a:lnSpc>
              <a:spcBef>
                <a:spcPts val="0"/>
              </a:spcBef>
              <a:spcAft>
                <a:spcPts val="300"/>
              </a:spcAft>
              <a:buClr>
                <a:schemeClr val="accent3"/>
              </a:buClr>
              <a:buSzPct val="100000"/>
            </a:pPr>
            <a:r>
              <a:rPr lang="en-US" sz="900">
                <a:solidFill>
                  <a:schemeClr val="tx2"/>
                </a:solidFill>
                <a:latin typeface="Montserrat" pitchFamily="2" charset="77"/>
              </a:rPr>
              <a:t>Unique industrial scale technology platform, knowledgebase and AI/bioinformatics capabilities generate high barriers to entry</a:t>
            </a:r>
          </a:p>
        </p:txBody>
      </p:sp>
      <p:sp>
        <p:nvSpPr>
          <p:cNvPr id="29" name="TextBox 28">
            <a:extLst>
              <a:ext uri="{FF2B5EF4-FFF2-40B4-BE49-F238E27FC236}">
                <a16:creationId xmlns:a16="http://schemas.microsoft.com/office/drawing/2014/main" id="{72AC739D-CC87-2647-859C-AE8286B8FAAF}"/>
              </a:ext>
            </a:extLst>
          </p:cNvPr>
          <p:cNvSpPr txBox="1"/>
          <p:nvPr/>
        </p:nvSpPr>
        <p:spPr>
          <a:xfrm>
            <a:off x="6304144" y="1379637"/>
            <a:ext cx="2139321" cy="261610"/>
          </a:xfrm>
          <a:prstGeom prst="rect">
            <a:avLst/>
          </a:prstGeom>
          <a:noFill/>
        </p:spPr>
        <p:txBody>
          <a:bodyPr wrap="square" rtlCol="0">
            <a:spAutoFit/>
          </a:bodyPr>
          <a:lstStyle/>
          <a:p>
            <a:pPr>
              <a:buClr>
                <a:srgbClr val="000000"/>
              </a:buClr>
            </a:pPr>
            <a:r>
              <a:rPr lang="en-US" sz="1100" b="1" kern="0">
                <a:solidFill>
                  <a:schemeClr val="accent1"/>
                </a:solidFill>
                <a:latin typeface="Montserrat" pitchFamily="2" charset="77"/>
                <a:cs typeface="Arial"/>
                <a:sym typeface="Arial"/>
              </a:rPr>
              <a:t>Unrivalled capabilities</a:t>
            </a:r>
          </a:p>
        </p:txBody>
      </p:sp>
      <p:sp>
        <p:nvSpPr>
          <p:cNvPr id="30" name="Rounded Rectangle 29">
            <a:extLst>
              <a:ext uri="{FF2B5EF4-FFF2-40B4-BE49-F238E27FC236}">
                <a16:creationId xmlns:a16="http://schemas.microsoft.com/office/drawing/2014/main" id="{F2C09826-4FD1-CE49-BDBE-5FEF3816C62F}"/>
              </a:ext>
            </a:extLst>
          </p:cNvPr>
          <p:cNvSpPr/>
          <p:nvPr/>
        </p:nvSpPr>
        <p:spPr>
          <a:xfrm>
            <a:off x="3654330" y="2620235"/>
            <a:ext cx="2477087" cy="1745577"/>
          </a:xfrm>
          <a:prstGeom prst="roundRect">
            <a:avLst>
              <a:gd name="adj" fmla="val 3620"/>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7EBC377-0F7D-8E4E-A326-FC410325D1B3}"/>
              </a:ext>
            </a:extLst>
          </p:cNvPr>
          <p:cNvSpPr txBox="1"/>
          <p:nvPr/>
        </p:nvSpPr>
        <p:spPr>
          <a:xfrm flipH="1">
            <a:off x="3711926" y="3409615"/>
            <a:ext cx="2361893" cy="692113"/>
          </a:xfrm>
          <a:prstGeom prst="rect">
            <a:avLst/>
          </a:prstGeom>
          <a:noFill/>
        </p:spPr>
        <p:txBody>
          <a:bodyPr wrap="square" rtlCol="0">
            <a:spAutoFit/>
          </a:bodyPr>
          <a:lstStyle/>
          <a:p>
            <a:pPr>
              <a:lnSpc>
                <a:spcPct val="110000"/>
              </a:lnSpc>
              <a:spcAft>
                <a:spcPts val="300"/>
              </a:spcAft>
              <a:buClr>
                <a:schemeClr val="accent3"/>
              </a:buClr>
              <a:buSzPct val="100000"/>
            </a:pPr>
            <a:r>
              <a:rPr lang="en-US" sz="900">
                <a:solidFill>
                  <a:schemeClr val="tx2"/>
                </a:solidFill>
                <a:latin typeface="Montserrat" pitchFamily="2" charset="77"/>
              </a:rPr>
              <a:t>Providing metabolomics solutions that support the research continuum from discovery through clinical trials, to in-market life cycle management</a:t>
            </a:r>
          </a:p>
        </p:txBody>
      </p:sp>
      <p:sp>
        <p:nvSpPr>
          <p:cNvPr id="35" name="TextBox 34">
            <a:extLst>
              <a:ext uri="{FF2B5EF4-FFF2-40B4-BE49-F238E27FC236}">
                <a16:creationId xmlns:a16="http://schemas.microsoft.com/office/drawing/2014/main" id="{30E849A2-F56D-4C4C-BA6F-87D02BFF5962}"/>
              </a:ext>
            </a:extLst>
          </p:cNvPr>
          <p:cNvSpPr txBox="1"/>
          <p:nvPr/>
        </p:nvSpPr>
        <p:spPr>
          <a:xfrm>
            <a:off x="3711929" y="3198051"/>
            <a:ext cx="2361890" cy="261610"/>
          </a:xfrm>
          <a:prstGeom prst="rect">
            <a:avLst/>
          </a:prstGeom>
          <a:noFill/>
        </p:spPr>
        <p:txBody>
          <a:bodyPr wrap="square" rtlCol="0">
            <a:spAutoFit/>
          </a:bodyPr>
          <a:lstStyle/>
          <a:p>
            <a:pPr>
              <a:buClr>
                <a:srgbClr val="000000"/>
              </a:buClr>
            </a:pPr>
            <a:r>
              <a:rPr lang="en-US" sz="1100" b="1" kern="0">
                <a:solidFill>
                  <a:schemeClr val="accent1"/>
                </a:solidFill>
                <a:latin typeface="Montserrat" pitchFamily="2" charset="77"/>
                <a:cs typeface="Arial"/>
                <a:sym typeface="Arial"/>
              </a:rPr>
              <a:t>Growing services business</a:t>
            </a:r>
          </a:p>
        </p:txBody>
      </p:sp>
      <p:sp>
        <p:nvSpPr>
          <p:cNvPr id="36" name="Rounded Rectangle 35">
            <a:extLst>
              <a:ext uri="{FF2B5EF4-FFF2-40B4-BE49-F238E27FC236}">
                <a16:creationId xmlns:a16="http://schemas.microsoft.com/office/drawing/2014/main" id="{9FAAE85B-EFF6-C042-9F73-11FB561342CA}"/>
              </a:ext>
            </a:extLst>
          </p:cNvPr>
          <p:cNvSpPr/>
          <p:nvPr/>
        </p:nvSpPr>
        <p:spPr>
          <a:xfrm>
            <a:off x="6246547" y="2620235"/>
            <a:ext cx="2254516" cy="1745577"/>
          </a:xfrm>
          <a:prstGeom prst="roundRect">
            <a:avLst>
              <a:gd name="adj" fmla="val 3620"/>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29B788D-4B3C-A24B-91B4-CA53408849C0}"/>
              </a:ext>
            </a:extLst>
          </p:cNvPr>
          <p:cNvSpPr txBox="1"/>
          <p:nvPr/>
        </p:nvSpPr>
        <p:spPr>
          <a:xfrm flipH="1">
            <a:off x="6304143" y="3553252"/>
            <a:ext cx="2196919" cy="692113"/>
          </a:xfrm>
          <a:prstGeom prst="rect">
            <a:avLst/>
          </a:prstGeom>
          <a:noFill/>
        </p:spPr>
        <p:txBody>
          <a:bodyPr wrap="square" rtlCol="0">
            <a:spAutoFit/>
          </a:bodyPr>
          <a:lstStyle/>
          <a:p>
            <a:pPr>
              <a:lnSpc>
                <a:spcPct val="110000"/>
              </a:lnSpc>
              <a:spcAft>
                <a:spcPts val="300"/>
              </a:spcAft>
              <a:buClr>
                <a:schemeClr val="accent3"/>
              </a:buClr>
              <a:buSzPct val="100000"/>
            </a:pPr>
            <a:r>
              <a:rPr lang="en-US" sz="900">
                <a:solidFill>
                  <a:schemeClr val="tx2"/>
                </a:solidFill>
                <a:latin typeface="Montserrat" pitchFamily="2" charset="77"/>
              </a:rPr>
              <a:t>Building a multi-</a:t>
            </a:r>
            <a:r>
              <a:rPr lang="en-US" sz="900" err="1">
                <a:solidFill>
                  <a:schemeClr val="tx2"/>
                </a:solidFill>
                <a:latin typeface="Montserrat" pitchFamily="2" charset="77"/>
              </a:rPr>
              <a:t>omic</a:t>
            </a:r>
            <a:r>
              <a:rPr lang="en-US" sz="900">
                <a:solidFill>
                  <a:schemeClr val="tx2"/>
                </a:solidFill>
                <a:latin typeface="Montserrat" pitchFamily="2" charset="77"/>
              </a:rPr>
              <a:t> disease database for biomarker discovery and clinical test development in rare and common diseases</a:t>
            </a:r>
          </a:p>
        </p:txBody>
      </p:sp>
      <p:sp>
        <p:nvSpPr>
          <p:cNvPr id="41" name="TextBox 40">
            <a:extLst>
              <a:ext uri="{FF2B5EF4-FFF2-40B4-BE49-F238E27FC236}">
                <a16:creationId xmlns:a16="http://schemas.microsoft.com/office/drawing/2014/main" id="{154D8FBB-FFB6-E743-9321-6626F0E072DB}"/>
              </a:ext>
            </a:extLst>
          </p:cNvPr>
          <p:cNvSpPr txBox="1"/>
          <p:nvPr/>
        </p:nvSpPr>
        <p:spPr>
          <a:xfrm>
            <a:off x="6304145" y="3198051"/>
            <a:ext cx="1880632" cy="430887"/>
          </a:xfrm>
          <a:prstGeom prst="rect">
            <a:avLst/>
          </a:prstGeom>
          <a:noFill/>
        </p:spPr>
        <p:txBody>
          <a:bodyPr wrap="square" rtlCol="0">
            <a:spAutoFit/>
          </a:bodyPr>
          <a:lstStyle/>
          <a:p>
            <a:pPr>
              <a:buClr>
                <a:srgbClr val="000000"/>
              </a:buClr>
            </a:pPr>
            <a:r>
              <a:rPr lang="en-US" sz="1100" b="1" kern="0">
                <a:solidFill>
                  <a:schemeClr val="accent1"/>
                </a:solidFill>
                <a:latin typeface="Montserrat" pitchFamily="2" charset="77"/>
                <a:cs typeface="Arial"/>
                <a:sym typeface="Arial"/>
              </a:rPr>
              <a:t>Transitioning into clinical applications</a:t>
            </a:r>
          </a:p>
        </p:txBody>
      </p:sp>
      <p:pic>
        <p:nvPicPr>
          <p:cNvPr id="33" name="Picture 32">
            <a:extLst>
              <a:ext uri="{FF2B5EF4-FFF2-40B4-BE49-F238E27FC236}">
                <a16:creationId xmlns:a16="http://schemas.microsoft.com/office/drawing/2014/main" id="{64CC07CA-3053-8A4A-8363-FF00D020135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8175" y="1839009"/>
            <a:ext cx="2373218" cy="443495"/>
          </a:xfrm>
          <a:prstGeom prst="rect">
            <a:avLst/>
          </a:prstGeom>
        </p:spPr>
      </p:pic>
      <p:grpSp>
        <p:nvGrpSpPr>
          <p:cNvPr id="37" name="Graphic 56">
            <a:extLst>
              <a:ext uri="{FF2B5EF4-FFF2-40B4-BE49-F238E27FC236}">
                <a16:creationId xmlns:a16="http://schemas.microsoft.com/office/drawing/2014/main" id="{68A3D3C9-7ECB-3D40-8212-E35B8FA46BF6}"/>
              </a:ext>
            </a:extLst>
          </p:cNvPr>
          <p:cNvGrpSpPr>
            <a:grpSpLocks noChangeAspect="1"/>
          </p:cNvGrpSpPr>
          <p:nvPr/>
        </p:nvGrpSpPr>
        <p:grpSpPr>
          <a:xfrm>
            <a:off x="3711926" y="744260"/>
            <a:ext cx="662850" cy="670649"/>
            <a:chOff x="2245080" y="5013881"/>
            <a:chExt cx="1098231" cy="1111151"/>
          </a:xfrm>
        </p:grpSpPr>
        <p:sp>
          <p:nvSpPr>
            <p:cNvPr id="39" name="Freeform: Shape 37">
              <a:extLst>
                <a:ext uri="{FF2B5EF4-FFF2-40B4-BE49-F238E27FC236}">
                  <a16:creationId xmlns:a16="http://schemas.microsoft.com/office/drawing/2014/main" id="{1BB58033-F287-B143-BEE4-F8F44FD68C28}"/>
                </a:ext>
              </a:extLst>
            </p:cNvPr>
            <p:cNvSpPr/>
            <p:nvPr/>
          </p:nvSpPr>
          <p:spPr>
            <a:xfrm>
              <a:off x="2245080" y="5013881"/>
              <a:ext cx="12920" cy="12920"/>
            </a:xfrm>
            <a:custGeom>
              <a:avLst/>
              <a:gdLst/>
              <a:ahLst/>
              <a:cxnLst/>
              <a:rect l="l" t="t" r="r" b="b"/>
              <a:pathLst>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42" name="Freeform: Shape 38">
              <a:extLst>
                <a:ext uri="{FF2B5EF4-FFF2-40B4-BE49-F238E27FC236}">
                  <a16:creationId xmlns:a16="http://schemas.microsoft.com/office/drawing/2014/main" id="{9ECABD7F-8B7C-C84D-BA6F-A662F59CBA2C}"/>
                </a:ext>
              </a:extLst>
            </p:cNvPr>
            <p:cNvSpPr/>
            <p:nvPr/>
          </p:nvSpPr>
          <p:spPr>
            <a:xfrm>
              <a:off x="2245080" y="5013881"/>
              <a:ext cx="12920" cy="12920"/>
            </a:xfrm>
            <a:custGeom>
              <a:avLst/>
              <a:gdLst/>
              <a:ahLst/>
              <a:cxnLst/>
              <a:rect l="l" t="t" r="r" b="b"/>
              <a:pathLst>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43" name="Freeform: Shape 39">
              <a:extLst>
                <a:ext uri="{FF2B5EF4-FFF2-40B4-BE49-F238E27FC236}">
                  <a16:creationId xmlns:a16="http://schemas.microsoft.com/office/drawing/2014/main" id="{1CF097AF-5B09-E549-9228-55CA551B8B3B}"/>
                </a:ext>
              </a:extLst>
            </p:cNvPr>
            <p:cNvSpPr/>
            <p:nvPr/>
          </p:nvSpPr>
          <p:spPr>
            <a:xfrm>
              <a:off x="2437593" y="5746465"/>
              <a:ext cx="51681" cy="25841"/>
            </a:xfrm>
            <a:custGeom>
              <a:avLst/>
              <a:gdLst>
                <a:gd name="connsiteX0" fmla="*/ 0 w 51681"/>
                <a:gd name="connsiteY0" fmla="*/ 0 h 25840"/>
                <a:gd name="connsiteX1" fmla="*/ 59434 w 51681"/>
                <a:gd name="connsiteY1" fmla="*/ 33593 h 25840"/>
              </a:gdLst>
              <a:ahLst/>
              <a:cxnLst>
                <a:cxn ang="0">
                  <a:pos x="connsiteX0" y="connsiteY0"/>
                </a:cxn>
                <a:cxn ang="0">
                  <a:pos x="connsiteX1" y="connsiteY1"/>
                </a:cxn>
              </a:cxnLst>
              <a:rect l="l" t="t" r="r" b="b"/>
              <a:pathLst>
                <a:path w="51681" h="25840">
                  <a:moveTo>
                    <a:pt x="0" y="0"/>
                  </a:moveTo>
                  <a:lnTo>
                    <a:pt x="59434" y="33593"/>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44" name="Freeform: Shape 40">
              <a:extLst>
                <a:ext uri="{FF2B5EF4-FFF2-40B4-BE49-F238E27FC236}">
                  <a16:creationId xmlns:a16="http://schemas.microsoft.com/office/drawing/2014/main" id="{A55B68AC-7FA2-8E40-8FDC-EC8176FD0384}"/>
                </a:ext>
              </a:extLst>
            </p:cNvPr>
            <p:cNvSpPr/>
            <p:nvPr/>
          </p:nvSpPr>
          <p:spPr>
            <a:xfrm>
              <a:off x="2499611" y="5689616"/>
              <a:ext cx="310089" cy="271328"/>
            </a:xfrm>
            <a:custGeom>
              <a:avLst/>
              <a:gdLst>
                <a:gd name="connsiteX0" fmla="*/ 316549 w 310088"/>
                <a:gd name="connsiteY0" fmla="*/ 91735 h 271327"/>
                <a:gd name="connsiteX1" fmla="*/ 157628 w 310088"/>
                <a:gd name="connsiteY1" fmla="*/ 0 h 271327"/>
                <a:gd name="connsiteX2" fmla="*/ 0 w 310088"/>
                <a:gd name="connsiteY2" fmla="*/ 91735 h 271327"/>
                <a:gd name="connsiteX3" fmla="*/ 0 w 310088"/>
                <a:gd name="connsiteY3" fmla="*/ 275204 h 271327"/>
              </a:gdLst>
              <a:ahLst/>
              <a:cxnLst>
                <a:cxn ang="0">
                  <a:pos x="connsiteX0" y="connsiteY0"/>
                </a:cxn>
                <a:cxn ang="0">
                  <a:pos x="connsiteX1" y="connsiteY1"/>
                </a:cxn>
                <a:cxn ang="0">
                  <a:pos x="connsiteX2" y="connsiteY2"/>
                </a:cxn>
                <a:cxn ang="0">
                  <a:pos x="connsiteX3" y="connsiteY3"/>
                </a:cxn>
              </a:cxnLst>
              <a:rect l="l" t="t" r="r" b="b"/>
              <a:pathLst>
                <a:path w="310088" h="271327">
                  <a:moveTo>
                    <a:pt x="316549" y="91735"/>
                  </a:moveTo>
                  <a:lnTo>
                    <a:pt x="157628" y="0"/>
                  </a:lnTo>
                  <a:lnTo>
                    <a:pt x="0" y="91735"/>
                  </a:lnTo>
                  <a:lnTo>
                    <a:pt x="0" y="275204"/>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46" name="Freeform: Shape 41">
              <a:extLst>
                <a:ext uri="{FF2B5EF4-FFF2-40B4-BE49-F238E27FC236}">
                  <a16:creationId xmlns:a16="http://schemas.microsoft.com/office/drawing/2014/main" id="{4AD506CE-1A21-4A45-8D4A-26879BAFAAAF}"/>
                </a:ext>
              </a:extLst>
            </p:cNvPr>
            <p:cNvSpPr/>
            <p:nvPr/>
          </p:nvSpPr>
          <p:spPr>
            <a:xfrm>
              <a:off x="2976373" y="5471262"/>
              <a:ext cx="51681" cy="25841"/>
            </a:xfrm>
            <a:custGeom>
              <a:avLst/>
              <a:gdLst>
                <a:gd name="connsiteX0" fmla="*/ 59434 w 51681"/>
                <a:gd name="connsiteY0" fmla="*/ 0 h 25840"/>
                <a:gd name="connsiteX1" fmla="*/ 0 w 51681"/>
                <a:gd name="connsiteY1" fmla="*/ 34885 h 25840"/>
              </a:gdLst>
              <a:ahLst/>
              <a:cxnLst>
                <a:cxn ang="0">
                  <a:pos x="connsiteX0" y="connsiteY0"/>
                </a:cxn>
                <a:cxn ang="0">
                  <a:pos x="connsiteX1" y="connsiteY1"/>
                </a:cxn>
              </a:cxnLst>
              <a:rect l="l" t="t" r="r" b="b"/>
              <a:pathLst>
                <a:path w="51681" h="25840">
                  <a:moveTo>
                    <a:pt x="59434" y="0"/>
                  </a:moveTo>
                  <a:lnTo>
                    <a:pt x="0" y="34885"/>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48" name="Freeform: Shape 42">
              <a:extLst>
                <a:ext uri="{FF2B5EF4-FFF2-40B4-BE49-F238E27FC236}">
                  <a16:creationId xmlns:a16="http://schemas.microsoft.com/office/drawing/2014/main" id="{870F9EA3-F8C8-3A41-8868-F868E25C3E5B}"/>
                </a:ext>
              </a:extLst>
            </p:cNvPr>
            <p:cNvSpPr/>
            <p:nvPr/>
          </p:nvSpPr>
          <p:spPr>
            <a:xfrm>
              <a:off x="2816160" y="5345934"/>
              <a:ext cx="12920" cy="64602"/>
            </a:xfrm>
            <a:custGeom>
              <a:avLst/>
              <a:gdLst>
                <a:gd name="connsiteX0" fmla="*/ 0 w 0"/>
                <a:gd name="connsiteY0" fmla="*/ 0 h 64601"/>
                <a:gd name="connsiteX1" fmla="*/ 0 w 0"/>
                <a:gd name="connsiteY1" fmla="*/ 68478 h 64601"/>
              </a:gdLst>
              <a:ahLst/>
              <a:cxnLst>
                <a:cxn ang="0">
                  <a:pos x="connsiteX0" y="connsiteY0"/>
                </a:cxn>
                <a:cxn ang="0">
                  <a:pos x="connsiteX1" y="connsiteY1"/>
                </a:cxn>
              </a:cxnLst>
              <a:rect l="l" t="t" r="r" b="b"/>
              <a:pathLst>
                <a:path h="64601">
                  <a:moveTo>
                    <a:pt x="0" y="0"/>
                  </a:moveTo>
                  <a:lnTo>
                    <a:pt x="0" y="68478"/>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50" name="Freeform: Shape 43">
              <a:extLst>
                <a:ext uri="{FF2B5EF4-FFF2-40B4-BE49-F238E27FC236}">
                  <a16:creationId xmlns:a16="http://schemas.microsoft.com/office/drawing/2014/main" id="{0778A701-EB1D-924E-A0FC-D8464954F300}"/>
                </a:ext>
              </a:extLst>
            </p:cNvPr>
            <p:cNvSpPr/>
            <p:nvPr/>
          </p:nvSpPr>
          <p:spPr>
            <a:xfrm>
              <a:off x="2596514" y="5471262"/>
              <a:ext cx="51681" cy="25841"/>
            </a:xfrm>
            <a:custGeom>
              <a:avLst/>
              <a:gdLst>
                <a:gd name="connsiteX0" fmla="*/ 0 w 51681"/>
                <a:gd name="connsiteY0" fmla="*/ 0 h 25840"/>
                <a:gd name="connsiteX1" fmla="*/ 60726 w 51681"/>
                <a:gd name="connsiteY1" fmla="*/ 34885 h 25840"/>
              </a:gdLst>
              <a:ahLst/>
              <a:cxnLst>
                <a:cxn ang="0">
                  <a:pos x="connsiteX0" y="connsiteY0"/>
                </a:cxn>
                <a:cxn ang="0">
                  <a:pos x="connsiteX1" y="connsiteY1"/>
                </a:cxn>
              </a:cxnLst>
              <a:rect l="l" t="t" r="r" b="b"/>
              <a:pathLst>
                <a:path w="51681" h="25840">
                  <a:moveTo>
                    <a:pt x="0" y="0"/>
                  </a:moveTo>
                  <a:lnTo>
                    <a:pt x="60726" y="34885"/>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54" name="Freeform: Shape 44">
              <a:extLst>
                <a:ext uri="{FF2B5EF4-FFF2-40B4-BE49-F238E27FC236}">
                  <a16:creationId xmlns:a16="http://schemas.microsoft.com/office/drawing/2014/main" id="{D92BEE8B-F55C-F540-928B-789637E298A7}"/>
                </a:ext>
              </a:extLst>
            </p:cNvPr>
            <p:cNvSpPr/>
            <p:nvPr/>
          </p:nvSpPr>
          <p:spPr>
            <a:xfrm>
              <a:off x="2657240" y="5415704"/>
              <a:ext cx="310089" cy="361770"/>
            </a:xfrm>
            <a:custGeom>
              <a:avLst/>
              <a:gdLst>
                <a:gd name="connsiteX0" fmla="*/ 317841 w 310088"/>
                <a:gd name="connsiteY0" fmla="*/ 91735 h 361770"/>
                <a:gd name="connsiteX1" fmla="*/ 158921 w 310088"/>
                <a:gd name="connsiteY1" fmla="*/ 0 h 361770"/>
                <a:gd name="connsiteX2" fmla="*/ 0 w 310088"/>
                <a:gd name="connsiteY2" fmla="*/ 91735 h 361770"/>
                <a:gd name="connsiteX3" fmla="*/ 0 w 310088"/>
                <a:gd name="connsiteY3" fmla="*/ 273912 h 361770"/>
                <a:gd name="connsiteX4" fmla="*/ 158921 w 310088"/>
                <a:gd name="connsiteY4" fmla="*/ 365646 h 361770"/>
                <a:gd name="connsiteX5" fmla="*/ 317841 w 310088"/>
                <a:gd name="connsiteY5" fmla="*/ 273912 h 36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088" h="361770">
                  <a:moveTo>
                    <a:pt x="317841" y="91735"/>
                  </a:moveTo>
                  <a:lnTo>
                    <a:pt x="158921" y="0"/>
                  </a:lnTo>
                  <a:lnTo>
                    <a:pt x="0" y="91735"/>
                  </a:lnTo>
                  <a:lnTo>
                    <a:pt x="0" y="273912"/>
                  </a:lnTo>
                  <a:lnTo>
                    <a:pt x="158921" y="365646"/>
                  </a:lnTo>
                  <a:lnTo>
                    <a:pt x="317841" y="273912"/>
                  </a:lnTo>
                  <a:close/>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55" name="Freeform: Shape 45">
              <a:extLst>
                <a:ext uri="{FF2B5EF4-FFF2-40B4-BE49-F238E27FC236}">
                  <a16:creationId xmlns:a16="http://schemas.microsoft.com/office/drawing/2014/main" id="{6A5BA5C0-8F25-1244-BE05-AA9214D45909}"/>
                </a:ext>
              </a:extLst>
            </p:cNvPr>
            <p:cNvSpPr/>
            <p:nvPr/>
          </p:nvSpPr>
          <p:spPr>
            <a:xfrm>
              <a:off x="2245080" y="5013881"/>
              <a:ext cx="12920" cy="12920"/>
            </a:xfrm>
            <a:custGeom>
              <a:avLst/>
              <a:gdLst/>
              <a:ahLst/>
              <a:cxnLst/>
              <a:rect l="l" t="t" r="r" b="b"/>
              <a:pathLst>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56" name="Freeform: Shape 46">
              <a:extLst>
                <a:ext uri="{FF2B5EF4-FFF2-40B4-BE49-F238E27FC236}">
                  <a16:creationId xmlns:a16="http://schemas.microsoft.com/office/drawing/2014/main" id="{BD287A4F-B99D-4149-955D-9C84C12BFDA3}"/>
                </a:ext>
              </a:extLst>
            </p:cNvPr>
            <p:cNvSpPr/>
            <p:nvPr/>
          </p:nvSpPr>
          <p:spPr>
            <a:xfrm>
              <a:off x="2817452" y="5230943"/>
              <a:ext cx="310089" cy="271328"/>
            </a:xfrm>
            <a:custGeom>
              <a:avLst/>
              <a:gdLst>
                <a:gd name="connsiteX0" fmla="*/ 0 w 310088"/>
                <a:gd name="connsiteY0" fmla="*/ 0 h 271327"/>
                <a:gd name="connsiteX1" fmla="*/ 0 w 310088"/>
                <a:gd name="connsiteY1" fmla="*/ 182177 h 271327"/>
                <a:gd name="connsiteX2" fmla="*/ 157628 w 310088"/>
                <a:gd name="connsiteY2" fmla="*/ 273912 h 271327"/>
                <a:gd name="connsiteX3" fmla="*/ 316549 w 310088"/>
                <a:gd name="connsiteY3" fmla="*/ 182177 h 271327"/>
              </a:gdLst>
              <a:ahLst/>
              <a:cxnLst>
                <a:cxn ang="0">
                  <a:pos x="connsiteX0" y="connsiteY0"/>
                </a:cxn>
                <a:cxn ang="0">
                  <a:pos x="connsiteX1" y="connsiteY1"/>
                </a:cxn>
                <a:cxn ang="0">
                  <a:pos x="connsiteX2" y="connsiteY2"/>
                </a:cxn>
                <a:cxn ang="0">
                  <a:pos x="connsiteX3" y="connsiteY3"/>
                </a:cxn>
              </a:cxnLst>
              <a:rect l="l" t="t" r="r" b="b"/>
              <a:pathLst>
                <a:path w="310088" h="271327">
                  <a:moveTo>
                    <a:pt x="0" y="0"/>
                  </a:moveTo>
                  <a:lnTo>
                    <a:pt x="0" y="182177"/>
                  </a:lnTo>
                  <a:lnTo>
                    <a:pt x="157628" y="273912"/>
                  </a:lnTo>
                  <a:lnTo>
                    <a:pt x="316549" y="182177"/>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57" name="Freeform: Shape 47">
              <a:extLst>
                <a:ext uri="{FF2B5EF4-FFF2-40B4-BE49-F238E27FC236}">
                  <a16:creationId xmlns:a16="http://schemas.microsoft.com/office/drawing/2014/main" id="{DC5E89F0-CB82-4B40-8AEB-032523CBF29E}"/>
                </a:ext>
              </a:extLst>
            </p:cNvPr>
            <p:cNvSpPr/>
            <p:nvPr/>
          </p:nvSpPr>
          <p:spPr>
            <a:xfrm>
              <a:off x="2245080" y="5013881"/>
              <a:ext cx="12920" cy="12920"/>
            </a:xfrm>
            <a:custGeom>
              <a:avLst/>
              <a:gdLst/>
              <a:ahLst/>
              <a:cxnLst/>
              <a:rect l="l" t="t" r="r" b="b"/>
              <a:pathLst>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58" name="Freeform: Shape 48">
              <a:extLst>
                <a:ext uri="{FF2B5EF4-FFF2-40B4-BE49-F238E27FC236}">
                  <a16:creationId xmlns:a16="http://schemas.microsoft.com/office/drawing/2014/main" id="{75402B8B-7CE9-1343-8056-06E0DEF47D7C}"/>
                </a:ext>
              </a:extLst>
            </p:cNvPr>
            <p:cNvSpPr/>
            <p:nvPr/>
          </p:nvSpPr>
          <p:spPr>
            <a:xfrm>
              <a:off x="2728302" y="5498395"/>
              <a:ext cx="77522" cy="38761"/>
            </a:xfrm>
            <a:custGeom>
              <a:avLst/>
              <a:gdLst>
                <a:gd name="connsiteX0" fmla="*/ 82690 w 77522"/>
                <a:gd name="connsiteY0" fmla="*/ 0 h 38761"/>
                <a:gd name="connsiteX1" fmla="*/ 0 w 77522"/>
                <a:gd name="connsiteY1" fmla="*/ 47805 h 38761"/>
              </a:gdLst>
              <a:ahLst/>
              <a:cxnLst>
                <a:cxn ang="0">
                  <a:pos x="connsiteX0" y="connsiteY0"/>
                </a:cxn>
                <a:cxn ang="0">
                  <a:pos x="connsiteX1" y="connsiteY1"/>
                </a:cxn>
              </a:cxnLst>
              <a:rect l="l" t="t" r="r" b="b"/>
              <a:pathLst>
                <a:path w="77522" h="38761">
                  <a:moveTo>
                    <a:pt x="82690" y="0"/>
                  </a:moveTo>
                  <a:lnTo>
                    <a:pt x="0" y="47805"/>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59" name="Freeform: Shape 49">
              <a:extLst>
                <a:ext uri="{FF2B5EF4-FFF2-40B4-BE49-F238E27FC236}">
                  <a16:creationId xmlns:a16="http://schemas.microsoft.com/office/drawing/2014/main" id="{3C865A2C-C1A0-5B4C-B3D4-F5A313C2EEA1}"/>
                </a:ext>
              </a:extLst>
            </p:cNvPr>
            <p:cNvSpPr/>
            <p:nvPr/>
          </p:nvSpPr>
          <p:spPr>
            <a:xfrm>
              <a:off x="2728302" y="5652147"/>
              <a:ext cx="77522" cy="38761"/>
            </a:xfrm>
            <a:custGeom>
              <a:avLst/>
              <a:gdLst>
                <a:gd name="connsiteX0" fmla="*/ 82690 w 77522"/>
                <a:gd name="connsiteY0" fmla="*/ 47805 h 38761"/>
                <a:gd name="connsiteX1" fmla="*/ 0 w 77522"/>
                <a:gd name="connsiteY1" fmla="*/ 0 h 38761"/>
              </a:gdLst>
              <a:ahLst/>
              <a:cxnLst>
                <a:cxn ang="0">
                  <a:pos x="connsiteX0" y="connsiteY0"/>
                </a:cxn>
                <a:cxn ang="0">
                  <a:pos x="connsiteX1" y="connsiteY1"/>
                </a:cxn>
              </a:cxnLst>
              <a:rect l="l" t="t" r="r" b="b"/>
              <a:pathLst>
                <a:path w="77522" h="38761">
                  <a:moveTo>
                    <a:pt x="82690" y="47805"/>
                  </a:moveTo>
                  <a:lnTo>
                    <a:pt x="0" y="0"/>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60" name="Freeform: Shape 50">
              <a:extLst>
                <a:ext uri="{FF2B5EF4-FFF2-40B4-BE49-F238E27FC236}">
                  <a16:creationId xmlns:a16="http://schemas.microsoft.com/office/drawing/2014/main" id="{A5118A9E-F009-AD44-9349-C156D15C368E}"/>
                </a:ext>
              </a:extLst>
            </p:cNvPr>
            <p:cNvSpPr/>
            <p:nvPr/>
          </p:nvSpPr>
          <p:spPr>
            <a:xfrm>
              <a:off x="2901435" y="5551368"/>
              <a:ext cx="12920" cy="90443"/>
            </a:xfrm>
            <a:custGeom>
              <a:avLst/>
              <a:gdLst>
                <a:gd name="connsiteX0" fmla="*/ 0 w 0"/>
                <a:gd name="connsiteY0" fmla="*/ 94319 h 90442"/>
                <a:gd name="connsiteX1" fmla="*/ 0 w 0"/>
                <a:gd name="connsiteY1" fmla="*/ 0 h 90442"/>
              </a:gdLst>
              <a:ahLst/>
              <a:cxnLst>
                <a:cxn ang="0">
                  <a:pos x="connsiteX0" y="connsiteY0"/>
                </a:cxn>
                <a:cxn ang="0">
                  <a:pos x="connsiteX1" y="connsiteY1"/>
                </a:cxn>
              </a:cxnLst>
              <a:rect l="l" t="t" r="r" b="b"/>
              <a:pathLst>
                <a:path h="90442">
                  <a:moveTo>
                    <a:pt x="0" y="94319"/>
                  </a:moveTo>
                  <a:lnTo>
                    <a:pt x="0" y="0"/>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61" name="Freeform: Shape 51">
              <a:extLst>
                <a:ext uri="{FF2B5EF4-FFF2-40B4-BE49-F238E27FC236}">
                  <a16:creationId xmlns:a16="http://schemas.microsoft.com/office/drawing/2014/main" id="{BFD32674-5CE4-8F47-8D24-5607D89A0F68}"/>
                </a:ext>
              </a:extLst>
            </p:cNvPr>
            <p:cNvSpPr/>
            <p:nvPr/>
          </p:nvSpPr>
          <p:spPr>
            <a:xfrm>
              <a:off x="2769647" y="5199934"/>
              <a:ext cx="38761" cy="12920"/>
            </a:xfrm>
            <a:custGeom>
              <a:avLst/>
              <a:gdLst>
                <a:gd name="connsiteX0" fmla="*/ 0 w 38761"/>
                <a:gd name="connsiteY0" fmla="*/ 0 h 12920"/>
                <a:gd name="connsiteX1" fmla="*/ 46513 w 38761"/>
                <a:gd name="connsiteY1" fmla="*/ 25841 h 12920"/>
              </a:gdLst>
              <a:ahLst/>
              <a:cxnLst>
                <a:cxn ang="0">
                  <a:pos x="connsiteX0" y="connsiteY0"/>
                </a:cxn>
                <a:cxn ang="0">
                  <a:pos x="connsiteX1" y="connsiteY1"/>
                </a:cxn>
              </a:cxnLst>
              <a:rect l="l" t="t" r="r" b="b"/>
              <a:pathLst>
                <a:path w="38761" h="12920">
                  <a:moveTo>
                    <a:pt x="0" y="0"/>
                  </a:moveTo>
                  <a:lnTo>
                    <a:pt x="46513" y="25841"/>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62" name="Freeform: Shape 52">
              <a:extLst>
                <a:ext uri="{FF2B5EF4-FFF2-40B4-BE49-F238E27FC236}">
                  <a16:creationId xmlns:a16="http://schemas.microsoft.com/office/drawing/2014/main" id="{C6E996B1-45EB-CA44-BB70-C9FB28292A2B}"/>
                </a:ext>
              </a:extLst>
            </p:cNvPr>
            <p:cNvSpPr/>
            <p:nvPr/>
          </p:nvSpPr>
          <p:spPr>
            <a:xfrm>
              <a:off x="2821328" y="5199934"/>
              <a:ext cx="38761" cy="12920"/>
            </a:xfrm>
            <a:custGeom>
              <a:avLst/>
              <a:gdLst>
                <a:gd name="connsiteX0" fmla="*/ 46513 w 38761"/>
                <a:gd name="connsiteY0" fmla="*/ 0 h 12920"/>
                <a:gd name="connsiteX1" fmla="*/ 0 w 38761"/>
                <a:gd name="connsiteY1" fmla="*/ 25841 h 12920"/>
              </a:gdLst>
              <a:ahLst/>
              <a:cxnLst>
                <a:cxn ang="0">
                  <a:pos x="connsiteX0" y="connsiteY0"/>
                </a:cxn>
                <a:cxn ang="0">
                  <a:pos x="connsiteX1" y="connsiteY1"/>
                </a:cxn>
              </a:cxnLst>
              <a:rect l="l" t="t" r="r" b="b"/>
              <a:pathLst>
                <a:path w="38761" h="12920">
                  <a:moveTo>
                    <a:pt x="46513" y="0"/>
                  </a:moveTo>
                  <a:lnTo>
                    <a:pt x="0" y="25841"/>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sp>
          <p:nvSpPr>
            <p:cNvPr id="63" name="Freeform: Shape 53">
              <a:extLst>
                <a:ext uri="{FF2B5EF4-FFF2-40B4-BE49-F238E27FC236}">
                  <a16:creationId xmlns:a16="http://schemas.microsoft.com/office/drawing/2014/main" id="{EDF9FB80-CC9A-0D4F-8E9B-5E7E80A40DED}"/>
                </a:ext>
              </a:extLst>
            </p:cNvPr>
            <p:cNvSpPr/>
            <p:nvPr/>
          </p:nvSpPr>
          <p:spPr>
            <a:xfrm>
              <a:off x="2816160" y="5781350"/>
              <a:ext cx="12920" cy="180885"/>
            </a:xfrm>
            <a:custGeom>
              <a:avLst/>
              <a:gdLst>
                <a:gd name="connsiteX0" fmla="*/ 0 w 0"/>
                <a:gd name="connsiteY0" fmla="*/ 0 h 180885"/>
                <a:gd name="connsiteX1" fmla="*/ 0 w 0"/>
                <a:gd name="connsiteY1" fmla="*/ 189929 h 180885"/>
              </a:gdLst>
              <a:ahLst/>
              <a:cxnLst>
                <a:cxn ang="0">
                  <a:pos x="connsiteX0" y="connsiteY0"/>
                </a:cxn>
                <a:cxn ang="0">
                  <a:pos x="connsiteX1" y="connsiteY1"/>
                </a:cxn>
              </a:cxnLst>
              <a:rect l="l" t="t" r="r" b="b"/>
              <a:pathLst>
                <a:path h="180885">
                  <a:moveTo>
                    <a:pt x="0" y="0"/>
                  </a:moveTo>
                  <a:lnTo>
                    <a:pt x="0" y="189929"/>
                  </a:lnTo>
                </a:path>
              </a:pathLst>
            </a:custGeom>
            <a:noFill/>
            <a:ln w="22225" cap="flat">
              <a:solidFill>
                <a:schemeClr val="accent3"/>
              </a:solidFill>
              <a:prstDash val="solid"/>
              <a:miter/>
            </a:ln>
          </p:spPr>
          <p:txBody>
            <a:bodyPr rtlCol="0" anchor="ctr"/>
            <a:lstStyle/>
            <a:p>
              <a:endParaRPr lang="en-US" sz="1200">
                <a:solidFill>
                  <a:schemeClr val="accent2"/>
                </a:solidFill>
              </a:endParaRPr>
            </a:p>
          </p:txBody>
        </p:sp>
      </p:grpSp>
      <p:pic>
        <p:nvPicPr>
          <p:cNvPr id="6" name="Graphic 5">
            <a:extLst>
              <a:ext uri="{FF2B5EF4-FFF2-40B4-BE49-F238E27FC236}">
                <a16:creationId xmlns:a16="http://schemas.microsoft.com/office/drawing/2014/main" id="{678EC1AB-76CE-7848-A97B-74C0BCE36E1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401125" y="855656"/>
            <a:ext cx="486898" cy="486898"/>
          </a:xfrm>
          <a:prstGeom prst="rect">
            <a:avLst/>
          </a:prstGeom>
        </p:spPr>
      </p:pic>
      <p:pic>
        <p:nvPicPr>
          <p:cNvPr id="10" name="Graphic 9">
            <a:extLst>
              <a:ext uri="{FF2B5EF4-FFF2-40B4-BE49-F238E27FC236}">
                <a16:creationId xmlns:a16="http://schemas.microsoft.com/office/drawing/2014/main" id="{3FB2607E-9AEC-5C46-BB27-EB6C2A870B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57457" y="2693365"/>
            <a:ext cx="520830" cy="520830"/>
          </a:xfrm>
          <a:prstGeom prst="rect">
            <a:avLst/>
          </a:prstGeom>
        </p:spPr>
      </p:pic>
      <p:pic>
        <p:nvPicPr>
          <p:cNvPr id="15" name="Graphic 14">
            <a:extLst>
              <a:ext uri="{FF2B5EF4-FFF2-40B4-BE49-F238E27FC236}">
                <a16:creationId xmlns:a16="http://schemas.microsoft.com/office/drawing/2014/main" id="{38AF6FCE-339A-3D42-B70A-C04F5CCD769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96096" y="2734298"/>
            <a:ext cx="452149" cy="452149"/>
          </a:xfrm>
          <a:prstGeom prst="rect">
            <a:avLst/>
          </a:prstGeom>
        </p:spPr>
      </p:pic>
    </p:spTree>
    <p:extLst>
      <p:ext uri="{BB962C8B-B14F-4D97-AF65-F5344CB8AC3E}">
        <p14:creationId xmlns:p14="http://schemas.microsoft.com/office/powerpoint/2010/main" val="1591958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AD59BF2-73B6-2D47-B4B9-3043AD609891}"/>
              </a:ext>
            </a:extLst>
          </p:cNvPr>
          <p:cNvSpPr/>
          <p:nvPr/>
        </p:nvSpPr>
        <p:spPr>
          <a:xfrm>
            <a:off x="0" y="2743192"/>
            <a:ext cx="6489087" cy="767374"/>
          </a:xfrm>
          <a:prstGeom prst="rect">
            <a:avLst/>
          </a:prstGeom>
          <a:gradFill flip="none" rotWithShape="1">
            <a:gsLst>
              <a:gs pos="6000">
                <a:schemeClr val="bg1">
                  <a:lumMod val="95000"/>
                </a:schemeClr>
              </a:gs>
              <a:gs pos="100000">
                <a:schemeClr val="bg1">
                  <a:lumMod val="95000"/>
                  <a:alpha val="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B82B5C4A-53D6-9047-92CE-467432C27398}"/>
              </a:ext>
            </a:extLst>
          </p:cNvPr>
          <p:cNvSpPr>
            <a:spLocks noGrp="1"/>
          </p:cNvSpPr>
          <p:nvPr>
            <p:ph type="body" sz="quarter" idx="11"/>
          </p:nvPr>
        </p:nvSpPr>
        <p:spPr/>
        <p:txBody>
          <a:bodyPr/>
          <a:lstStyle/>
          <a:p>
            <a:r>
              <a:rPr lang="en-US" sz="2000" dirty="0"/>
              <a:t>Metabolon has transformed biochemistry into an omics technology and is delivering this on an industrial scale</a:t>
            </a:r>
          </a:p>
        </p:txBody>
      </p:sp>
      <p:sp>
        <p:nvSpPr>
          <p:cNvPr id="3" name="TextBox 2">
            <a:extLst>
              <a:ext uri="{FF2B5EF4-FFF2-40B4-BE49-F238E27FC236}">
                <a16:creationId xmlns:a16="http://schemas.microsoft.com/office/drawing/2014/main" id="{F76F4A32-3971-D44E-AC4D-97F8E9FDF7BC}"/>
              </a:ext>
            </a:extLst>
          </p:cNvPr>
          <p:cNvSpPr txBox="1">
            <a:spLocks noChangeAspect="1"/>
          </p:cNvSpPr>
          <p:nvPr/>
        </p:nvSpPr>
        <p:spPr>
          <a:xfrm>
            <a:off x="638175" y="1509765"/>
            <a:ext cx="4955431" cy="696409"/>
          </a:xfrm>
          <a:prstGeom prst="rect">
            <a:avLst/>
          </a:prstGeom>
          <a:noFill/>
        </p:spPr>
        <p:txBody>
          <a:bodyPr wrap="square" lIns="0" rIns="0" rtlCol="0">
            <a:spAutoFit/>
          </a:bodyPr>
          <a:lstStyle/>
          <a:p>
            <a:pPr>
              <a:lnSpc>
                <a:spcPct val="110000"/>
              </a:lnSpc>
              <a:spcAft>
                <a:spcPts val="300"/>
              </a:spcAft>
              <a:buClr>
                <a:schemeClr val="accent3"/>
              </a:buClr>
              <a:buSzPct val="100000"/>
            </a:pPr>
            <a:r>
              <a:rPr lang="en-US" sz="1050" dirty="0">
                <a:solidFill>
                  <a:schemeClr val="tx2"/>
                </a:solidFill>
                <a:latin typeface="Montserrat" pitchFamily="2" charset="77"/>
              </a:rPr>
              <a:t>The ability to perform massively parallel sampling in biology has been </a:t>
            </a:r>
            <a:r>
              <a:rPr lang="en-US" sz="1300" b="1" dirty="0">
                <a:solidFill>
                  <a:schemeClr val="accent3"/>
                </a:solidFill>
                <a:latin typeface="Montserrat SemiBold" pitchFamily="2" charset="77"/>
              </a:rPr>
              <a:t>transformational to researchers’ ability to perform large-scale</a:t>
            </a:r>
            <a:r>
              <a:rPr lang="en-US" sz="1300" b="1" dirty="0">
                <a:solidFill>
                  <a:schemeClr val="tx2"/>
                </a:solidFill>
                <a:latin typeface="Montserrat SemiBold" pitchFamily="2" charset="77"/>
              </a:rPr>
              <a:t> </a:t>
            </a:r>
            <a:r>
              <a:rPr lang="en-US" sz="1300" b="1" dirty="0">
                <a:solidFill>
                  <a:schemeClr val="accent3"/>
                </a:solidFill>
                <a:latin typeface="Montserrat SemiBold" pitchFamily="2" charset="77"/>
              </a:rPr>
              <a:t>and unbiased biological analysis</a:t>
            </a:r>
          </a:p>
        </p:txBody>
      </p:sp>
      <p:sp>
        <p:nvSpPr>
          <p:cNvPr id="5" name="Text Placeholder 1">
            <a:extLst>
              <a:ext uri="{FF2B5EF4-FFF2-40B4-BE49-F238E27FC236}">
                <a16:creationId xmlns:a16="http://schemas.microsoft.com/office/drawing/2014/main" id="{D0C5855F-7B1B-F84B-BA86-E5CE1BEBB62C}"/>
              </a:ext>
            </a:extLst>
          </p:cNvPr>
          <p:cNvSpPr txBox="1">
            <a:spLocks/>
          </p:cNvSpPr>
          <p:nvPr/>
        </p:nvSpPr>
        <p:spPr>
          <a:xfrm>
            <a:off x="4489910" y="3887102"/>
            <a:ext cx="1887836" cy="647188"/>
          </a:xfrm>
          <a:prstGeom prst="rect">
            <a:avLst/>
          </a:prstGeom>
        </p:spPr>
        <p:txBody>
          <a:bodyPr lIns="0" rIns="0">
            <a:noAutofit/>
          </a:bodyPr>
          <a:lstStyle>
            <a:lvl1pPr marL="228600" indent="-228600" algn="l" defTabSz="914400" rtl="0" eaLnBrk="1" latinLnBrk="0" hangingPunct="1">
              <a:lnSpc>
                <a:spcPct val="100000"/>
              </a:lnSpc>
              <a:spcBef>
                <a:spcPts val="1000"/>
              </a:spcBef>
              <a:buSzPct val="100000"/>
              <a:buFont typeface="Montserrat" panose="00000500000000000000" pitchFamily="2" charset="0"/>
              <a:buChar char="▶"/>
              <a:defRPr sz="2400" kern="1200">
                <a:solidFill>
                  <a:schemeClr val="tx1"/>
                </a:solidFill>
                <a:latin typeface="Montserrat" charset="0"/>
                <a:ea typeface="Montserrat" charset="0"/>
                <a:cs typeface="Montserrat" charset="0"/>
              </a:defRPr>
            </a:lvl1pPr>
            <a:lvl2pPr marL="685800" indent="-228600" algn="l" defTabSz="914400" rtl="0" eaLnBrk="1" latinLnBrk="0" hangingPunct="1">
              <a:lnSpc>
                <a:spcPct val="100000"/>
              </a:lnSpc>
              <a:spcBef>
                <a:spcPts val="500"/>
              </a:spcBef>
              <a:buSzPct val="120000"/>
              <a:buFont typeface="Arial" charset="0"/>
              <a:buChar char="•"/>
              <a:defRPr sz="2000" kern="1200">
                <a:solidFill>
                  <a:schemeClr val="tx1"/>
                </a:solidFill>
                <a:latin typeface="+mj-lt"/>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j-lt"/>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100000"/>
              </a:lnSpc>
              <a:spcBef>
                <a:spcPts val="500"/>
              </a:spcBef>
              <a:buFont typeface=".AppleSystemUIFont" charset="-120"/>
              <a:buChar char="‒"/>
              <a:defRPr sz="1600" kern="12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lgn="l" defTabSz="914400" rtl="0" eaLnBrk="1" latinLnBrk="0" hangingPunct="1">
              <a:lnSpc>
                <a:spcPct val="100000"/>
              </a:lnSpc>
              <a:spcBef>
                <a:spcPts val="500"/>
              </a:spcBef>
              <a:buFont typeface=".AppleSystemUIFont" charset="-120"/>
              <a:buChar char="‒"/>
              <a:defRPr sz="1400" kern="12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b="1"/>
              <a:t>Metabolites</a:t>
            </a:r>
            <a:r>
              <a:rPr lang="en-US" sz="1050"/>
              <a:t> are the chemical intermediaries </a:t>
            </a:r>
            <a:br>
              <a:rPr lang="en-US" sz="1050"/>
            </a:br>
            <a:r>
              <a:rPr lang="en-US" sz="1050"/>
              <a:t>and endpoints of </a:t>
            </a:r>
            <a:br>
              <a:rPr lang="en-US" sz="1050"/>
            </a:br>
            <a:r>
              <a:rPr lang="en-US" sz="1050"/>
              <a:t>these reactions </a:t>
            </a:r>
          </a:p>
        </p:txBody>
      </p:sp>
      <p:sp>
        <p:nvSpPr>
          <p:cNvPr id="6" name="Content Placeholder 20">
            <a:extLst>
              <a:ext uri="{FF2B5EF4-FFF2-40B4-BE49-F238E27FC236}">
                <a16:creationId xmlns:a16="http://schemas.microsoft.com/office/drawing/2014/main" id="{A3FCC6B7-7DEE-7742-86C1-FD1916C35A52}"/>
              </a:ext>
            </a:extLst>
          </p:cNvPr>
          <p:cNvSpPr txBox="1">
            <a:spLocks/>
          </p:cNvSpPr>
          <p:nvPr/>
        </p:nvSpPr>
        <p:spPr>
          <a:xfrm>
            <a:off x="2580539" y="3887102"/>
            <a:ext cx="1687399" cy="613480"/>
          </a:xfrm>
          <a:prstGeom prst="rect">
            <a:avLst/>
          </a:prstGeom>
        </p:spPr>
        <p:txBody>
          <a:bodyPr lIns="0" rIns="0">
            <a:noAutofit/>
          </a:bodyPr>
          <a:lstStyle>
            <a:defPPr>
              <a:defRPr lang="en-US"/>
            </a:defPPr>
            <a:lvl1pPr indent="0" algn="ctr">
              <a:lnSpc>
                <a:spcPct val="100000"/>
              </a:lnSpc>
              <a:spcBef>
                <a:spcPts val="1000"/>
              </a:spcBef>
              <a:buSzPct val="100000"/>
              <a:buFont typeface="Montserrat" panose="00000500000000000000" pitchFamily="2" charset="0"/>
              <a:buNone/>
              <a:defRPr sz="1400" b="1">
                <a:solidFill>
                  <a:schemeClr val="accent1"/>
                </a:solidFill>
                <a:latin typeface="Montserrat" charset="0"/>
                <a:ea typeface="Montserrat" charset="0"/>
                <a:cs typeface="Montserrat" charset="0"/>
              </a:defRPr>
            </a:lvl1pPr>
            <a:lvl2pPr marL="685800" indent="-228600">
              <a:lnSpc>
                <a:spcPct val="100000"/>
              </a:lnSpc>
              <a:spcBef>
                <a:spcPts val="500"/>
              </a:spcBef>
              <a:buSzPct val="120000"/>
              <a:buFont typeface="Arial" charset="0"/>
              <a:buChar char="•"/>
              <a:defRPr sz="2000">
                <a:latin typeface="+mj-lt"/>
                <a:ea typeface="Source Sans Pro" panose="020B0503030403020204" pitchFamily="34" charset="0"/>
                <a:cs typeface="Source Sans Pro" panose="020B0503030403020204" pitchFamily="34" charset="0"/>
              </a:defRPr>
            </a:lvl2pPr>
            <a:lvl3pPr marL="1143000" indent="-228600">
              <a:lnSpc>
                <a:spcPct val="100000"/>
              </a:lnSpc>
              <a:spcBef>
                <a:spcPts val="500"/>
              </a:spcBef>
              <a:buFont typeface="Arial" panose="020B0604020202020204" pitchFamily="34" charset="0"/>
              <a:buChar char="•"/>
              <a:defRPr>
                <a:latin typeface="+mj-lt"/>
                <a:ea typeface="Source Sans Pro" panose="020B0503030403020204" pitchFamily="34" charset="0"/>
                <a:cs typeface="Source Sans Pro" panose="020B0503030403020204" pitchFamily="34" charset="0"/>
              </a:defRPr>
            </a:lvl3pPr>
            <a:lvl4pPr marL="1600200" indent="-228600">
              <a:lnSpc>
                <a:spcPct val="100000"/>
              </a:lnSpc>
              <a:spcBef>
                <a:spcPts val="500"/>
              </a:spcBef>
              <a:buFont typeface=".AppleSystemUIFont" charset="-120"/>
              <a:buChar char="‒"/>
              <a:defRPr sz="1600">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lnSpc>
                <a:spcPct val="100000"/>
              </a:lnSpc>
              <a:spcBef>
                <a:spcPts val="500"/>
              </a:spcBef>
              <a:buFont typeface=".AppleSystemUIFont" charset="-120"/>
              <a:buChar char="‒"/>
              <a:defRPr sz="1400">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sz="1050" b="0">
                <a:solidFill>
                  <a:schemeClr val="tx1"/>
                </a:solidFill>
              </a:rPr>
              <a:t>These reactions </a:t>
            </a:r>
            <a:br>
              <a:rPr lang="en-US" sz="1050" b="0">
                <a:solidFill>
                  <a:schemeClr val="tx1"/>
                </a:solidFill>
              </a:rPr>
            </a:br>
            <a:r>
              <a:rPr lang="en-US" sz="1050" b="0">
                <a:solidFill>
                  <a:schemeClr val="tx1"/>
                </a:solidFill>
              </a:rPr>
              <a:t>are organized into </a:t>
            </a:r>
            <a:br>
              <a:rPr lang="en-US" sz="1050" b="0">
                <a:solidFill>
                  <a:schemeClr val="tx1"/>
                </a:solidFill>
              </a:rPr>
            </a:br>
            <a:r>
              <a:rPr lang="en-US" sz="1050" b="0">
                <a:solidFill>
                  <a:schemeClr val="tx1"/>
                </a:solidFill>
              </a:rPr>
              <a:t>100’s of  highly conserved pathways</a:t>
            </a:r>
          </a:p>
        </p:txBody>
      </p:sp>
      <p:sp>
        <p:nvSpPr>
          <p:cNvPr id="7" name="Content Placeholder 24">
            <a:extLst>
              <a:ext uri="{FF2B5EF4-FFF2-40B4-BE49-F238E27FC236}">
                <a16:creationId xmlns:a16="http://schemas.microsoft.com/office/drawing/2014/main" id="{7EB7AED9-4165-B24D-9827-0E8E54C789DF}"/>
              </a:ext>
            </a:extLst>
          </p:cNvPr>
          <p:cNvSpPr txBox="1">
            <a:spLocks/>
          </p:cNvSpPr>
          <p:nvPr/>
        </p:nvSpPr>
        <p:spPr>
          <a:xfrm>
            <a:off x="638176" y="3887102"/>
            <a:ext cx="1499976" cy="489383"/>
          </a:xfrm>
          <a:prstGeom prst="rect">
            <a:avLst/>
          </a:prstGeom>
        </p:spPr>
        <p:txBody>
          <a:bodyPr lIns="0" rIns="0">
            <a:noAutofit/>
          </a:bodyPr>
          <a:lstStyle>
            <a:lvl1pPr marL="228600" indent="-228600" algn="l" defTabSz="914400" rtl="0" eaLnBrk="1" latinLnBrk="0" hangingPunct="1">
              <a:lnSpc>
                <a:spcPct val="100000"/>
              </a:lnSpc>
              <a:spcBef>
                <a:spcPts val="1000"/>
              </a:spcBef>
              <a:buSzPct val="100000"/>
              <a:buFont typeface="Montserrat" panose="00000500000000000000" pitchFamily="2" charset="0"/>
              <a:buChar char="▶"/>
              <a:defRPr sz="2400" kern="1200">
                <a:solidFill>
                  <a:schemeClr val="tx1"/>
                </a:solidFill>
                <a:latin typeface="Montserrat" charset="0"/>
                <a:ea typeface="Montserrat" charset="0"/>
                <a:cs typeface="Montserrat" charset="0"/>
              </a:defRPr>
            </a:lvl1pPr>
            <a:lvl2pPr marL="685800" indent="-228600" algn="l" defTabSz="914400" rtl="0" eaLnBrk="1" latinLnBrk="0" hangingPunct="1">
              <a:lnSpc>
                <a:spcPct val="100000"/>
              </a:lnSpc>
              <a:spcBef>
                <a:spcPts val="500"/>
              </a:spcBef>
              <a:buSzPct val="120000"/>
              <a:buFont typeface="Arial" charset="0"/>
              <a:buChar char="•"/>
              <a:defRPr sz="2000" kern="1200">
                <a:solidFill>
                  <a:schemeClr val="tx1"/>
                </a:solidFill>
                <a:latin typeface="+mj-lt"/>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j-lt"/>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100000"/>
              </a:lnSpc>
              <a:spcBef>
                <a:spcPts val="500"/>
              </a:spcBef>
              <a:buFont typeface=".AppleSystemUIFont" charset="-120"/>
              <a:buChar char="‒"/>
              <a:defRPr sz="1600" kern="12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lgn="l" defTabSz="914400" rtl="0" eaLnBrk="1" latinLnBrk="0" hangingPunct="1">
              <a:lnSpc>
                <a:spcPct val="100000"/>
              </a:lnSpc>
              <a:spcBef>
                <a:spcPts val="500"/>
              </a:spcBef>
              <a:buFont typeface=".AppleSystemUIFont" charset="-120"/>
              <a:buChar char="‒"/>
              <a:defRPr sz="1400" kern="12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b="1"/>
              <a:t>Metabolism</a:t>
            </a:r>
            <a:r>
              <a:rPr lang="en-US" sz="1050" b="1">
                <a:solidFill>
                  <a:schemeClr val="accent1"/>
                </a:solidFill>
              </a:rPr>
              <a:t> </a:t>
            </a:r>
            <a:br>
              <a:rPr lang="en-US" sz="1050" b="1">
                <a:solidFill>
                  <a:schemeClr val="accent1"/>
                </a:solidFill>
              </a:rPr>
            </a:br>
            <a:r>
              <a:rPr lang="en-US" sz="1050">
                <a:solidFill>
                  <a:schemeClr val="accent1"/>
                </a:solidFill>
              </a:rPr>
              <a:t>is a collection of biochemical reactions that enable life</a:t>
            </a:r>
          </a:p>
        </p:txBody>
      </p:sp>
      <p:sp>
        <p:nvSpPr>
          <p:cNvPr id="8" name="Text Placeholder 1">
            <a:extLst>
              <a:ext uri="{FF2B5EF4-FFF2-40B4-BE49-F238E27FC236}">
                <a16:creationId xmlns:a16="http://schemas.microsoft.com/office/drawing/2014/main" id="{66A08908-5824-C94C-916A-5ADC07733A01}"/>
              </a:ext>
            </a:extLst>
          </p:cNvPr>
          <p:cNvSpPr txBox="1">
            <a:spLocks/>
          </p:cNvSpPr>
          <p:nvPr/>
        </p:nvSpPr>
        <p:spPr>
          <a:xfrm>
            <a:off x="6555653" y="3887102"/>
            <a:ext cx="1575205" cy="489383"/>
          </a:xfrm>
          <a:prstGeom prst="rect">
            <a:avLst/>
          </a:prstGeom>
        </p:spPr>
        <p:txBody>
          <a:bodyPr lIns="0" rIns="0">
            <a:noAutofit/>
          </a:bodyPr>
          <a:lstStyle>
            <a:lvl1pPr marL="228600" indent="-228600" algn="l" defTabSz="914400" rtl="0" eaLnBrk="1" latinLnBrk="0" hangingPunct="1">
              <a:lnSpc>
                <a:spcPct val="100000"/>
              </a:lnSpc>
              <a:spcBef>
                <a:spcPts val="1000"/>
              </a:spcBef>
              <a:buSzPct val="100000"/>
              <a:buFont typeface="Montserrat" panose="00000500000000000000" pitchFamily="2" charset="0"/>
              <a:buChar char="▶"/>
              <a:defRPr sz="2400" kern="1200">
                <a:solidFill>
                  <a:schemeClr val="tx1"/>
                </a:solidFill>
                <a:latin typeface="Montserrat" charset="0"/>
                <a:ea typeface="Montserrat" charset="0"/>
                <a:cs typeface="Montserrat" charset="0"/>
              </a:defRPr>
            </a:lvl1pPr>
            <a:lvl2pPr marL="685800" indent="-228600" algn="l" defTabSz="914400" rtl="0" eaLnBrk="1" latinLnBrk="0" hangingPunct="1">
              <a:lnSpc>
                <a:spcPct val="100000"/>
              </a:lnSpc>
              <a:spcBef>
                <a:spcPts val="500"/>
              </a:spcBef>
              <a:buSzPct val="120000"/>
              <a:buFont typeface="Arial" charset="0"/>
              <a:buChar char="•"/>
              <a:defRPr sz="2000" kern="1200">
                <a:solidFill>
                  <a:schemeClr val="tx1"/>
                </a:solidFill>
                <a:latin typeface="+mj-lt"/>
                <a:ea typeface="Source Sans Pro" panose="020B0503030403020204" pitchFamily="34" charset="0"/>
                <a:cs typeface="Source Sans Pro" panose="020B0503030403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j-lt"/>
                <a:ea typeface="Source Sans Pro" panose="020B0503030403020204" pitchFamily="34" charset="0"/>
                <a:cs typeface="Source Sans Pro" panose="020B0503030403020204" pitchFamily="34" charset="0"/>
              </a:defRPr>
            </a:lvl3pPr>
            <a:lvl4pPr marL="1600200" indent="-228600" algn="l" defTabSz="914400" rtl="0" eaLnBrk="1" latinLnBrk="0" hangingPunct="1">
              <a:lnSpc>
                <a:spcPct val="100000"/>
              </a:lnSpc>
              <a:spcBef>
                <a:spcPts val="500"/>
              </a:spcBef>
              <a:buFont typeface=".AppleSystemUIFont" charset="-120"/>
              <a:buChar char="‒"/>
              <a:defRPr sz="1600" kern="12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lgn="l" defTabSz="914400" rtl="0" eaLnBrk="1" latinLnBrk="0" hangingPunct="1">
              <a:lnSpc>
                <a:spcPct val="100000"/>
              </a:lnSpc>
              <a:spcBef>
                <a:spcPts val="500"/>
              </a:spcBef>
              <a:buFont typeface=".AppleSystemUIFont" charset="-120"/>
              <a:buChar char="‒"/>
              <a:defRPr sz="1400" kern="12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b="1"/>
              <a:t>Metabolomics </a:t>
            </a:r>
            <a:r>
              <a:rPr lang="en-US" sz="1050"/>
              <a:t>is the large scale study of these metabolites</a:t>
            </a:r>
          </a:p>
        </p:txBody>
      </p:sp>
      <p:sp>
        <p:nvSpPr>
          <p:cNvPr id="11" name="Rectangle: Rounded Corners 44">
            <a:extLst>
              <a:ext uri="{FF2B5EF4-FFF2-40B4-BE49-F238E27FC236}">
                <a16:creationId xmlns:a16="http://schemas.microsoft.com/office/drawing/2014/main" id="{7D6953F0-4FDE-EF48-932F-D4DF4726863B}"/>
              </a:ext>
            </a:extLst>
          </p:cNvPr>
          <p:cNvSpPr/>
          <p:nvPr/>
        </p:nvSpPr>
        <p:spPr>
          <a:xfrm rot="16200000">
            <a:off x="6579213" y="1140787"/>
            <a:ext cx="2318097" cy="2811477"/>
          </a:xfrm>
          <a:prstGeom prst="round2SameRect">
            <a:avLst>
              <a:gd name="adj1" fmla="val 6721"/>
              <a:gd name="adj2" fmla="val 0"/>
            </a:avLst>
          </a:prstGeom>
          <a:gradFill flip="none" rotWithShape="1">
            <a:gsLst>
              <a:gs pos="6000">
                <a:srgbClr val="855FA4"/>
              </a:gs>
              <a:gs pos="100000">
                <a:srgbClr val="FF4F58"/>
              </a:gs>
            </a:gsLst>
            <a:lin ang="2700000" scaled="1"/>
            <a:tileRect/>
          </a:gra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rtlCol="0" anchor="t"/>
          <a:lstStyle/>
          <a:p>
            <a:pPr marL="144463">
              <a:spcAft>
                <a:spcPts val="1200"/>
              </a:spcAft>
            </a:pPr>
            <a:endParaRPr lang="en-US" sz="1200"/>
          </a:p>
        </p:txBody>
      </p:sp>
      <p:sp>
        <p:nvSpPr>
          <p:cNvPr id="24" name="Oval 23">
            <a:extLst>
              <a:ext uri="{FF2B5EF4-FFF2-40B4-BE49-F238E27FC236}">
                <a16:creationId xmlns:a16="http://schemas.microsoft.com/office/drawing/2014/main" id="{FE61BF86-83C9-1044-9E57-5778B9612973}"/>
              </a:ext>
            </a:extLst>
          </p:cNvPr>
          <p:cNvSpPr>
            <a:spLocks noChangeAspect="1"/>
          </p:cNvSpPr>
          <p:nvPr/>
        </p:nvSpPr>
        <p:spPr>
          <a:xfrm>
            <a:off x="2580539" y="2550961"/>
            <a:ext cx="1149666" cy="1149665"/>
          </a:xfrm>
          <a:prstGeom prst="ellipse">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6FF9EFF-27F9-C54F-A687-D4B310F1E0F6}"/>
              </a:ext>
            </a:extLst>
          </p:cNvPr>
          <p:cNvSpPr>
            <a:spLocks noChangeAspect="1"/>
          </p:cNvSpPr>
          <p:nvPr/>
        </p:nvSpPr>
        <p:spPr>
          <a:xfrm>
            <a:off x="634082" y="2556002"/>
            <a:ext cx="1154616" cy="1154616"/>
          </a:xfrm>
          <a:prstGeom prst="ellipse">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FFC8F5F-3C94-114A-B37C-CE24F1E05ECB}"/>
              </a:ext>
            </a:extLst>
          </p:cNvPr>
          <p:cNvSpPr/>
          <p:nvPr/>
        </p:nvSpPr>
        <p:spPr>
          <a:xfrm>
            <a:off x="4489910" y="2550961"/>
            <a:ext cx="1149666" cy="1149662"/>
          </a:xfrm>
          <a:prstGeom prst="ellipse">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4C3D4C-0831-5D43-9659-45E5C4C73F2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08988" y="2854188"/>
            <a:ext cx="938073" cy="510741"/>
          </a:xfrm>
          <a:prstGeom prst="rect">
            <a:avLst/>
          </a:prstGeom>
          <a:ln w="38100">
            <a:noFill/>
          </a:ln>
        </p:spPr>
      </p:pic>
      <p:sp>
        <p:nvSpPr>
          <p:cNvPr id="10" name="TextBox 9">
            <a:extLst>
              <a:ext uri="{FF2B5EF4-FFF2-40B4-BE49-F238E27FC236}">
                <a16:creationId xmlns:a16="http://schemas.microsoft.com/office/drawing/2014/main" id="{5AB97FE4-8870-DA48-9540-4360B63429BB}"/>
              </a:ext>
            </a:extLst>
          </p:cNvPr>
          <p:cNvSpPr txBox="1"/>
          <p:nvPr/>
        </p:nvSpPr>
        <p:spPr>
          <a:xfrm>
            <a:off x="4714905" y="3367501"/>
            <a:ext cx="713487" cy="160379"/>
          </a:xfrm>
          <a:prstGeom prst="rect">
            <a:avLst/>
          </a:prstGeom>
          <a:noFill/>
        </p:spPr>
        <p:txBody>
          <a:bodyPr wrap="none" rtlCol="0">
            <a:noAutofit/>
          </a:bodyPr>
          <a:lstStyle/>
          <a:p>
            <a:pPr algn="ctr">
              <a:spcBef>
                <a:spcPts val="1000"/>
              </a:spcBef>
              <a:buSzPct val="100000"/>
            </a:pPr>
            <a:r>
              <a:rPr lang="en-US" sz="900" dirty="0">
                <a:latin typeface="Montserrat" charset="0"/>
              </a:rPr>
              <a:t>citrate</a:t>
            </a:r>
          </a:p>
        </p:txBody>
      </p:sp>
      <p:sp>
        <p:nvSpPr>
          <p:cNvPr id="25" name="TextBox 24">
            <a:extLst>
              <a:ext uri="{FF2B5EF4-FFF2-40B4-BE49-F238E27FC236}">
                <a16:creationId xmlns:a16="http://schemas.microsoft.com/office/drawing/2014/main" id="{95A92F31-09BC-C545-A652-9CFD654CF7C5}"/>
              </a:ext>
            </a:extLst>
          </p:cNvPr>
          <p:cNvSpPr txBox="1"/>
          <p:nvPr/>
        </p:nvSpPr>
        <p:spPr>
          <a:xfrm>
            <a:off x="6332522" y="1602350"/>
            <a:ext cx="2315065" cy="1908215"/>
          </a:xfrm>
          <a:prstGeom prst="rect">
            <a:avLst/>
          </a:prstGeom>
          <a:noFill/>
        </p:spPr>
        <p:txBody>
          <a:bodyPr wrap="square" rtlCol="0">
            <a:spAutoFit/>
          </a:bodyPr>
          <a:lstStyle/>
          <a:p>
            <a:pPr marL="144463">
              <a:spcAft>
                <a:spcPts val="1200"/>
              </a:spcAft>
            </a:pPr>
            <a:r>
              <a:rPr lang="en-US" sz="1200" dirty="0">
                <a:solidFill>
                  <a:schemeClr val="bg1"/>
                </a:solidFill>
                <a:latin typeface="Montserrat" charset="0"/>
              </a:rPr>
              <a:t>Any transition from a healthy to disease state requires changes in biochemistry</a:t>
            </a:r>
          </a:p>
          <a:p>
            <a:pPr marL="144463">
              <a:spcAft>
                <a:spcPts val="1200"/>
              </a:spcAft>
            </a:pPr>
            <a:r>
              <a:rPr lang="en-US" sz="1200" dirty="0">
                <a:solidFill>
                  <a:schemeClr val="bg1"/>
                </a:solidFill>
                <a:latin typeface="Montserrat" charset="0"/>
              </a:rPr>
              <a:t>Metabolites are therefore excellent </a:t>
            </a:r>
            <a:r>
              <a:rPr lang="en-US" sz="1200" b="1" dirty="0">
                <a:solidFill>
                  <a:schemeClr val="bg1"/>
                </a:solidFill>
                <a:latin typeface="Montserrat" charset="0"/>
              </a:rPr>
              <a:t>biomarkers</a:t>
            </a:r>
            <a:r>
              <a:rPr lang="en-US" sz="1200" dirty="0">
                <a:solidFill>
                  <a:schemeClr val="bg1"/>
                </a:solidFill>
                <a:latin typeface="Montserrat" charset="0"/>
              </a:rPr>
              <a:t> </a:t>
            </a:r>
            <a:br>
              <a:rPr lang="en-US" sz="1200" dirty="0">
                <a:solidFill>
                  <a:schemeClr val="bg1"/>
                </a:solidFill>
                <a:latin typeface="Montserrat" charset="0"/>
              </a:rPr>
            </a:br>
            <a:r>
              <a:rPr lang="en-US" sz="1200" dirty="0">
                <a:solidFill>
                  <a:schemeClr val="bg1"/>
                </a:solidFill>
                <a:latin typeface="Montserrat" charset="0"/>
              </a:rPr>
              <a:t>for diagnosis and pathogenesis of large numbers of diseases</a:t>
            </a:r>
          </a:p>
        </p:txBody>
      </p:sp>
      <p:cxnSp>
        <p:nvCxnSpPr>
          <p:cNvPr id="27" name="Straight Connector 26">
            <a:extLst>
              <a:ext uri="{FF2B5EF4-FFF2-40B4-BE49-F238E27FC236}">
                <a16:creationId xmlns:a16="http://schemas.microsoft.com/office/drawing/2014/main" id="{B3E00D73-A3F2-9947-A14B-CAA2BE8723F8}"/>
              </a:ext>
            </a:extLst>
          </p:cNvPr>
          <p:cNvCxnSpPr/>
          <p:nvPr/>
        </p:nvCxnSpPr>
        <p:spPr>
          <a:xfrm>
            <a:off x="6555653" y="2450434"/>
            <a:ext cx="19454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Chevron 33">
            <a:extLst>
              <a:ext uri="{FF2B5EF4-FFF2-40B4-BE49-F238E27FC236}">
                <a16:creationId xmlns:a16="http://schemas.microsoft.com/office/drawing/2014/main" id="{1759B468-0E80-4440-9A06-9E935BFE0401}"/>
              </a:ext>
            </a:extLst>
          </p:cNvPr>
          <p:cNvSpPr/>
          <p:nvPr/>
        </p:nvSpPr>
        <p:spPr>
          <a:xfrm>
            <a:off x="2071823" y="2970580"/>
            <a:ext cx="229684" cy="312599"/>
          </a:xfrm>
          <a:prstGeom prst="chevron">
            <a:avLst/>
          </a:prstGeom>
          <a:gradFill flip="none" rotWithShape="1">
            <a:gsLst>
              <a:gs pos="0">
                <a:schemeClr val="accent2">
                  <a:alpha val="55000"/>
                </a:schemeClr>
              </a:gs>
              <a:gs pos="99000">
                <a:schemeClr val="accent2">
                  <a:alpha val="6000"/>
                </a:schemeClr>
              </a:gs>
            </a:gsLst>
            <a:lin ang="5400000" scaled="1"/>
            <a:tileRect/>
          </a:gra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rtlCol="0" anchor="t"/>
          <a:lstStyle/>
          <a:p>
            <a:pPr marL="144463">
              <a:spcAft>
                <a:spcPts val="1200"/>
              </a:spcAft>
            </a:pPr>
            <a:endParaRPr lang="en-US" sz="1200"/>
          </a:p>
        </p:txBody>
      </p:sp>
      <p:sp>
        <p:nvSpPr>
          <p:cNvPr id="35" name="Chevron 34">
            <a:extLst>
              <a:ext uri="{FF2B5EF4-FFF2-40B4-BE49-F238E27FC236}">
                <a16:creationId xmlns:a16="http://schemas.microsoft.com/office/drawing/2014/main" id="{809995A3-0AD7-C047-910C-FFE465ADAB9C}"/>
              </a:ext>
            </a:extLst>
          </p:cNvPr>
          <p:cNvSpPr/>
          <p:nvPr/>
        </p:nvSpPr>
        <p:spPr>
          <a:xfrm>
            <a:off x="3988600" y="2970580"/>
            <a:ext cx="229684" cy="312599"/>
          </a:xfrm>
          <a:prstGeom prst="chevron">
            <a:avLst/>
          </a:prstGeom>
          <a:gradFill flip="none" rotWithShape="1">
            <a:gsLst>
              <a:gs pos="0">
                <a:schemeClr val="accent2">
                  <a:alpha val="55000"/>
                </a:schemeClr>
              </a:gs>
              <a:gs pos="99000">
                <a:schemeClr val="accent2">
                  <a:alpha val="6000"/>
                </a:schemeClr>
              </a:gs>
            </a:gsLst>
            <a:lin ang="5400000" scaled="1"/>
            <a:tileRect/>
          </a:gra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rtlCol="0" anchor="t"/>
          <a:lstStyle/>
          <a:p>
            <a:pPr marL="144463">
              <a:spcAft>
                <a:spcPts val="1200"/>
              </a:spcAft>
            </a:pPr>
            <a:endParaRPr lang="en-US" sz="1200"/>
          </a:p>
        </p:txBody>
      </p:sp>
      <p:sp>
        <p:nvSpPr>
          <p:cNvPr id="36" name="Chevron 35">
            <a:extLst>
              <a:ext uri="{FF2B5EF4-FFF2-40B4-BE49-F238E27FC236}">
                <a16:creationId xmlns:a16="http://schemas.microsoft.com/office/drawing/2014/main" id="{D2225F94-6001-0D42-BEF2-94B2ABB89A58}"/>
              </a:ext>
            </a:extLst>
          </p:cNvPr>
          <p:cNvSpPr/>
          <p:nvPr/>
        </p:nvSpPr>
        <p:spPr>
          <a:xfrm>
            <a:off x="5861548" y="2970580"/>
            <a:ext cx="229684" cy="312599"/>
          </a:xfrm>
          <a:prstGeom prst="chevron">
            <a:avLst/>
          </a:prstGeom>
          <a:gradFill flip="none" rotWithShape="1">
            <a:gsLst>
              <a:gs pos="0">
                <a:schemeClr val="accent2">
                  <a:alpha val="55000"/>
                </a:schemeClr>
              </a:gs>
              <a:gs pos="99000">
                <a:schemeClr val="accent2">
                  <a:alpha val="6000"/>
                </a:schemeClr>
              </a:gs>
            </a:gsLst>
            <a:lin ang="5400000" scaled="1"/>
            <a:tileRect/>
          </a:gra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rtlCol="0" anchor="t"/>
          <a:lstStyle/>
          <a:p>
            <a:pPr marL="144463">
              <a:spcAft>
                <a:spcPts val="1200"/>
              </a:spcAft>
            </a:pPr>
            <a:endParaRPr lang="en-US" sz="1200"/>
          </a:p>
        </p:txBody>
      </p:sp>
      <p:pic>
        <p:nvPicPr>
          <p:cNvPr id="40" name="Picture 39">
            <a:extLst>
              <a:ext uri="{FF2B5EF4-FFF2-40B4-BE49-F238E27FC236}">
                <a16:creationId xmlns:a16="http://schemas.microsoft.com/office/drawing/2014/main" id="{2B41A0AF-5DB0-544B-8AFD-1C77D7A9836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7748" t="27238" r="35954" b="26473"/>
          <a:stretch/>
        </p:blipFill>
        <p:spPr bwMode="auto">
          <a:xfrm>
            <a:off x="710985" y="2632863"/>
            <a:ext cx="1013014" cy="1012974"/>
          </a:xfrm>
          <a:prstGeom prst="ellipse">
            <a:avLst/>
          </a:prstGeom>
          <a:noFill/>
          <a:ln w="9525">
            <a:noFill/>
            <a:miter lim="800000"/>
            <a:headEnd/>
            <a:tailEnd/>
          </a:ln>
        </p:spPr>
      </p:pic>
      <p:pic>
        <p:nvPicPr>
          <p:cNvPr id="41" name="Picture 40">
            <a:extLst>
              <a:ext uri="{FF2B5EF4-FFF2-40B4-BE49-F238E27FC236}">
                <a16:creationId xmlns:a16="http://schemas.microsoft.com/office/drawing/2014/main" id="{170265E8-D169-7A4A-AEB0-58FFE4149FB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2612" t="-2612" r="-2612" b="-2612"/>
          <a:stretch/>
        </p:blipFill>
        <p:spPr>
          <a:xfrm>
            <a:off x="2734628" y="2725262"/>
            <a:ext cx="854524" cy="843920"/>
          </a:xfrm>
          <a:prstGeom prst="ellipse">
            <a:avLst/>
          </a:prstGeom>
          <a:solidFill>
            <a:schemeClr val="bg1"/>
          </a:solidFill>
        </p:spPr>
      </p:pic>
      <p:grpSp>
        <p:nvGrpSpPr>
          <p:cNvPr id="26" name="Graphic 56">
            <a:extLst>
              <a:ext uri="{FF2B5EF4-FFF2-40B4-BE49-F238E27FC236}">
                <a16:creationId xmlns:a16="http://schemas.microsoft.com/office/drawing/2014/main" id="{B620B21D-D596-A94C-BF32-59DA521739E5}"/>
              </a:ext>
            </a:extLst>
          </p:cNvPr>
          <p:cNvGrpSpPr>
            <a:grpSpLocks noChangeAspect="1"/>
          </p:cNvGrpSpPr>
          <p:nvPr/>
        </p:nvGrpSpPr>
        <p:grpSpPr>
          <a:xfrm rot="1357556">
            <a:off x="8337430" y="2900919"/>
            <a:ext cx="518616" cy="557341"/>
            <a:chOff x="2245080" y="5013881"/>
            <a:chExt cx="882461" cy="948354"/>
          </a:xfrm>
        </p:grpSpPr>
        <p:sp>
          <p:nvSpPr>
            <p:cNvPr id="28" name="Freeform: Shape 40">
              <a:extLst>
                <a:ext uri="{FF2B5EF4-FFF2-40B4-BE49-F238E27FC236}">
                  <a16:creationId xmlns:a16="http://schemas.microsoft.com/office/drawing/2014/main" id="{F3ACFE5E-0565-7B4D-AF5C-898FF5207020}"/>
                </a:ext>
              </a:extLst>
            </p:cNvPr>
            <p:cNvSpPr/>
            <p:nvPr/>
          </p:nvSpPr>
          <p:spPr>
            <a:xfrm>
              <a:off x="2245080" y="5013881"/>
              <a:ext cx="12920" cy="12920"/>
            </a:xfrm>
            <a:custGeom>
              <a:avLst/>
              <a:gdLst/>
              <a:ahLst/>
              <a:cxnLst/>
              <a:rect l="l" t="t" r="r" b="b"/>
              <a:pathLst>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29" name="Freeform: Shape 41">
              <a:extLst>
                <a:ext uri="{FF2B5EF4-FFF2-40B4-BE49-F238E27FC236}">
                  <a16:creationId xmlns:a16="http://schemas.microsoft.com/office/drawing/2014/main" id="{83D15985-11EC-2B4D-A2CB-FC9160CAD37F}"/>
                </a:ext>
              </a:extLst>
            </p:cNvPr>
            <p:cNvSpPr/>
            <p:nvPr/>
          </p:nvSpPr>
          <p:spPr>
            <a:xfrm>
              <a:off x="2245080" y="5013881"/>
              <a:ext cx="12920" cy="12920"/>
            </a:xfrm>
            <a:custGeom>
              <a:avLst/>
              <a:gdLst/>
              <a:ahLst/>
              <a:cxnLst/>
              <a:rect l="l" t="t" r="r" b="b"/>
              <a:pathLst>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38" name="Freeform: Shape 42">
              <a:extLst>
                <a:ext uri="{FF2B5EF4-FFF2-40B4-BE49-F238E27FC236}">
                  <a16:creationId xmlns:a16="http://schemas.microsoft.com/office/drawing/2014/main" id="{C975B6E2-DFC7-3447-A331-BC84015EB661}"/>
                </a:ext>
              </a:extLst>
            </p:cNvPr>
            <p:cNvSpPr/>
            <p:nvPr/>
          </p:nvSpPr>
          <p:spPr>
            <a:xfrm>
              <a:off x="2437593" y="5746465"/>
              <a:ext cx="51681" cy="25841"/>
            </a:xfrm>
            <a:custGeom>
              <a:avLst/>
              <a:gdLst>
                <a:gd name="connsiteX0" fmla="*/ 0 w 51681"/>
                <a:gd name="connsiteY0" fmla="*/ 0 h 25840"/>
                <a:gd name="connsiteX1" fmla="*/ 59434 w 51681"/>
                <a:gd name="connsiteY1" fmla="*/ 33593 h 25840"/>
              </a:gdLst>
              <a:ahLst/>
              <a:cxnLst>
                <a:cxn ang="0">
                  <a:pos x="connsiteX0" y="connsiteY0"/>
                </a:cxn>
                <a:cxn ang="0">
                  <a:pos x="connsiteX1" y="connsiteY1"/>
                </a:cxn>
              </a:cxnLst>
              <a:rect l="l" t="t" r="r" b="b"/>
              <a:pathLst>
                <a:path w="51681" h="25840">
                  <a:moveTo>
                    <a:pt x="0" y="0"/>
                  </a:moveTo>
                  <a:lnTo>
                    <a:pt x="59434" y="33593"/>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39" name="Freeform: Shape 43">
              <a:extLst>
                <a:ext uri="{FF2B5EF4-FFF2-40B4-BE49-F238E27FC236}">
                  <a16:creationId xmlns:a16="http://schemas.microsoft.com/office/drawing/2014/main" id="{65950A23-CF90-7A46-8E49-1D45821DC4D7}"/>
                </a:ext>
              </a:extLst>
            </p:cNvPr>
            <p:cNvSpPr/>
            <p:nvPr/>
          </p:nvSpPr>
          <p:spPr>
            <a:xfrm>
              <a:off x="2499611" y="5689616"/>
              <a:ext cx="310089" cy="271328"/>
            </a:xfrm>
            <a:custGeom>
              <a:avLst/>
              <a:gdLst>
                <a:gd name="connsiteX0" fmla="*/ 316549 w 310088"/>
                <a:gd name="connsiteY0" fmla="*/ 91735 h 271327"/>
                <a:gd name="connsiteX1" fmla="*/ 157628 w 310088"/>
                <a:gd name="connsiteY1" fmla="*/ 0 h 271327"/>
                <a:gd name="connsiteX2" fmla="*/ 0 w 310088"/>
                <a:gd name="connsiteY2" fmla="*/ 91735 h 271327"/>
                <a:gd name="connsiteX3" fmla="*/ 0 w 310088"/>
                <a:gd name="connsiteY3" fmla="*/ 275204 h 271327"/>
              </a:gdLst>
              <a:ahLst/>
              <a:cxnLst>
                <a:cxn ang="0">
                  <a:pos x="connsiteX0" y="connsiteY0"/>
                </a:cxn>
                <a:cxn ang="0">
                  <a:pos x="connsiteX1" y="connsiteY1"/>
                </a:cxn>
                <a:cxn ang="0">
                  <a:pos x="connsiteX2" y="connsiteY2"/>
                </a:cxn>
                <a:cxn ang="0">
                  <a:pos x="connsiteX3" y="connsiteY3"/>
                </a:cxn>
              </a:cxnLst>
              <a:rect l="l" t="t" r="r" b="b"/>
              <a:pathLst>
                <a:path w="310088" h="271327">
                  <a:moveTo>
                    <a:pt x="316549" y="91735"/>
                  </a:moveTo>
                  <a:lnTo>
                    <a:pt x="157628" y="0"/>
                  </a:lnTo>
                  <a:lnTo>
                    <a:pt x="0" y="91735"/>
                  </a:lnTo>
                  <a:lnTo>
                    <a:pt x="0" y="275204"/>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42" name="Freeform: Shape 44">
              <a:extLst>
                <a:ext uri="{FF2B5EF4-FFF2-40B4-BE49-F238E27FC236}">
                  <a16:creationId xmlns:a16="http://schemas.microsoft.com/office/drawing/2014/main" id="{BDEAEE16-7C08-9648-88CF-0707C708E533}"/>
                </a:ext>
              </a:extLst>
            </p:cNvPr>
            <p:cNvSpPr/>
            <p:nvPr/>
          </p:nvSpPr>
          <p:spPr>
            <a:xfrm>
              <a:off x="2976373" y="5471262"/>
              <a:ext cx="51681" cy="25841"/>
            </a:xfrm>
            <a:custGeom>
              <a:avLst/>
              <a:gdLst>
                <a:gd name="connsiteX0" fmla="*/ 59434 w 51681"/>
                <a:gd name="connsiteY0" fmla="*/ 0 h 25840"/>
                <a:gd name="connsiteX1" fmla="*/ 0 w 51681"/>
                <a:gd name="connsiteY1" fmla="*/ 34885 h 25840"/>
              </a:gdLst>
              <a:ahLst/>
              <a:cxnLst>
                <a:cxn ang="0">
                  <a:pos x="connsiteX0" y="connsiteY0"/>
                </a:cxn>
                <a:cxn ang="0">
                  <a:pos x="connsiteX1" y="connsiteY1"/>
                </a:cxn>
              </a:cxnLst>
              <a:rect l="l" t="t" r="r" b="b"/>
              <a:pathLst>
                <a:path w="51681" h="25840">
                  <a:moveTo>
                    <a:pt x="59434" y="0"/>
                  </a:moveTo>
                  <a:lnTo>
                    <a:pt x="0" y="34885"/>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43" name="Freeform: Shape 45">
              <a:extLst>
                <a:ext uri="{FF2B5EF4-FFF2-40B4-BE49-F238E27FC236}">
                  <a16:creationId xmlns:a16="http://schemas.microsoft.com/office/drawing/2014/main" id="{297C53C0-0489-FD42-8A83-1B73CC6540CA}"/>
                </a:ext>
              </a:extLst>
            </p:cNvPr>
            <p:cNvSpPr/>
            <p:nvPr/>
          </p:nvSpPr>
          <p:spPr>
            <a:xfrm>
              <a:off x="2816160" y="5345934"/>
              <a:ext cx="12920" cy="64602"/>
            </a:xfrm>
            <a:custGeom>
              <a:avLst/>
              <a:gdLst>
                <a:gd name="connsiteX0" fmla="*/ 0 w 0"/>
                <a:gd name="connsiteY0" fmla="*/ 0 h 64601"/>
                <a:gd name="connsiteX1" fmla="*/ 0 w 0"/>
                <a:gd name="connsiteY1" fmla="*/ 68478 h 64601"/>
              </a:gdLst>
              <a:ahLst/>
              <a:cxnLst>
                <a:cxn ang="0">
                  <a:pos x="connsiteX0" y="connsiteY0"/>
                </a:cxn>
                <a:cxn ang="0">
                  <a:pos x="connsiteX1" y="connsiteY1"/>
                </a:cxn>
              </a:cxnLst>
              <a:rect l="l" t="t" r="r" b="b"/>
              <a:pathLst>
                <a:path h="64601">
                  <a:moveTo>
                    <a:pt x="0" y="0"/>
                  </a:moveTo>
                  <a:lnTo>
                    <a:pt x="0" y="68478"/>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44" name="Freeform: Shape 46">
              <a:extLst>
                <a:ext uri="{FF2B5EF4-FFF2-40B4-BE49-F238E27FC236}">
                  <a16:creationId xmlns:a16="http://schemas.microsoft.com/office/drawing/2014/main" id="{43D5D4D0-194C-9F45-BC85-3E9EACC28298}"/>
                </a:ext>
              </a:extLst>
            </p:cNvPr>
            <p:cNvSpPr/>
            <p:nvPr/>
          </p:nvSpPr>
          <p:spPr>
            <a:xfrm>
              <a:off x="2596514" y="5471262"/>
              <a:ext cx="51681" cy="25841"/>
            </a:xfrm>
            <a:custGeom>
              <a:avLst/>
              <a:gdLst>
                <a:gd name="connsiteX0" fmla="*/ 0 w 51681"/>
                <a:gd name="connsiteY0" fmla="*/ 0 h 25840"/>
                <a:gd name="connsiteX1" fmla="*/ 60726 w 51681"/>
                <a:gd name="connsiteY1" fmla="*/ 34885 h 25840"/>
              </a:gdLst>
              <a:ahLst/>
              <a:cxnLst>
                <a:cxn ang="0">
                  <a:pos x="connsiteX0" y="connsiteY0"/>
                </a:cxn>
                <a:cxn ang="0">
                  <a:pos x="connsiteX1" y="connsiteY1"/>
                </a:cxn>
              </a:cxnLst>
              <a:rect l="l" t="t" r="r" b="b"/>
              <a:pathLst>
                <a:path w="51681" h="25840">
                  <a:moveTo>
                    <a:pt x="0" y="0"/>
                  </a:moveTo>
                  <a:lnTo>
                    <a:pt x="60726" y="34885"/>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45" name="Freeform: Shape 47">
              <a:extLst>
                <a:ext uri="{FF2B5EF4-FFF2-40B4-BE49-F238E27FC236}">
                  <a16:creationId xmlns:a16="http://schemas.microsoft.com/office/drawing/2014/main" id="{C96EB5D6-5259-E94A-8ED1-E0493D6F1843}"/>
                </a:ext>
              </a:extLst>
            </p:cNvPr>
            <p:cNvSpPr/>
            <p:nvPr/>
          </p:nvSpPr>
          <p:spPr>
            <a:xfrm>
              <a:off x="2657240" y="5415704"/>
              <a:ext cx="310089" cy="361770"/>
            </a:xfrm>
            <a:custGeom>
              <a:avLst/>
              <a:gdLst>
                <a:gd name="connsiteX0" fmla="*/ 317841 w 310088"/>
                <a:gd name="connsiteY0" fmla="*/ 91735 h 361770"/>
                <a:gd name="connsiteX1" fmla="*/ 158921 w 310088"/>
                <a:gd name="connsiteY1" fmla="*/ 0 h 361770"/>
                <a:gd name="connsiteX2" fmla="*/ 0 w 310088"/>
                <a:gd name="connsiteY2" fmla="*/ 91735 h 361770"/>
                <a:gd name="connsiteX3" fmla="*/ 0 w 310088"/>
                <a:gd name="connsiteY3" fmla="*/ 273912 h 361770"/>
                <a:gd name="connsiteX4" fmla="*/ 158921 w 310088"/>
                <a:gd name="connsiteY4" fmla="*/ 365646 h 361770"/>
                <a:gd name="connsiteX5" fmla="*/ 317841 w 310088"/>
                <a:gd name="connsiteY5" fmla="*/ 273912 h 36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088" h="361770">
                  <a:moveTo>
                    <a:pt x="317841" y="91735"/>
                  </a:moveTo>
                  <a:lnTo>
                    <a:pt x="158921" y="0"/>
                  </a:lnTo>
                  <a:lnTo>
                    <a:pt x="0" y="91735"/>
                  </a:lnTo>
                  <a:lnTo>
                    <a:pt x="0" y="273912"/>
                  </a:lnTo>
                  <a:lnTo>
                    <a:pt x="158921" y="365646"/>
                  </a:lnTo>
                  <a:lnTo>
                    <a:pt x="317841" y="273912"/>
                  </a:lnTo>
                  <a:close/>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46" name="Freeform: Shape 48">
              <a:extLst>
                <a:ext uri="{FF2B5EF4-FFF2-40B4-BE49-F238E27FC236}">
                  <a16:creationId xmlns:a16="http://schemas.microsoft.com/office/drawing/2014/main" id="{BDFE32A1-408B-B64F-A72B-A052E16714CD}"/>
                </a:ext>
              </a:extLst>
            </p:cNvPr>
            <p:cNvSpPr/>
            <p:nvPr/>
          </p:nvSpPr>
          <p:spPr>
            <a:xfrm>
              <a:off x="2245080" y="5013881"/>
              <a:ext cx="12920" cy="12920"/>
            </a:xfrm>
            <a:custGeom>
              <a:avLst/>
              <a:gdLst/>
              <a:ahLst/>
              <a:cxnLst/>
              <a:rect l="l" t="t" r="r" b="b"/>
              <a:pathLst>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47" name="Freeform: Shape 49">
              <a:extLst>
                <a:ext uri="{FF2B5EF4-FFF2-40B4-BE49-F238E27FC236}">
                  <a16:creationId xmlns:a16="http://schemas.microsoft.com/office/drawing/2014/main" id="{0D2BC2DB-3F4C-9340-B1CC-2CA0D59245C9}"/>
                </a:ext>
              </a:extLst>
            </p:cNvPr>
            <p:cNvSpPr/>
            <p:nvPr/>
          </p:nvSpPr>
          <p:spPr>
            <a:xfrm>
              <a:off x="2817452" y="5230943"/>
              <a:ext cx="310089" cy="271328"/>
            </a:xfrm>
            <a:custGeom>
              <a:avLst/>
              <a:gdLst>
                <a:gd name="connsiteX0" fmla="*/ 0 w 310088"/>
                <a:gd name="connsiteY0" fmla="*/ 0 h 271327"/>
                <a:gd name="connsiteX1" fmla="*/ 0 w 310088"/>
                <a:gd name="connsiteY1" fmla="*/ 182177 h 271327"/>
                <a:gd name="connsiteX2" fmla="*/ 157628 w 310088"/>
                <a:gd name="connsiteY2" fmla="*/ 273912 h 271327"/>
                <a:gd name="connsiteX3" fmla="*/ 316549 w 310088"/>
                <a:gd name="connsiteY3" fmla="*/ 182177 h 271327"/>
              </a:gdLst>
              <a:ahLst/>
              <a:cxnLst>
                <a:cxn ang="0">
                  <a:pos x="connsiteX0" y="connsiteY0"/>
                </a:cxn>
                <a:cxn ang="0">
                  <a:pos x="connsiteX1" y="connsiteY1"/>
                </a:cxn>
                <a:cxn ang="0">
                  <a:pos x="connsiteX2" y="connsiteY2"/>
                </a:cxn>
                <a:cxn ang="0">
                  <a:pos x="connsiteX3" y="connsiteY3"/>
                </a:cxn>
              </a:cxnLst>
              <a:rect l="l" t="t" r="r" b="b"/>
              <a:pathLst>
                <a:path w="310088" h="271327">
                  <a:moveTo>
                    <a:pt x="0" y="0"/>
                  </a:moveTo>
                  <a:lnTo>
                    <a:pt x="0" y="182177"/>
                  </a:lnTo>
                  <a:lnTo>
                    <a:pt x="157628" y="273912"/>
                  </a:lnTo>
                  <a:lnTo>
                    <a:pt x="316549" y="182177"/>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48" name="Freeform: Shape 50">
              <a:extLst>
                <a:ext uri="{FF2B5EF4-FFF2-40B4-BE49-F238E27FC236}">
                  <a16:creationId xmlns:a16="http://schemas.microsoft.com/office/drawing/2014/main" id="{911C50C8-BAA5-6140-B81A-D96BA17574A7}"/>
                </a:ext>
              </a:extLst>
            </p:cNvPr>
            <p:cNvSpPr/>
            <p:nvPr/>
          </p:nvSpPr>
          <p:spPr>
            <a:xfrm>
              <a:off x="2245080" y="5013881"/>
              <a:ext cx="12920" cy="12920"/>
            </a:xfrm>
            <a:custGeom>
              <a:avLst/>
              <a:gdLst/>
              <a:ahLst/>
              <a:cxnLst/>
              <a:rect l="l" t="t" r="r" b="b"/>
              <a:pathLst>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49" name="Freeform: Shape 51">
              <a:extLst>
                <a:ext uri="{FF2B5EF4-FFF2-40B4-BE49-F238E27FC236}">
                  <a16:creationId xmlns:a16="http://schemas.microsoft.com/office/drawing/2014/main" id="{D930D752-140C-8841-8BAD-572502F305F4}"/>
                </a:ext>
              </a:extLst>
            </p:cNvPr>
            <p:cNvSpPr/>
            <p:nvPr/>
          </p:nvSpPr>
          <p:spPr>
            <a:xfrm>
              <a:off x="2728302" y="5498395"/>
              <a:ext cx="77522" cy="38761"/>
            </a:xfrm>
            <a:custGeom>
              <a:avLst/>
              <a:gdLst>
                <a:gd name="connsiteX0" fmla="*/ 82690 w 77522"/>
                <a:gd name="connsiteY0" fmla="*/ 0 h 38761"/>
                <a:gd name="connsiteX1" fmla="*/ 0 w 77522"/>
                <a:gd name="connsiteY1" fmla="*/ 47805 h 38761"/>
              </a:gdLst>
              <a:ahLst/>
              <a:cxnLst>
                <a:cxn ang="0">
                  <a:pos x="connsiteX0" y="connsiteY0"/>
                </a:cxn>
                <a:cxn ang="0">
                  <a:pos x="connsiteX1" y="connsiteY1"/>
                </a:cxn>
              </a:cxnLst>
              <a:rect l="l" t="t" r="r" b="b"/>
              <a:pathLst>
                <a:path w="77522" h="38761">
                  <a:moveTo>
                    <a:pt x="82690" y="0"/>
                  </a:moveTo>
                  <a:lnTo>
                    <a:pt x="0" y="47805"/>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50" name="Freeform: Shape 52">
              <a:extLst>
                <a:ext uri="{FF2B5EF4-FFF2-40B4-BE49-F238E27FC236}">
                  <a16:creationId xmlns:a16="http://schemas.microsoft.com/office/drawing/2014/main" id="{17C4AC2F-644B-B04A-AD56-F53627C9CF1B}"/>
                </a:ext>
              </a:extLst>
            </p:cNvPr>
            <p:cNvSpPr/>
            <p:nvPr/>
          </p:nvSpPr>
          <p:spPr>
            <a:xfrm>
              <a:off x="2728302" y="5652147"/>
              <a:ext cx="77522" cy="38761"/>
            </a:xfrm>
            <a:custGeom>
              <a:avLst/>
              <a:gdLst>
                <a:gd name="connsiteX0" fmla="*/ 82690 w 77522"/>
                <a:gd name="connsiteY0" fmla="*/ 47805 h 38761"/>
                <a:gd name="connsiteX1" fmla="*/ 0 w 77522"/>
                <a:gd name="connsiteY1" fmla="*/ 0 h 38761"/>
              </a:gdLst>
              <a:ahLst/>
              <a:cxnLst>
                <a:cxn ang="0">
                  <a:pos x="connsiteX0" y="connsiteY0"/>
                </a:cxn>
                <a:cxn ang="0">
                  <a:pos x="connsiteX1" y="connsiteY1"/>
                </a:cxn>
              </a:cxnLst>
              <a:rect l="l" t="t" r="r" b="b"/>
              <a:pathLst>
                <a:path w="77522" h="38761">
                  <a:moveTo>
                    <a:pt x="82690" y="47805"/>
                  </a:moveTo>
                  <a:lnTo>
                    <a:pt x="0" y="0"/>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51" name="Freeform: Shape 53">
              <a:extLst>
                <a:ext uri="{FF2B5EF4-FFF2-40B4-BE49-F238E27FC236}">
                  <a16:creationId xmlns:a16="http://schemas.microsoft.com/office/drawing/2014/main" id="{3D474C29-4AB2-2340-A8E3-3D8FEE3B260C}"/>
                </a:ext>
              </a:extLst>
            </p:cNvPr>
            <p:cNvSpPr/>
            <p:nvPr/>
          </p:nvSpPr>
          <p:spPr>
            <a:xfrm>
              <a:off x="2901435" y="5551368"/>
              <a:ext cx="12920" cy="90443"/>
            </a:xfrm>
            <a:custGeom>
              <a:avLst/>
              <a:gdLst>
                <a:gd name="connsiteX0" fmla="*/ 0 w 0"/>
                <a:gd name="connsiteY0" fmla="*/ 94319 h 90442"/>
                <a:gd name="connsiteX1" fmla="*/ 0 w 0"/>
                <a:gd name="connsiteY1" fmla="*/ 0 h 90442"/>
              </a:gdLst>
              <a:ahLst/>
              <a:cxnLst>
                <a:cxn ang="0">
                  <a:pos x="connsiteX0" y="connsiteY0"/>
                </a:cxn>
                <a:cxn ang="0">
                  <a:pos x="connsiteX1" y="connsiteY1"/>
                </a:cxn>
              </a:cxnLst>
              <a:rect l="l" t="t" r="r" b="b"/>
              <a:pathLst>
                <a:path h="90442">
                  <a:moveTo>
                    <a:pt x="0" y="94319"/>
                  </a:moveTo>
                  <a:lnTo>
                    <a:pt x="0" y="0"/>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52" name="Freeform: Shape 54">
              <a:extLst>
                <a:ext uri="{FF2B5EF4-FFF2-40B4-BE49-F238E27FC236}">
                  <a16:creationId xmlns:a16="http://schemas.microsoft.com/office/drawing/2014/main" id="{31F59674-1636-214B-857C-5917B0FC1A85}"/>
                </a:ext>
              </a:extLst>
            </p:cNvPr>
            <p:cNvSpPr/>
            <p:nvPr/>
          </p:nvSpPr>
          <p:spPr>
            <a:xfrm>
              <a:off x="2769647" y="5199934"/>
              <a:ext cx="38761" cy="12920"/>
            </a:xfrm>
            <a:custGeom>
              <a:avLst/>
              <a:gdLst>
                <a:gd name="connsiteX0" fmla="*/ 0 w 38761"/>
                <a:gd name="connsiteY0" fmla="*/ 0 h 12920"/>
                <a:gd name="connsiteX1" fmla="*/ 46513 w 38761"/>
                <a:gd name="connsiteY1" fmla="*/ 25841 h 12920"/>
              </a:gdLst>
              <a:ahLst/>
              <a:cxnLst>
                <a:cxn ang="0">
                  <a:pos x="connsiteX0" y="connsiteY0"/>
                </a:cxn>
                <a:cxn ang="0">
                  <a:pos x="connsiteX1" y="connsiteY1"/>
                </a:cxn>
              </a:cxnLst>
              <a:rect l="l" t="t" r="r" b="b"/>
              <a:pathLst>
                <a:path w="38761" h="12920">
                  <a:moveTo>
                    <a:pt x="0" y="0"/>
                  </a:moveTo>
                  <a:lnTo>
                    <a:pt x="46513" y="25841"/>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53" name="Freeform: Shape 55">
              <a:extLst>
                <a:ext uri="{FF2B5EF4-FFF2-40B4-BE49-F238E27FC236}">
                  <a16:creationId xmlns:a16="http://schemas.microsoft.com/office/drawing/2014/main" id="{3ECF4DE6-4245-D249-9202-C810207ECA72}"/>
                </a:ext>
              </a:extLst>
            </p:cNvPr>
            <p:cNvSpPr/>
            <p:nvPr/>
          </p:nvSpPr>
          <p:spPr>
            <a:xfrm>
              <a:off x="2821328" y="5199934"/>
              <a:ext cx="38761" cy="12920"/>
            </a:xfrm>
            <a:custGeom>
              <a:avLst/>
              <a:gdLst>
                <a:gd name="connsiteX0" fmla="*/ 46513 w 38761"/>
                <a:gd name="connsiteY0" fmla="*/ 0 h 12920"/>
                <a:gd name="connsiteX1" fmla="*/ 0 w 38761"/>
                <a:gd name="connsiteY1" fmla="*/ 25841 h 12920"/>
              </a:gdLst>
              <a:ahLst/>
              <a:cxnLst>
                <a:cxn ang="0">
                  <a:pos x="connsiteX0" y="connsiteY0"/>
                </a:cxn>
                <a:cxn ang="0">
                  <a:pos x="connsiteX1" y="connsiteY1"/>
                </a:cxn>
              </a:cxnLst>
              <a:rect l="l" t="t" r="r" b="b"/>
              <a:pathLst>
                <a:path w="38761" h="12920">
                  <a:moveTo>
                    <a:pt x="46513" y="0"/>
                  </a:moveTo>
                  <a:lnTo>
                    <a:pt x="0" y="25841"/>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sp>
          <p:nvSpPr>
            <p:cNvPr id="54" name="Freeform: Shape 56">
              <a:extLst>
                <a:ext uri="{FF2B5EF4-FFF2-40B4-BE49-F238E27FC236}">
                  <a16:creationId xmlns:a16="http://schemas.microsoft.com/office/drawing/2014/main" id="{6C447E2B-4E70-FD4C-9D09-C0514991F15B}"/>
                </a:ext>
              </a:extLst>
            </p:cNvPr>
            <p:cNvSpPr/>
            <p:nvPr/>
          </p:nvSpPr>
          <p:spPr>
            <a:xfrm>
              <a:off x="2816160" y="5781350"/>
              <a:ext cx="12920" cy="180885"/>
            </a:xfrm>
            <a:custGeom>
              <a:avLst/>
              <a:gdLst>
                <a:gd name="connsiteX0" fmla="*/ 0 w 0"/>
                <a:gd name="connsiteY0" fmla="*/ 0 h 180885"/>
                <a:gd name="connsiteX1" fmla="*/ 0 w 0"/>
                <a:gd name="connsiteY1" fmla="*/ 189929 h 180885"/>
              </a:gdLst>
              <a:ahLst/>
              <a:cxnLst>
                <a:cxn ang="0">
                  <a:pos x="connsiteX0" y="connsiteY0"/>
                </a:cxn>
                <a:cxn ang="0">
                  <a:pos x="connsiteX1" y="connsiteY1"/>
                </a:cxn>
              </a:cxnLst>
              <a:rect l="l" t="t" r="r" b="b"/>
              <a:pathLst>
                <a:path h="180885">
                  <a:moveTo>
                    <a:pt x="0" y="0"/>
                  </a:moveTo>
                  <a:lnTo>
                    <a:pt x="0" y="189929"/>
                  </a:lnTo>
                </a:path>
              </a:pathLst>
            </a:custGeom>
            <a:noFill/>
            <a:ln w="22225" cap="flat">
              <a:solidFill>
                <a:schemeClr val="bg1"/>
              </a:solidFill>
              <a:prstDash val="solid"/>
              <a:miter/>
            </a:ln>
          </p:spPr>
          <p:txBody>
            <a:bodyPr rtlCol="0" anchor="ctr"/>
            <a:lstStyle/>
            <a:p>
              <a:endParaRPr lang="en-US" sz="900">
                <a:solidFill>
                  <a:schemeClr val="accent2"/>
                </a:solidFill>
              </a:endParaRPr>
            </a:p>
          </p:txBody>
        </p:sp>
      </p:grpSp>
      <p:grpSp>
        <p:nvGrpSpPr>
          <p:cNvPr id="55" name="Graphic 56">
            <a:extLst>
              <a:ext uri="{FF2B5EF4-FFF2-40B4-BE49-F238E27FC236}">
                <a16:creationId xmlns:a16="http://schemas.microsoft.com/office/drawing/2014/main" id="{F91CF3FD-1268-4F64-B6B5-1383C0EDFA29}"/>
              </a:ext>
            </a:extLst>
          </p:cNvPr>
          <p:cNvGrpSpPr>
            <a:grpSpLocks noChangeAspect="1"/>
          </p:cNvGrpSpPr>
          <p:nvPr/>
        </p:nvGrpSpPr>
        <p:grpSpPr>
          <a:xfrm rot="18818188">
            <a:off x="8654487" y="2712681"/>
            <a:ext cx="388959" cy="418006"/>
            <a:chOff x="2245080" y="5013881"/>
            <a:chExt cx="882461" cy="948354"/>
          </a:xfrm>
        </p:grpSpPr>
        <p:sp>
          <p:nvSpPr>
            <p:cNvPr id="56" name="Freeform: Shape 40">
              <a:extLst>
                <a:ext uri="{FF2B5EF4-FFF2-40B4-BE49-F238E27FC236}">
                  <a16:creationId xmlns:a16="http://schemas.microsoft.com/office/drawing/2014/main" id="{A6691971-5E37-4213-B755-188A33FA1BB7}"/>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57" name="Freeform: Shape 41">
              <a:extLst>
                <a:ext uri="{FF2B5EF4-FFF2-40B4-BE49-F238E27FC236}">
                  <a16:creationId xmlns:a16="http://schemas.microsoft.com/office/drawing/2014/main" id="{1278B42B-1F8D-4BBE-8AFC-2164A7955CD9}"/>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58" name="Freeform: Shape 42">
              <a:extLst>
                <a:ext uri="{FF2B5EF4-FFF2-40B4-BE49-F238E27FC236}">
                  <a16:creationId xmlns:a16="http://schemas.microsoft.com/office/drawing/2014/main" id="{AE1A9A60-2F04-47AE-BBFD-C8E0FEAB6834}"/>
                </a:ext>
              </a:extLst>
            </p:cNvPr>
            <p:cNvSpPr/>
            <p:nvPr/>
          </p:nvSpPr>
          <p:spPr>
            <a:xfrm>
              <a:off x="2437593" y="5746465"/>
              <a:ext cx="51681" cy="25841"/>
            </a:xfrm>
            <a:custGeom>
              <a:avLst/>
              <a:gdLst>
                <a:gd name="connsiteX0" fmla="*/ 0 w 51681"/>
                <a:gd name="connsiteY0" fmla="*/ 0 h 25840"/>
                <a:gd name="connsiteX1" fmla="*/ 59434 w 51681"/>
                <a:gd name="connsiteY1" fmla="*/ 33593 h 25840"/>
              </a:gdLst>
              <a:ahLst/>
              <a:cxnLst>
                <a:cxn ang="0">
                  <a:pos x="connsiteX0" y="connsiteY0"/>
                </a:cxn>
                <a:cxn ang="0">
                  <a:pos x="connsiteX1" y="connsiteY1"/>
                </a:cxn>
              </a:cxnLst>
              <a:rect l="l" t="t" r="r" b="b"/>
              <a:pathLst>
                <a:path w="51681" h="25840">
                  <a:moveTo>
                    <a:pt x="0" y="0"/>
                  </a:moveTo>
                  <a:lnTo>
                    <a:pt x="59434" y="33593"/>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59" name="Freeform: Shape 43">
              <a:extLst>
                <a:ext uri="{FF2B5EF4-FFF2-40B4-BE49-F238E27FC236}">
                  <a16:creationId xmlns:a16="http://schemas.microsoft.com/office/drawing/2014/main" id="{1CDE9F64-4B8E-4543-840B-C2D47A991371}"/>
                </a:ext>
              </a:extLst>
            </p:cNvPr>
            <p:cNvSpPr/>
            <p:nvPr/>
          </p:nvSpPr>
          <p:spPr>
            <a:xfrm>
              <a:off x="2499611" y="5689616"/>
              <a:ext cx="310089" cy="271328"/>
            </a:xfrm>
            <a:custGeom>
              <a:avLst/>
              <a:gdLst>
                <a:gd name="connsiteX0" fmla="*/ 316549 w 310088"/>
                <a:gd name="connsiteY0" fmla="*/ 91735 h 271327"/>
                <a:gd name="connsiteX1" fmla="*/ 157628 w 310088"/>
                <a:gd name="connsiteY1" fmla="*/ 0 h 271327"/>
                <a:gd name="connsiteX2" fmla="*/ 0 w 310088"/>
                <a:gd name="connsiteY2" fmla="*/ 91735 h 271327"/>
                <a:gd name="connsiteX3" fmla="*/ 0 w 310088"/>
                <a:gd name="connsiteY3" fmla="*/ 275204 h 271327"/>
              </a:gdLst>
              <a:ahLst/>
              <a:cxnLst>
                <a:cxn ang="0">
                  <a:pos x="connsiteX0" y="connsiteY0"/>
                </a:cxn>
                <a:cxn ang="0">
                  <a:pos x="connsiteX1" y="connsiteY1"/>
                </a:cxn>
                <a:cxn ang="0">
                  <a:pos x="connsiteX2" y="connsiteY2"/>
                </a:cxn>
                <a:cxn ang="0">
                  <a:pos x="connsiteX3" y="connsiteY3"/>
                </a:cxn>
              </a:cxnLst>
              <a:rect l="l" t="t" r="r" b="b"/>
              <a:pathLst>
                <a:path w="310088" h="271327">
                  <a:moveTo>
                    <a:pt x="316549" y="91735"/>
                  </a:moveTo>
                  <a:lnTo>
                    <a:pt x="157628" y="0"/>
                  </a:lnTo>
                  <a:lnTo>
                    <a:pt x="0" y="91735"/>
                  </a:lnTo>
                  <a:lnTo>
                    <a:pt x="0" y="275204"/>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60" name="Freeform: Shape 44">
              <a:extLst>
                <a:ext uri="{FF2B5EF4-FFF2-40B4-BE49-F238E27FC236}">
                  <a16:creationId xmlns:a16="http://schemas.microsoft.com/office/drawing/2014/main" id="{08064A03-D24C-4CAA-88D9-A89A34CF6419}"/>
                </a:ext>
              </a:extLst>
            </p:cNvPr>
            <p:cNvSpPr/>
            <p:nvPr/>
          </p:nvSpPr>
          <p:spPr>
            <a:xfrm>
              <a:off x="2976373" y="5471262"/>
              <a:ext cx="51681" cy="25841"/>
            </a:xfrm>
            <a:custGeom>
              <a:avLst/>
              <a:gdLst>
                <a:gd name="connsiteX0" fmla="*/ 59434 w 51681"/>
                <a:gd name="connsiteY0" fmla="*/ 0 h 25840"/>
                <a:gd name="connsiteX1" fmla="*/ 0 w 51681"/>
                <a:gd name="connsiteY1" fmla="*/ 34885 h 25840"/>
              </a:gdLst>
              <a:ahLst/>
              <a:cxnLst>
                <a:cxn ang="0">
                  <a:pos x="connsiteX0" y="connsiteY0"/>
                </a:cxn>
                <a:cxn ang="0">
                  <a:pos x="connsiteX1" y="connsiteY1"/>
                </a:cxn>
              </a:cxnLst>
              <a:rect l="l" t="t" r="r" b="b"/>
              <a:pathLst>
                <a:path w="51681" h="25840">
                  <a:moveTo>
                    <a:pt x="59434" y="0"/>
                  </a:moveTo>
                  <a:lnTo>
                    <a:pt x="0" y="34885"/>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61" name="Freeform: Shape 45">
              <a:extLst>
                <a:ext uri="{FF2B5EF4-FFF2-40B4-BE49-F238E27FC236}">
                  <a16:creationId xmlns:a16="http://schemas.microsoft.com/office/drawing/2014/main" id="{BD851735-A676-48EA-BE2A-588C8159E56E}"/>
                </a:ext>
              </a:extLst>
            </p:cNvPr>
            <p:cNvSpPr/>
            <p:nvPr/>
          </p:nvSpPr>
          <p:spPr>
            <a:xfrm>
              <a:off x="2816160" y="5345934"/>
              <a:ext cx="12920" cy="64602"/>
            </a:xfrm>
            <a:custGeom>
              <a:avLst/>
              <a:gdLst>
                <a:gd name="connsiteX0" fmla="*/ 0 w 0"/>
                <a:gd name="connsiteY0" fmla="*/ 0 h 64601"/>
                <a:gd name="connsiteX1" fmla="*/ 0 w 0"/>
                <a:gd name="connsiteY1" fmla="*/ 68478 h 64601"/>
              </a:gdLst>
              <a:ahLst/>
              <a:cxnLst>
                <a:cxn ang="0">
                  <a:pos x="connsiteX0" y="connsiteY0"/>
                </a:cxn>
                <a:cxn ang="0">
                  <a:pos x="connsiteX1" y="connsiteY1"/>
                </a:cxn>
              </a:cxnLst>
              <a:rect l="l" t="t" r="r" b="b"/>
              <a:pathLst>
                <a:path h="64601">
                  <a:moveTo>
                    <a:pt x="0" y="0"/>
                  </a:moveTo>
                  <a:lnTo>
                    <a:pt x="0" y="68478"/>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62" name="Freeform: Shape 46">
              <a:extLst>
                <a:ext uri="{FF2B5EF4-FFF2-40B4-BE49-F238E27FC236}">
                  <a16:creationId xmlns:a16="http://schemas.microsoft.com/office/drawing/2014/main" id="{19F287F8-53F0-4170-86F5-4920FBC03539}"/>
                </a:ext>
              </a:extLst>
            </p:cNvPr>
            <p:cNvSpPr/>
            <p:nvPr/>
          </p:nvSpPr>
          <p:spPr>
            <a:xfrm>
              <a:off x="2596514" y="5471262"/>
              <a:ext cx="51681" cy="25841"/>
            </a:xfrm>
            <a:custGeom>
              <a:avLst/>
              <a:gdLst>
                <a:gd name="connsiteX0" fmla="*/ 0 w 51681"/>
                <a:gd name="connsiteY0" fmla="*/ 0 h 25840"/>
                <a:gd name="connsiteX1" fmla="*/ 60726 w 51681"/>
                <a:gd name="connsiteY1" fmla="*/ 34885 h 25840"/>
              </a:gdLst>
              <a:ahLst/>
              <a:cxnLst>
                <a:cxn ang="0">
                  <a:pos x="connsiteX0" y="connsiteY0"/>
                </a:cxn>
                <a:cxn ang="0">
                  <a:pos x="connsiteX1" y="connsiteY1"/>
                </a:cxn>
              </a:cxnLst>
              <a:rect l="l" t="t" r="r" b="b"/>
              <a:pathLst>
                <a:path w="51681" h="25840">
                  <a:moveTo>
                    <a:pt x="0" y="0"/>
                  </a:moveTo>
                  <a:lnTo>
                    <a:pt x="60726" y="34885"/>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63" name="Freeform: Shape 47">
              <a:extLst>
                <a:ext uri="{FF2B5EF4-FFF2-40B4-BE49-F238E27FC236}">
                  <a16:creationId xmlns:a16="http://schemas.microsoft.com/office/drawing/2014/main" id="{EF73F17F-197D-4E89-9D13-8CD91B7F4A26}"/>
                </a:ext>
              </a:extLst>
            </p:cNvPr>
            <p:cNvSpPr/>
            <p:nvPr/>
          </p:nvSpPr>
          <p:spPr>
            <a:xfrm>
              <a:off x="2657239" y="5415704"/>
              <a:ext cx="310090" cy="361769"/>
            </a:xfrm>
            <a:custGeom>
              <a:avLst/>
              <a:gdLst>
                <a:gd name="connsiteX0" fmla="*/ 317841 w 310088"/>
                <a:gd name="connsiteY0" fmla="*/ 91735 h 361770"/>
                <a:gd name="connsiteX1" fmla="*/ 158921 w 310088"/>
                <a:gd name="connsiteY1" fmla="*/ 0 h 361770"/>
                <a:gd name="connsiteX2" fmla="*/ 0 w 310088"/>
                <a:gd name="connsiteY2" fmla="*/ 91735 h 361770"/>
                <a:gd name="connsiteX3" fmla="*/ 0 w 310088"/>
                <a:gd name="connsiteY3" fmla="*/ 273912 h 361770"/>
                <a:gd name="connsiteX4" fmla="*/ 158921 w 310088"/>
                <a:gd name="connsiteY4" fmla="*/ 365646 h 361770"/>
                <a:gd name="connsiteX5" fmla="*/ 317841 w 310088"/>
                <a:gd name="connsiteY5" fmla="*/ 273912 h 36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088" h="361770">
                  <a:moveTo>
                    <a:pt x="317841" y="91735"/>
                  </a:moveTo>
                  <a:lnTo>
                    <a:pt x="158921" y="0"/>
                  </a:lnTo>
                  <a:lnTo>
                    <a:pt x="0" y="91735"/>
                  </a:lnTo>
                  <a:lnTo>
                    <a:pt x="0" y="273912"/>
                  </a:lnTo>
                  <a:lnTo>
                    <a:pt x="158921" y="365646"/>
                  </a:lnTo>
                  <a:lnTo>
                    <a:pt x="317841" y="273912"/>
                  </a:lnTo>
                  <a:close/>
                </a:path>
              </a:pathLst>
            </a:custGeom>
            <a:noFill/>
            <a:ln w="19050" cap="flat">
              <a:solidFill>
                <a:schemeClr val="bg1"/>
              </a:solidFill>
              <a:prstDash val="solid"/>
              <a:miter/>
            </a:ln>
          </p:spPr>
          <p:txBody>
            <a:bodyPr rtlCol="0" anchor="ctr"/>
            <a:lstStyle/>
            <a:p>
              <a:endParaRPr lang="en-US" sz="900" dirty="0">
                <a:solidFill>
                  <a:schemeClr val="accent2"/>
                </a:solidFill>
              </a:endParaRPr>
            </a:p>
          </p:txBody>
        </p:sp>
        <p:sp>
          <p:nvSpPr>
            <p:cNvPr id="64" name="Freeform: Shape 48">
              <a:extLst>
                <a:ext uri="{FF2B5EF4-FFF2-40B4-BE49-F238E27FC236}">
                  <a16:creationId xmlns:a16="http://schemas.microsoft.com/office/drawing/2014/main" id="{CB7185E0-3E35-493E-B846-E6504F008C73}"/>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65" name="Freeform: Shape 49">
              <a:extLst>
                <a:ext uri="{FF2B5EF4-FFF2-40B4-BE49-F238E27FC236}">
                  <a16:creationId xmlns:a16="http://schemas.microsoft.com/office/drawing/2014/main" id="{F1FB7338-BAFE-410C-8516-22CC1349E5AD}"/>
                </a:ext>
              </a:extLst>
            </p:cNvPr>
            <p:cNvSpPr/>
            <p:nvPr/>
          </p:nvSpPr>
          <p:spPr>
            <a:xfrm>
              <a:off x="2817452" y="5230943"/>
              <a:ext cx="310089" cy="271328"/>
            </a:xfrm>
            <a:custGeom>
              <a:avLst/>
              <a:gdLst>
                <a:gd name="connsiteX0" fmla="*/ 0 w 310088"/>
                <a:gd name="connsiteY0" fmla="*/ 0 h 271327"/>
                <a:gd name="connsiteX1" fmla="*/ 0 w 310088"/>
                <a:gd name="connsiteY1" fmla="*/ 182177 h 271327"/>
                <a:gd name="connsiteX2" fmla="*/ 157628 w 310088"/>
                <a:gd name="connsiteY2" fmla="*/ 273912 h 271327"/>
                <a:gd name="connsiteX3" fmla="*/ 316549 w 310088"/>
                <a:gd name="connsiteY3" fmla="*/ 182177 h 271327"/>
              </a:gdLst>
              <a:ahLst/>
              <a:cxnLst>
                <a:cxn ang="0">
                  <a:pos x="connsiteX0" y="connsiteY0"/>
                </a:cxn>
                <a:cxn ang="0">
                  <a:pos x="connsiteX1" y="connsiteY1"/>
                </a:cxn>
                <a:cxn ang="0">
                  <a:pos x="connsiteX2" y="connsiteY2"/>
                </a:cxn>
                <a:cxn ang="0">
                  <a:pos x="connsiteX3" y="connsiteY3"/>
                </a:cxn>
              </a:cxnLst>
              <a:rect l="l" t="t" r="r" b="b"/>
              <a:pathLst>
                <a:path w="310088" h="271327">
                  <a:moveTo>
                    <a:pt x="0" y="0"/>
                  </a:moveTo>
                  <a:lnTo>
                    <a:pt x="0" y="182177"/>
                  </a:lnTo>
                  <a:lnTo>
                    <a:pt x="157628" y="273912"/>
                  </a:lnTo>
                  <a:lnTo>
                    <a:pt x="316549" y="182177"/>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66" name="Freeform: Shape 50">
              <a:extLst>
                <a:ext uri="{FF2B5EF4-FFF2-40B4-BE49-F238E27FC236}">
                  <a16:creationId xmlns:a16="http://schemas.microsoft.com/office/drawing/2014/main" id="{FA7C1B9B-439B-4096-BE66-90CAC002CC47}"/>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67" name="Freeform: Shape 51">
              <a:extLst>
                <a:ext uri="{FF2B5EF4-FFF2-40B4-BE49-F238E27FC236}">
                  <a16:creationId xmlns:a16="http://schemas.microsoft.com/office/drawing/2014/main" id="{D597838D-DBB0-4159-AAF5-FA04AB8EA767}"/>
                </a:ext>
              </a:extLst>
            </p:cNvPr>
            <p:cNvSpPr/>
            <p:nvPr/>
          </p:nvSpPr>
          <p:spPr>
            <a:xfrm>
              <a:off x="2728302" y="5498395"/>
              <a:ext cx="77522" cy="38761"/>
            </a:xfrm>
            <a:custGeom>
              <a:avLst/>
              <a:gdLst>
                <a:gd name="connsiteX0" fmla="*/ 82690 w 77522"/>
                <a:gd name="connsiteY0" fmla="*/ 0 h 38761"/>
                <a:gd name="connsiteX1" fmla="*/ 0 w 77522"/>
                <a:gd name="connsiteY1" fmla="*/ 47805 h 38761"/>
              </a:gdLst>
              <a:ahLst/>
              <a:cxnLst>
                <a:cxn ang="0">
                  <a:pos x="connsiteX0" y="connsiteY0"/>
                </a:cxn>
                <a:cxn ang="0">
                  <a:pos x="connsiteX1" y="connsiteY1"/>
                </a:cxn>
              </a:cxnLst>
              <a:rect l="l" t="t" r="r" b="b"/>
              <a:pathLst>
                <a:path w="77522" h="38761">
                  <a:moveTo>
                    <a:pt x="82690" y="0"/>
                  </a:moveTo>
                  <a:lnTo>
                    <a:pt x="0" y="47805"/>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68" name="Freeform: Shape 52">
              <a:extLst>
                <a:ext uri="{FF2B5EF4-FFF2-40B4-BE49-F238E27FC236}">
                  <a16:creationId xmlns:a16="http://schemas.microsoft.com/office/drawing/2014/main" id="{128A334B-BC6C-4851-9703-A7E3AE71604C}"/>
                </a:ext>
              </a:extLst>
            </p:cNvPr>
            <p:cNvSpPr/>
            <p:nvPr/>
          </p:nvSpPr>
          <p:spPr>
            <a:xfrm>
              <a:off x="2728302" y="5652147"/>
              <a:ext cx="77522" cy="38761"/>
            </a:xfrm>
            <a:custGeom>
              <a:avLst/>
              <a:gdLst>
                <a:gd name="connsiteX0" fmla="*/ 82690 w 77522"/>
                <a:gd name="connsiteY0" fmla="*/ 47805 h 38761"/>
                <a:gd name="connsiteX1" fmla="*/ 0 w 77522"/>
                <a:gd name="connsiteY1" fmla="*/ 0 h 38761"/>
              </a:gdLst>
              <a:ahLst/>
              <a:cxnLst>
                <a:cxn ang="0">
                  <a:pos x="connsiteX0" y="connsiteY0"/>
                </a:cxn>
                <a:cxn ang="0">
                  <a:pos x="connsiteX1" y="connsiteY1"/>
                </a:cxn>
              </a:cxnLst>
              <a:rect l="l" t="t" r="r" b="b"/>
              <a:pathLst>
                <a:path w="77522" h="38761">
                  <a:moveTo>
                    <a:pt x="82690" y="47805"/>
                  </a:moveTo>
                  <a:lnTo>
                    <a:pt x="0" y="0"/>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69" name="Freeform: Shape 53">
              <a:extLst>
                <a:ext uri="{FF2B5EF4-FFF2-40B4-BE49-F238E27FC236}">
                  <a16:creationId xmlns:a16="http://schemas.microsoft.com/office/drawing/2014/main" id="{F62EE0FA-4B5E-459D-A44B-475B0F253742}"/>
                </a:ext>
              </a:extLst>
            </p:cNvPr>
            <p:cNvSpPr/>
            <p:nvPr/>
          </p:nvSpPr>
          <p:spPr>
            <a:xfrm>
              <a:off x="2901435" y="5551368"/>
              <a:ext cx="12920" cy="90443"/>
            </a:xfrm>
            <a:custGeom>
              <a:avLst/>
              <a:gdLst>
                <a:gd name="connsiteX0" fmla="*/ 0 w 0"/>
                <a:gd name="connsiteY0" fmla="*/ 94319 h 90442"/>
                <a:gd name="connsiteX1" fmla="*/ 0 w 0"/>
                <a:gd name="connsiteY1" fmla="*/ 0 h 90442"/>
              </a:gdLst>
              <a:ahLst/>
              <a:cxnLst>
                <a:cxn ang="0">
                  <a:pos x="connsiteX0" y="connsiteY0"/>
                </a:cxn>
                <a:cxn ang="0">
                  <a:pos x="connsiteX1" y="connsiteY1"/>
                </a:cxn>
              </a:cxnLst>
              <a:rect l="l" t="t" r="r" b="b"/>
              <a:pathLst>
                <a:path h="90442">
                  <a:moveTo>
                    <a:pt x="0" y="94319"/>
                  </a:moveTo>
                  <a:lnTo>
                    <a:pt x="0" y="0"/>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70" name="Freeform: Shape 54">
              <a:extLst>
                <a:ext uri="{FF2B5EF4-FFF2-40B4-BE49-F238E27FC236}">
                  <a16:creationId xmlns:a16="http://schemas.microsoft.com/office/drawing/2014/main" id="{238C0739-28BC-4662-8B4E-262543BAAAFA}"/>
                </a:ext>
              </a:extLst>
            </p:cNvPr>
            <p:cNvSpPr/>
            <p:nvPr/>
          </p:nvSpPr>
          <p:spPr>
            <a:xfrm>
              <a:off x="2769647" y="5199934"/>
              <a:ext cx="38761" cy="12920"/>
            </a:xfrm>
            <a:custGeom>
              <a:avLst/>
              <a:gdLst>
                <a:gd name="connsiteX0" fmla="*/ 0 w 38761"/>
                <a:gd name="connsiteY0" fmla="*/ 0 h 12920"/>
                <a:gd name="connsiteX1" fmla="*/ 46513 w 38761"/>
                <a:gd name="connsiteY1" fmla="*/ 25841 h 12920"/>
              </a:gdLst>
              <a:ahLst/>
              <a:cxnLst>
                <a:cxn ang="0">
                  <a:pos x="connsiteX0" y="connsiteY0"/>
                </a:cxn>
                <a:cxn ang="0">
                  <a:pos x="connsiteX1" y="connsiteY1"/>
                </a:cxn>
              </a:cxnLst>
              <a:rect l="l" t="t" r="r" b="b"/>
              <a:pathLst>
                <a:path w="38761" h="12920">
                  <a:moveTo>
                    <a:pt x="0" y="0"/>
                  </a:moveTo>
                  <a:lnTo>
                    <a:pt x="46513" y="25841"/>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71" name="Freeform: Shape 55">
              <a:extLst>
                <a:ext uri="{FF2B5EF4-FFF2-40B4-BE49-F238E27FC236}">
                  <a16:creationId xmlns:a16="http://schemas.microsoft.com/office/drawing/2014/main" id="{69892CFE-0663-4FF8-9E1F-39CE02501725}"/>
                </a:ext>
              </a:extLst>
            </p:cNvPr>
            <p:cNvSpPr/>
            <p:nvPr/>
          </p:nvSpPr>
          <p:spPr>
            <a:xfrm>
              <a:off x="2821328" y="5199934"/>
              <a:ext cx="38761" cy="12920"/>
            </a:xfrm>
            <a:custGeom>
              <a:avLst/>
              <a:gdLst>
                <a:gd name="connsiteX0" fmla="*/ 46513 w 38761"/>
                <a:gd name="connsiteY0" fmla="*/ 0 h 12920"/>
                <a:gd name="connsiteX1" fmla="*/ 0 w 38761"/>
                <a:gd name="connsiteY1" fmla="*/ 25841 h 12920"/>
              </a:gdLst>
              <a:ahLst/>
              <a:cxnLst>
                <a:cxn ang="0">
                  <a:pos x="connsiteX0" y="connsiteY0"/>
                </a:cxn>
                <a:cxn ang="0">
                  <a:pos x="connsiteX1" y="connsiteY1"/>
                </a:cxn>
              </a:cxnLst>
              <a:rect l="l" t="t" r="r" b="b"/>
              <a:pathLst>
                <a:path w="38761" h="12920">
                  <a:moveTo>
                    <a:pt x="46513" y="0"/>
                  </a:moveTo>
                  <a:lnTo>
                    <a:pt x="0" y="25841"/>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72" name="Freeform: Shape 56">
              <a:extLst>
                <a:ext uri="{FF2B5EF4-FFF2-40B4-BE49-F238E27FC236}">
                  <a16:creationId xmlns:a16="http://schemas.microsoft.com/office/drawing/2014/main" id="{316E2F17-090B-4020-8729-92F5B901D924}"/>
                </a:ext>
              </a:extLst>
            </p:cNvPr>
            <p:cNvSpPr/>
            <p:nvPr/>
          </p:nvSpPr>
          <p:spPr>
            <a:xfrm>
              <a:off x="2816160" y="5781350"/>
              <a:ext cx="12920" cy="180885"/>
            </a:xfrm>
            <a:custGeom>
              <a:avLst/>
              <a:gdLst>
                <a:gd name="connsiteX0" fmla="*/ 0 w 0"/>
                <a:gd name="connsiteY0" fmla="*/ 0 h 180885"/>
                <a:gd name="connsiteX1" fmla="*/ 0 w 0"/>
                <a:gd name="connsiteY1" fmla="*/ 189929 h 180885"/>
              </a:gdLst>
              <a:ahLst/>
              <a:cxnLst>
                <a:cxn ang="0">
                  <a:pos x="connsiteX0" y="connsiteY0"/>
                </a:cxn>
                <a:cxn ang="0">
                  <a:pos x="connsiteX1" y="connsiteY1"/>
                </a:cxn>
              </a:cxnLst>
              <a:rect l="l" t="t" r="r" b="b"/>
              <a:pathLst>
                <a:path h="180885">
                  <a:moveTo>
                    <a:pt x="0" y="0"/>
                  </a:moveTo>
                  <a:lnTo>
                    <a:pt x="0" y="189929"/>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grpSp>
      <p:grpSp>
        <p:nvGrpSpPr>
          <p:cNvPr id="73" name="Graphic 56">
            <a:extLst>
              <a:ext uri="{FF2B5EF4-FFF2-40B4-BE49-F238E27FC236}">
                <a16:creationId xmlns:a16="http://schemas.microsoft.com/office/drawing/2014/main" id="{A3C28CEF-649C-460C-8790-3C14310CD7F9}"/>
              </a:ext>
            </a:extLst>
          </p:cNvPr>
          <p:cNvGrpSpPr>
            <a:grpSpLocks noChangeAspect="1"/>
          </p:cNvGrpSpPr>
          <p:nvPr/>
        </p:nvGrpSpPr>
        <p:grpSpPr>
          <a:xfrm rot="1303631">
            <a:off x="8731637" y="3236970"/>
            <a:ext cx="311170" cy="334407"/>
            <a:chOff x="2245080" y="5013881"/>
            <a:chExt cx="882461" cy="948354"/>
          </a:xfrm>
        </p:grpSpPr>
        <p:sp>
          <p:nvSpPr>
            <p:cNvPr id="74" name="Freeform: Shape 40">
              <a:extLst>
                <a:ext uri="{FF2B5EF4-FFF2-40B4-BE49-F238E27FC236}">
                  <a16:creationId xmlns:a16="http://schemas.microsoft.com/office/drawing/2014/main" id="{BA6AAE19-7362-4AE1-A0BD-B5E37DD7D877}"/>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75" name="Freeform: Shape 41">
              <a:extLst>
                <a:ext uri="{FF2B5EF4-FFF2-40B4-BE49-F238E27FC236}">
                  <a16:creationId xmlns:a16="http://schemas.microsoft.com/office/drawing/2014/main" id="{619C9AD3-5AA7-4959-8608-1272BA8F3E07}"/>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76" name="Freeform: Shape 42">
              <a:extLst>
                <a:ext uri="{FF2B5EF4-FFF2-40B4-BE49-F238E27FC236}">
                  <a16:creationId xmlns:a16="http://schemas.microsoft.com/office/drawing/2014/main" id="{EBDDE0BD-9BB7-4D74-BB76-FAEF14494A8F}"/>
                </a:ext>
              </a:extLst>
            </p:cNvPr>
            <p:cNvSpPr/>
            <p:nvPr/>
          </p:nvSpPr>
          <p:spPr>
            <a:xfrm>
              <a:off x="2437593" y="5746465"/>
              <a:ext cx="51681" cy="25841"/>
            </a:xfrm>
            <a:custGeom>
              <a:avLst/>
              <a:gdLst>
                <a:gd name="connsiteX0" fmla="*/ 0 w 51681"/>
                <a:gd name="connsiteY0" fmla="*/ 0 h 25840"/>
                <a:gd name="connsiteX1" fmla="*/ 59434 w 51681"/>
                <a:gd name="connsiteY1" fmla="*/ 33593 h 25840"/>
              </a:gdLst>
              <a:ahLst/>
              <a:cxnLst>
                <a:cxn ang="0">
                  <a:pos x="connsiteX0" y="connsiteY0"/>
                </a:cxn>
                <a:cxn ang="0">
                  <a:pos x="connsiteX1" y="connsiteY1"/>
                </a:cxn>
              </a:cxnLst>
              <a:rect l="l" t="t" r="r" b="b"/>
              <a:pathLst>
                <a:path w="51681" h="25840">
                  <a:moveTo>
                    <a:pt x="0" y="0"/>
                  </a:moveTo>
                  <a:lnTo>
                    <a:pt x="59434" y="33593"/>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77" name="Freeform: Shape 43">
              <a:extLst>
                <a:ext uri="{FF2B5EF4-FFF2-40B4-BE49-F238E27FC236}">
                  <a16:creationId xmlns:a16="http://schemas.microsoft.com/office/drawing/2014/main" id="{4A9D9FB4-4317-4789-A57C-53AE4FD885D2}"/>
                </a:ext>
              </a:extLst>
            </p:cNvPr>
            <p:cNvSpPr/>
            <p:nvPr/>
          </p:nvSpPr>
          <p:spPr>
            <a:xfrm>
              <a:off x="2499611" y="5689616"/>
              <a:ext cx="310089" cy="271328"/>
            </a:xfrm>
            <a:custGeom>
              <a:avLst/>
              <a:gdLst>
                <a:gd name="connsiteX0" fmla="*/ 316549 w 310088"/>
                <a:gd name="connsiteY0" fmla="*/ 91735 h 271327"/>
                <a:gd name="connsiteX1" fmla="*/ 157628 w 310088"/>
                <a:gd name="connsiteY1" fmla="*/ 0 h 271327"/>
                <a:gd name="connsiteX2" fmla="*/ 0 w 310088"/>
                <a:gd name="connsiteY2" fmla="*/ 91735 h 271327"/>
                <a:gd name="connsiteX3" fmla="*/ 0 w 310088"/>
                <a:gd name="connsiteY3" fmla="*/ 275204 h 271327"/>
              </a:gdLst>
              <a:ahLst/>
              <a:cxnLst>
                <a:cxn ang="0">
                  <a:pos x="connsiteX0" y="connsiteY0"/>
                </a:cxn>
                <a:cxn ang="0">
                  <a:pos x="connsiteX1" y="connsiteY1"/>
                </a:cxn>
                <a:cxn ang="0">
                  <a:pos x="connsiteX2" y="connsiteY2"/>
                </a:cxn>
                <a:cxn ang="0">
                  <a:pos x="connsiteX3" y="connsiteY3"/>
                </a:cxn>
              </a:cxnLst>
              <a:rect l="l" t="t" r="r" b="b"/>
              <a:pathLst>
                <a:path w="310088" h="271327">
                  <a:moveTo>
                    <a:pt x="316549" y="91735"/>
                  </a:moveTo>
                  <a:lnTo>
                    <a:pt x="157628" y="0"/>
                  </a:lnTo>
                  <a:lnTo>
                    <a:pt x="0" y="91735"/>
                  </a:lnTo>
                  <a:lnTo>
                    <a:pt x="0" y="275204"/>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78" name="Freeform: Shape 44">
              <a:extLst>
                <a:ext uri="{FF2B5EF4-FFF2-40B4-BE49-F238E27FC236}">
                  <a16:creationId xmlns:a16="http://schemas.microsoft.com/office/drawing/2014/main" id="{9047235E-C688-40F9-9E3C-BA8AA582FC8E}"/>
                </a:ext>
              </a:extLst>
            </p:cNvPr>
            <p:cNvSpPr/>
            <p:nvPr/>
          </p:nvSpPr>
          <p:spPr>
            <a:xfrm>
              <a:off x="2976373" y="5471262"/>
              <a:ext cx="51681" cy="25841"/>
            </a:xfrm>
            <a:custGeom>
              <a:avLst/>
              <a:gdLst>
                <a:gd name="connsiteX0" fmla="*/ 59434 w 51681"/>
                <a:gd name="connsiteY0" fmla="*/ 0 h 25840"/>
                <a:gd name="connsiteX1" fmla="*/ 0 w 51681"/>
                <a:gd name="connsiteY1" fmla="*/ 34885 h 25840"/>
              </a:gdLst>
              <a:ahLst/>
              <a:cxnLst>
                <a:cxn ang="0">
                  <a:pos x="connsiteX0" y="connsiteY0"/>
                </a:cxn>
                <a:cxn ang="0">
                  <a:pos x="connsiteX1" y="connsiteY1"/>
                </a:cxn>
              </a:cxnLst>
              <a:rect l="l" t="t" r="r" b="b"/>
              <a:pathLst>
                <a:path w="51681" h="25840">
                  <a:moveTo>
                    <a:pt x="59434" y="0"/>
                  </a:moveTo>
                  <a:lnTo>
                    <a:pt x="0" y="34885"/>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79" name="Freeform: Shape 45">
              <a:extLst>
                <a:ext uri="{FF2B5EF4-FFF2-40B4-BE49-F238E27FC236}">
                  <a16:creationId xmlns:a16="http://schemas.microsoft.com/office/drawing/2014/main" id="{85EA8D13-1A35-4313-9283-89879BCCF7BA}"/>
                </a:ext>
              </a:extLst>
            </p:cNvPr>
            <p:cNvSpPr/>
            <p:nvPr/>
          </p:nvSpPr>
          <p:spPr>
            <a:xfrm>
              <a:off x="2816160" y="5345934"/>
              <a:ext cx="12920" cy="64602"/>
            </a:xfrm>
            <a:custGeom>
              <a:avLst/>
              <a:gdLst>
                <a:gd name="connsiteX0" fmla="*/ 0 w 0"/>
                <a:gd name="connsiteY0" fmla="*/ 0 h 64601"/>
                <a:gd name="connsiteX1" fmla="*/ 0 w 0"/>
                <a:gd name="connsiteY1" fmla="*/ 68478 h 64601"/>
              </a:gdLst>
              <a:ahLst/>
              <a:cxnLst>
                <a:cxn ang="0">
                  <a:pos x="connsiteX0" y="connsiteY0"/>
                </a:cxn>
                <a:cxn ang="0">
                  <a:pos x="connsiteX1" y="connsiteY1"/>
                </a:cxn>
              </a:cxnLst>
              <a:rect l="l" t="t" r="r" b="b"/>
              <a:pathLst>
                <a:path h="64601">
                  <a:moveTo>
                    <a:pt x="0" y="0"/>
                  </a:moveTo>
                  <a:lnTo>
                    <a:pt x="0" y="68478"/>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80" name="Freeform: Shape 46">
              <a:extLst>
                <a:ext uri="{FF2B5EF4-FFF2-40B4-BE49-F238E27FC236}">
                  <a16:creationId xmlns:a16="http://schemas.microsoft.com/office/drawing/2014/main" id="{D0A1E282-CF81-4AF4-8E12-8F8FC23352CE}"/>
                </a:ext>
              </a:extLst>
            </p:cNvPr>
            <p:cNvSpPr/>
            <p:nvPr/>
          </p:nvSpPr>
          <p:spPr>
            <a:xfrm>
              <a:off x="2596514" y="5471262"/>
              <a:ext cx="51681" cy="25841"/>
            </a:xfrm>
            <a:custGeom>
              <a:avLst/>
              <a:gdLst>
                <a:gd name="connsiteX0" fmla="*/ 0 w 51681"/>
                <a:gd name="connsiteY0" fmla="*/ 0 h 25840"/>
                <a:gd name="connsiteX1" fmla="*/ 60726 w 51681"/>
                <a:gd name="connsiteY1" fmla="*/ 34885 h 25840"/>
              </a:gdLst>
              <a:ahLst/>
              <a:cxnLst>
                <a:cxn ang="0">
                  <a:pos x="connsiteX0" y="connsiteY0"/>
                </a:cxn>
                <a:cxn ang="0">
                  <a:pos x="connsiteX1" y="connsiteY1"/>
                </a:cxn>
              </a:cxnLst>
              <a:rect l="l" t="t" r="r" b="b"/>
              <a:pathLst>
                <a:path w="51681" h="25840">
                  <a:moveTo>
                    <a:pt x="0" y="0"/>
                  </a:moveTo>
                  <a:lnTo>
                    <a:pt x="60726" y="34885"/>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81" name="Freeform: Shape 47">
              <a:extLst>
                <a:ext uri="{FF2B5EF4-FFF2-40B4-BE49-F238E27FC236}">
                  <a16:creationId xmlns:a16="http://schemas.microsoft.com/office/drawing/2014/main" id="{16FE643D-FDC3-467F-870E-00A9178BDB20}"/>
                </a:ext>
              </a:extLst>
            </p:cNvPr>
            <p:cNvSpPr/>
            <p:nvPr/>
          </p:nvSpPr>
          <p:spPr>
            <a:xfrm>
              <a:off x="2657240" y="5415704"/>
              <a:ext cx="310089" cy="361770"/>
            </a:xfrm>
            <a:custGeom>
              <a:avLst/>
              <a:gdLst>
                <a:gd name="connsiteX0" fmla="*/ 317841 w 310088"/>
                <a:gd name="connsiteY0" fmla="*/ 91735 h 361770"/>
                <a:gd name="connsiteX1" fmla="*/ 158921 w 310088"/>
                <a:gd name="connsiteY1" fmla="*/ 0 h 361770"/>
                <a:gd name="connsiteX2" fmla="*/ 0 w 310088"/>
                <a:gd name="connsiteY2" fmla="*/ 91735 h 361770"/>
                <a:gd name="connsiteX3" fmla="*/ 0 w 310088"/>
                <a:gd name="connsiteY3" fmla="*/ 273912 h 361770"/>
                <a:gd name="connsiteX4" fmla="*/ 158921 w 310088"/>
                <a:gd name="connsiteY4" fmla="*/ 365646 h 361770"/>
                <a:gd name="connsiteX5" fmla="*/ 317841 w 310088"/>
                <a:gd name="connsiteY5" fmla="*/ 273912 h 36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088" h="361770">
                  <a:moveTo>
                    <a:pt x="317841" y="91735"/>
                  </a:moveTo>
                  <a:lnTo>
                    <a:pt x="158921" y="0"/>
                  </a:lnTo>
                  <a:lnTo>
                    <a:pt x="0" y="91735"/>
                  </a:lnTo>
                  <a:lnTo>
                    <a:pt x="0" y="273912"/>
                  </a:lnTo>
                  <a:lnTo>
                    <a:pt x="158921" y="365646"/>
                  </a:lnTo>
                  <a:lnTo>
                    <a:pt x="317841" y="273912"/>
                  </a:lnTo>
                  <a:close/>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82" name="Freeform: Shape 48">
              <a:extLst>
                <a:ext uri="{FF2B5EF4-FFF2-40B4-BE49-F238E27FC236}">
                  <a16:creationId xmlns:a16="http://schemas.microsoft.com/office/drawing/2014/main" id="{0153A1A5-3479-4664-AF26-AD1A8C4D32B2}"/>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83" name="Freeform: Shape 49">
              <a:extLst>
                <a:ext uri="{FF2B5EF4-FFF2-40B4-BE49-F238E27FC236}">
                  <a16:creationId xmlns:a16="http://schemas.microsoft.com/office/drawing/2014/main" id="{CFE14C31-018C-4CFA-995C-4EA59E1E5EF6}"/>
                </a:ext>
              </a:extLst>
            </p:cNvPr>
            <p:cNvSpPr/>
            <p:nvPr/>
          </p:nvSpPr>
          <p:spPr>
            <a:xfrm>
              <a:off x="2817452" y="5230943"/>
              <a:ext cx="310089" cy="271328"/>
            </a:xfrm>
            <a:custGeom>
              <a:avLst/>
              <a:gdLst>
                <a:gd name="connsiteX0" fmla="*/ 0 w 310088"/>
                <a:gd name="connsiteY0" fmla="*/ 0 h 271327"/>
                <a:gd name="connsiteX1" fmla="*/ 0 w 310088"/>
                <a:gd name="connsiteY1" fmla="*/ 182177 h 271327"/>
                <a:gd name="connsiteX2" fmla="*/ 157628 w 310088"/>
                <a:gd name="connsiteY2" fmla="*/ 273912 h 271327"/>
                <a:gd name="connsiteX3" fmla="*/ 316549 w 310088"/>
                <a:gd name="connsiteY3" fmla="*/ 182177 h 271327"/>
              </a:gdLst>
              <a:ahLst/>
              <a:cxnLst>
                <a:cxn ang="0">
                  <a:pos x="connsiteX0" y="connsiteY0"/>
                </a:cxn>
                <a:cxn ang="0">
                  <a:pos x="connsiteX1" y="connsiteY1"/>
                </a:cxn>
                <a:cxn ang="0">
                  <a:pos x="connsiteX2" y="connsiteY2"/>
                </a:cxn>
                <a:cxn ang="0">
                  <a:pos x="connsiteX3" y="connsiteY3"/>
                </a:cxn>
              </a:cxnLst>
              <a:rect l="l" t="t" r="r" b="b"/>
              <a:pathLst>
                <a:path w="310088" h="271327">
                  <a:moveTo>
                    <a:pt x="0" y="0"/>
                  </a:moveTo>
                  <a:lnTo>
                    <a:pt x="0" y="182177"/>
                  </a:lnTo>
                  <a:lnTo>
                    <a:pt x="157628" y="273912"/>
                  </a:lnTo>
                  <a:lnTo>
                    <a:pt x="316549" y="182177"/>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84" name="Freeform: Shape 50">
              <a:extLst>
                <a:ext uri="{FF2B5EF4-FFF2-40B4-BE49-F238E27FC236}">
                  <a16:creationId xmlns:a16="http://schemas.microsoft.com/office/drawing/2014/main" id="{ADAAF11D-7D59-4347-A11E-2349451108FF}"/>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85" name="Freeform: Shape 51">
              <a:extLst>
                <a:ext uri="{FF2B5EF4-FFF2-40B4-BE49-F238E27FC236}">
                  <a16:creationId xmlns:a16="http://schemas.microsoft.com/office/drawing/2014/main" id="{54006995-4DF5-4F6A-A430-73020DB69131}"/>
                </a:ext>
              </a:extLst>
            </p:cNvPr>
            <p:cNvSpPr/>
            <p:nvPr/>
          </p:nvSpPr>
          <p:spPr>
            <a:xfrm>
              <a:off x="2728302" y="5498395"/>
              <a:ext cx="77522" cy="38761"/>
            </a:xfrm>
            <a:custGeom>
              <a:avLst/>
              <a:gdLst>
                <a:gd name="connsiteX0" fmla="*/ 82690 w 77522"/>
                <a:gd name="connsiteY0" fmla="*/ 0 h 38761"/>
                <a:gd name="connsiteX1" fmla="*/ 0 w 77522"/>
                <a:gd name="connsiteY1" fmla="*/ 47805 h 38761"/>
              </a:gdLst>
              <a:ahLst/>
              <a:cxnLst>
                <a:cxn ang="0">
                  <a:pos x="connsiteX0" y="connsiteY0"/>
                </a:cxn>
                <a:cxn ang="0">
                  <a:pos x="connsiteX1" y="connsiteY1"/>
                </a:cxn>
              </a:cxnLst>
              <a:rect l="l" t="t" r="r" b="b"/>
              <a:pathLst>
                <a:path w="77522" h="38761">
                  <a:moveTo>
                    <a:pt x="82690" y="0"/>
                  </a:moveTo>
                  <a:lnTo>
                    <a:pt x="0" y="47805"/>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86" name="Freeform: Shape 52">
              <a:extLst>
                <a:ext uri="{FF2B5EF4-FFF2-40B4-BE49-F238E27FC236}">
                  <a16:creationId xmlns:a16="http://schemas.microsoft.com/office/drawing/2014/main" id="{B1F74F6A-E741-4700-9A2A-864F1D78F718}"/>
                </a:ext>
              </a:extLst>
            </p:cNvPr>
            <p:cNvSpPr/>
            <p:nvPr/>
          </p:nvSpPr>
          <p:spPr>
            <a:xfrm>
              <a:off x="2728302" y="5652147"/>
              <a:ext cx="77522" cy="38761"/>
            </a:xfrm>
            <a:custGeom>
              <a:avLst/>
              <a:gdLst>
                <a:gd name="connsiteX0" fmla="*/ 82690 w 77522"/>
                <a:gd name="connsiteY0" fmla="*/ 47805 h 38761"/>
                <a:gd name="connsiteX1" fmla="*/ 0 w 77522"/>
                <a:gd name="connsiteY1" fmla="*/ 0 h 38761"/>
              </a:gdLst>
              <a:ahLst/>
              <a:cxnLst>
                <a:cxn ang="0">
                  <a:pos x="connsiteX0" y="connsiteY0"/>
                </a:cxn>
                <a:cxn ang="0">
                  <a:pos x="connsiteX1" y="connsiteY1"/>
                </a:cxn>
              </a:cxnLst>
              <a:rect l="l" t="t" r="r" b="b"/>
              <a:pathLst>
                <a:path w="77522" h="38761">
                  <a:moveTo>
                    <a:pt x="82690" y="47805"/>
                  </a:moveTo>
                  <a:lnTo>
                    <a:pt x="0" y="0"/>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87" name="Freeform: Shape 53">
              <a:extLst>
                <a:ext uri="{FF2B5EF4-FFF2-40B4-BE49-F238E27FC236}">
                  <a16:creationId xmlns:a16="http://schemas.microsoft.com/office/drawing/2014/main" id="{A92718DC-186A-45C9-B469-6B2627F79DF3}"/>
                </a:ext>
              </a:extLst>
            </p:cNvPr>
            <p:cNvSpPr/>
            <p:nvPr/>
          </p:nvSpPr>
          <p:spPr>
            <a:xfrm>
              <a:off x="2901435" y="5551368"/>
              <a:ext cx="12920" cy="90443"/>
            </a:xfrm>
            <a:custGeom>
              <a:avLst/>
              <a:gdLst>
                <a:gd name="connsiteX0" fmla="*/ 0 w 0"/>
                <a:gd name="connsiteY0" fmla="*/ 94319 h 90442"/>
                <a:gd name="connsiteX1" fmla="*/ 0 w 0"/>
                <a:gd name="connsiteY1" fmla="*/ 0 h 90442"/>
              </a:gdLst>
              <a:ahLst/>
              <a:cxnLst>
                <a:cxn ang="0">
                  <a:pos x="connsiteX0" y="connsiteY0"/>
                </a:cxn>
                <a:cxn ang="0">
                  <a:pos x="connsiteX1" y="connsiteY1"/>
                </a:cxn>
              </a:cxnLst>
              <a:rect l="l" t="t" r="r" b="b"/>
              <a:pathLst>
                <a:path h="90442">
                  <a:moveTo>
                    <a:pt x="0" y="94319"/>
                  </a:moveTo>
                  <a:lnTo>
                    <a:pt x="0" y="0"/>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88" name="Freeform: Shape 54">
              <a:extLst>
                <a:ext uri="{FF2B5EF4-FFF2-40B4-BE49-F238E27FC236}">
                  <a16:creationId xmlns:a16="http://schemas.microsoft.com/office/drawing/2014/main" id="{3798A02A-3B91-41EB-A72A-38716239242B}"/>
                </a:ext>
              </a:extLst>
            </p:cNvPr>
            <p:cNvSpPr/>
            <p:nvPr/>
          </p:nvSpPr>
          <p:spPr>
            <a:xfrm>
              <a:off x="2769647" y="5199934"/>
              <a:ext cx="38761" cy="12920"/>
            </a:xfrm>
            <a:custGeom>
              <a:avLst/>
              <a:gdLst>
                <a:gd name="connsiteX0" fmla="*/ 0 w 38761"/>
                <a:gd name="connsiteY0" fmla="*/ 0 h 12920"/>
                <a:gd name="connsiteX1" fmla="*/ 46513 w 38761"/>
                <a:gd name="connsiteY1" fmla="*/ 25841 h 12920"/>
              </a:gdLst>
              <a:ahLst/>
              <a:cxnLst>
                <a:cxn ang="0">
                  <a:pos x="connsiteX0" y="connsiteY0"/>
                </a:cxn>
                <a:cxn ang="0">
                  <a:pos x="connsiteX1" y="connsiteY1"/>
                </a:cxn>
              </a:cxnLst>
              <a:rect l="l" t="t" r="r" b="b"/>
              <a:pathLst>
                <a:path w="38761" h="12920">
                  <a:moveTo>
                    <a:pt x="0" y="0"/>
                  </a:moveTo>
                  <a:lnTo>
                    <a:pt x="46513" y="25841"/>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89" name="Freeform: Shape 55">
              <a:extLst>
                <a:ext uri="{FF2B5EF4-FFF2-40B4-BE49-F238E27FC236}">
                  <a16:creationId xmlns:a16="http://schemas.microsoft.com/office/drawing/2014/main" id="{FFC60B80-D772-420C-823B-5DBCF42FC062}"/>
                </a:ext>
              </a:extLst>
            </p:cNvPr>
            <p:cNvSpPr/>
            <p:nvPr/>
          </p:nvSpPr>
          <p:spPr>
            <a:xfrm>
              <a:off x="2821328" y="5199934"/>
              <a:ext cx="38761" cy="12920"/>
            </a:xfrm>
            <a:custGeom>
              <a:avLst/>
              <a:gdLst>
                <a:gd name="connsiteX0" fmla="*/ 46513 w 38761"/>
                <a:gd name="connsiteY0" fmla="*/ 0 h 12920"/>
                <a:gd name="connsiteX1" fmla="*/ 0 w 38761"/>
                <a:gd name="connsiteY1" fmla="*/ 25841 h 12920"/>
              </a:gdLst>
              <a:ahLst/>
              <a:cxnLst>
                <a:cxn ang="0">
                  <a:pos x="connsiteX0" y="connsiteY0"/>
                </a:cxn>
                <a:cxn ang="0">
                  <a:pos x="connsiteX1" y="connsiteY1"/>
                </a:cxn>
              </a:cxnLst>
              <a:rect l="l" t="t" r="r" b="b"/>
              <a:pathLst>
                <a:path w="38761" h="12920">
                  <a:moveTo>
                    <a:pt x="46513" y="0"/>
                  </a:moveTo>
                  <a:lnTo>
                    <a:pt x="0" y="25841"/>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90" name="Freeform: Shape 56">
              <a:extLst>
                <a:ext uri="{FF2B5EF4-FFF2-40B4-BE49-F238E27FC236}">
                  <a16:creationId xmlns:a16="http://schemas.microsoft.com/office/drawing/2014/main" id="{0FA94AFF-376C-4620-A81A-1203FAFAC523}"/>
                </a:ext>
              </a:extLst>
            </p:cNvPr>
            <p:cNvSpPr/>
            <p:nvPr/>
          </p:nvSpPr>
          <p:spPr>
            <a:xfrm>
              <a:off x="2816160" y="5781350"/>
              <a:ext cx="12920" cy="180885"/>
            </a:xfrm>
            <a:custGeom>
              <a:avLst/>
              <a:gdLst>
                <a:gd name="connsiteX0" fmla="*/ 0 w 0"/>
                <a:gd name="connsiteY0" fmla="*/ 0 h 180885"/>
                <a:gd name="connsiteX1" fmla="*/ 0 w 0"/>
                <a:gd name="connsiteY1" fmla="*/ 189929 h 180885"/>
              </a:gdLst>
              <a:ahLst/>
              <a:cxnLst>
                <a:cxn ang="0">
                  <a:pos x="connsiteX0" y="connsiteY0"/>
                </a:cxn>
                <a:cxn ang="0">
                  <a:pos x="connsiteX1" y="connsiteY1"/>
                </a:cxn>
              </a:cxnLst>
              <a:rect l="l" t="t" r="r" b="b"/>
              <a:pathLst>
                <a:path h="180885">
                  <a:moveTo>
                    <a:pt x="0" y="0"/>
                  </a:moveTo>
                  <a:lnTo>
                    <a:pt x="0" y="189929"/>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grpSp>
    </p:spTree>
    <p:extLst>
      <p:ext uri="{BB962C8B-B14F-4D97-AF65-F5344CB8AC3E}">
        <p14:creationId xmlns:p14="http://schemas.microsoft.com/office/powerpoint/2010/main" val="346677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6617F81D-060A-3542-8F45-E3087EF2C7D6}"/>
              </a:ext>
            </a:extLst>
          </p:cNvPr>
          <p:cNvSpPr/>
          <p:nvPr/>
        </p:nvSpPr>
        <p:spPr>
          <a:xfrm>
            <a:off x="638173" y="1291145"/>
            <a:ext cx="7862889" cy="2933525"/>
          </a:xfrm>
          <a:prstGeom prst="roundRect">
            <a:avLst>
              <a:gd name="adj" fmla="val 4057"/>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B7AED1B7-A66D-5F42-ACC9-BE278197A74A}"/>
              </a:ext>
            </a:extLst>
          </p:cNvPr>
          <p:cNvSpPr>
            <a:spLocks noGrp="1"/>
          </p:cNvSpPr>
          <p:nvPr>
            <p:ph type="body" sz="quarter" idx="11"/>
          </p:nvPr>
        </p:nvSpPr>
        <p:spPr>
          <a:xfrm>
            <a:off x="638175" y="527392"/>
            <a:ext cx="5779764" cy="323301"/>
          </a:xfrm>
        </p:spPr>
        <p:txBody>
          <a:bodyPr/>
          <a:lstStyle/>
          <a:p>
            <a:r>
              <a:rPr lang="en-US" sz="2000"/>
              <a:t>Metabolomics is Closer to the Phenotype and Can Help the Understanding of Other Omics</a:t>
            </a:r>
          </a:p>
        </p:txBody>
      </p:sp>
      <p:sp>
        <p:nvSpPr>
          <p:cNvPr id="19" name="Oval 18">
            <a:extLst>
              <a:ext uri="{FF2B5EF4-FFF2-40B4-BE49-F238E27FC236}">
                <a16:creationId xmlns:a16="http://schemas.microsoft.com/office/drawing/2014/main" id="{C4D9A9CB-0BE4-194F-B6C9-4D67739046FC}"/>
              </a:ext>
            </a:extLst>
          </p:cNvPr>
          <p:cNvSpPr/>
          <p:nvPr/>
        </p:nvSpPr>
        <p:spPr>
          <a:xfrm>
            <a:off x="922876" y="1591602"/>
            <a:ext cx="923996" cy="923994"/>
          </a:xfrm>
          <a:prstGeom prst="ellipse">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B52F40D-D8AA-8740-9C4B-57E1054CA02E}"/>
              </a:ext>
            </a:extLst>
          </p:cNvPr>
          <p:cNvSpPr/>
          <p:nvPr/>
        </p:nvSpPr>
        <p:spPr>
          <a:xfrm>
            <a:off x="6188337" y="1591602"/>
            <a:ext cx="923996" cy="923994"/>
          </a:xfrm>
          <a:prstGeom prst="ellipse">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B01E83F-1446-2742-8521-C6A6DE4E1D60}"/>
              </a:ext>
            </a:extLst>
          </p:cNvPr>
          <p:cNvSpPr txBox="1"/>
          <p:nvPr/>
        </p:nvSpPr>
        <p:spPr>
          <a:xfrm>
            <a:off x="6124956" y="2591982"/>
            <a:ext cx="1492644" cy="276999"/>
          </a:xfrm>
          <a:prstGeom prst="rect">
            <a:avLst/>
          </a:prstGeom>
          <a:noFill/>
        </p:spPr>
        <p:txBody>
          <a:bodyPr wrap="square" rtlCol="0">
            <a:spAutoFit/>
          </a:bodyPr>
          <a:lstStyle>
            <a:defPPr>
              <a:defRPr lang="en-US"/>
            </a:defPPr>
            <a:lvl1pPr algn="ctr">
              <a:defRPr sz="1400" b="1" kern="0">
                <a:solidFill>
                  <a:schemeClr val="accent1"/>
                </a:solidFill>
                <a:cs typeface="Arial"/>
              </a:defRPr>
            </a:lvl1pPr>
          </a:lstStyle>
          <a:p>
            <a:pPr algn="l"/>
            <a:r>
              <a:rPr lang="en-US" sz="1200">
                <a:latin typeface="Montserrat" pitchFamily="2" charset="77"/>
                <a:sym typeface="Arial"/>
              </a:rPr>
              <a:t>Metabolomics</a:t>
            </a:r>
          </a:p>
        </p:txBody>
      </p:sp>
      <p:sp>
        <p:nvSpPr>
          <p:cNvPr id="23" name="TextBox 22">
            <a:extLst>
              <a:ext uri="{FF2B5EF4-FFF2-40B4-BE49-F238E27FC236}">
                <a16:creationId xmlns:a16="http://schemas.microsoft.com/office/drawing/2014/main" id="{96AECBDD-0D93-CE43-AA21-1A23EC151EBE}"/>
              </a:ext>
            </a:extLst>
          </p:cNvPr>
          <p:cNvSpPr txBox="1"/>
          <p:nvPr/>
        </p:nvSpPr>
        <p:spPr>
          <a:xfrm>
            <a:off x="836608" y="2591982"/>
            <a:ext cx="1750263" cy="276999"/>
          </a:xfrm>
          <a:prstGeom prst="rect">
            <a:avLst/>
          </a:prstGeom>
          <a:noFill/>
        </p:spPr>
        <p:txBody>
          <a:bodyPr wrap="square" rtlCol="0">
            <a:spAutoFit/>
          </a:bodyPr>
          <a:lstStyle>
            <a:defPPr>
              <a:defRPr lang="en-US"/>
            </a:defPPr>
            <a:lvl1pPr algn="ctr">
              <a:defRPr sz="1400" b="1" kern="0">
                <a:solidFill>
                  <a:schemeClr val="accent1"/>
                </a:solidFill>
                <a:cs typeface="Arial"/>
              </a:defRPr>
            </a:lvl1pPr>
          </a:lstStyle>
          <a:p>
            <a:pPr algn="l"/>
            <a:r>
              <a:rPr lang="en-US" sz="1200">
                <a:latin typeface="Montserrat" pitchFamily="2" charset="77"/>
                <a:sym typeface="Arial"/>
              </a:rPr>
              <a:t>Genomics</a:t>
            </a:r>
          </a:p>
        </p:txBody>
      </p:sp>
      <p:sp>
        <p:nvSpPr>
          <p:cNvPr id="25" name="TextBox 24">
            <a:extLst>
              <a:ext uri="{FF2B5EF4-FFF2-40B4-BE49-F238E27FC236}">
                <a16:creationId xmlns:a16="http://schemas.microsoft.com/office/drawing/2014/main" id="{A26ACCA8-DFE3-4D44-A896-C52E03C42379}"/>
              </a:ext>
            </a:extLst>
          </p:cNvPr>
          <p:cNvSpPr txBox="1"/>
          <p:nvPr/>
        </p:nvSpPr>
        <p:spPr>
          <a:xfrm>
            <a:off x="836608" y="2824822"/>
            <a:ext cx="1917380" cy="268380"/>
          </a:xfrm>
          <a:prstGeom prst="rect">
            <a:avLst/>
          </a:prstGeom>
          <a:noFill/>
        </p:spPr>
        <p:txBody>
          <a:bodyPr wrap="none" rtlCol="0">
            <a:normAutofit/>
          </a:bodyPr>
          <a:lstStyle/>
          <a:p>
            <a:pPr>
              <a:lnSpc>
                <a:spcPct val="110000"/>
              </a:lnSpc>
              <a:spcAft>
                <a:spcPts val="300"/>
              </a:spcAft>
              <a:buClr>
                <a:schemeClr val="accent3"/>
              </a:buClr>
              <a:buSzPct val="100000"/>
            </a:pPr>
            <a:r>
              <a:rPr lang="en-US" sz="900" err="1">
                <a:solidFill>
                  <a:schemeClr val="tx2"/>
                </a:solidFill>
                <a:latin typeface="Montserrat" pitchFamily="2" charset="77"/>
              </a:rPr>
              <a:t>Ilumina</a:t>
            </a:r>
            <a:r>
              <a:rPr lang="en-US" sz="900">
                <a:solidFill>
                  <a:schemeClr val="tx2"/>
                </a:solidFill>
                <a:latin typeface="Montserrat" pitchFamily="2" charset="77"/>
              </a:rPr>
              <a:t>, 10x Genomics, PacBio</a:t>
            </a:r>
          </a:p>
        </p:txBody>
      </p:sp>
      <p:sp>
        <p:nvSpPr>
          <p:cNvPr id="20" name="Oval 19">
            <a:extLst>
              <a:ext uri="{FF2B5EF4-FFF2-40B4-BE49-F238E27FC236}">
                <a16:creationId xmlns:a16="http://schemas.microsoft.com/office/drawing/2014/main" id="{1AAEBA1D-A5CB-3949-8AE7-5FBA9BACF93A}"/>
              </a:ext>
            </a:extLst>
          </p:cNvPr>
          <p:cNvSpPr/>
          <p:nvPr/>
        </p:nvSpPr>
        <p:spPr>
          <a:xfrm>
            <a:off x="3555606" y="1591602"/>
            <a:ext cx="923996" cy="923994"/>
          </a:xfrm>
          <a:prstGeom prst="ellipse">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AAF37AD-66D0-5348-9492-3156B7AC08BE}"/>
              </a:ext>
            </a:extLst>
          </p:cNvPr>
          <p:cNvSpPr txBox="1"/>
          <p:nvPr/>
        </p:nvSpPr>
        <p:spPr>
          <a:xfrm>
            <a:off x="3525855" y="2591982"/>
            <a:ext cx="1172106" cy="276999"/>
          </a:xfrm>
          <a:prstGeom prst="rect">
            <a:avLst/>
          </a:prstGeom>
          <a:noFill/>
        </p:spPr>
        <p:txBody>
          <a:bodyPr wrap="square" rtlCol="0">
            <a:spAutoFit/>
          </a:bodyPr>
          <a:lstStyle>
            <a:defPPr>
              <a:defRPr lang="en-US"/>
            </a:defPPr>
            <a:lvl1pPr algn="ctr">
              <a:defRPr sz="1400" b="1" kern="0">
                <a:solidFill>
                  <a:schemeClr val="accent1"/>
                </a:solidFill>
                <a:cs typeface="Arial"/>
              </a:defRPr>
            </a:lvl1pPr>
          </a:lstStyle>
          <a:p>
            <a:pPr algn="l"/>
            <a:r>
              <a:rPr lang="en-US" sz="1200">
                <a:latin typeface="Montserrat" pitchFamily="2" charset="77"/>
                <a:sym typeface="Arial"/>
              </a:rPr>
              <a:t>Proteomics</a:t>
            </a:r>
          </a:p>
        </p:txBody>
      </p:sp>
      <p:sp>
        <p:nvSpPr>
          <p:cNvPr id="26" name="TextBox 25">
            <a:extLst>
              <a:ext uri="{FF2B5EF4-FFF2-40B4-BE49-F238E27FC236}">
                <a16:creationId xmlns:a16="http://schemas.microsoft.com/office/drawing/2014/main" id="{29619D90-B7AE-154E-98C6-A76C6E8D7EF8}"/>
              </a:ext>
            </a:extLst>
          </p:cNvPr>
          <p:cNvSpPr txBox="1"/>
          <p:nvPr/>
        </p:nvSpPr>
        <p:spPr>
          <a:xfrm>
            <a:off x="3525855" y="2824822"/>
            <a:ext cx="2149453" cy="230834"/>
          </a:xfrm>
          <a:prstGeom prst="rect">
            <a:avLst/>
          </a:prstGeom>
          <a:noFill/>
        </p:spPr>
        <p:txBody>
          <a:bodyPr wrap="none" rtlCol="0">
            <a:noAutofit/>
          </a:bodyPr>
          <a:lstStyle/>
          <a:p>
            <a:pPr>
              <a:lnSpc>
                <a:spcPct val="110000"/>
              </a:lnSpc>
              <a:spcAft>
                <a:spcPts val="300"/>
              </a:spcAft>
              <a:buClr>
                <a:schemeClr val="accent3"/>
              </a:buClr>
              <a:buSzPct val="100000"/>
            </a:pPr>
            <a:r>
              <a:rPr lang="en-US" sz="900">
                <a:solidFill>
                  <a:schemeClr val="tx2"/>
                </a:solidFill>
                <a:latin typeface="Montserrat" pitchFamily="2" charset="77"/>
              </a:rPr>
              <a:t>Seer, </a:t>
            </a:r>
            <a:r>
              <a:rPr lang="en-US" sz="900" err="1">
                <a:solidFill>
                  <a:schemeClr val="tx2"/>
                </a:solidFill>
                <a:latin typeface="Montserrat" pitchFamily="2" charset="77"/>
              </a:rPr>
              <a:t>SomaLogic</a:t>
            </a:r>
            <a:r>
              <a:rPr lang="en-US" sz="900">
                <a:solidFill>
                  <a:schemeClr val="tx2"/>
                </a:solidFill>
                <a:latin typeface="Montserrat" pitchFamily="2" charset="77"/>
              </a:rPr>
              <a:t>, </a:t>
            </a:r>
            <a:r>
              <a:rPr lang="en-US" sz="900" err="1">
                <a:solidFill>
                  <a:schemeClr val="tx2"/>
                </a:solidFill>
                <a:latin typeface="Montserrat" pitchFamily="2" charset="77"/>
              </a:rPr>
              <a:t>Olink</a:t>
            </a:r>
            <a:endParaRPr lang="en-US" sz="900">
              <a:solidFill>
                <a:schemeClr val="tx2"/>
              </a:solidFill>
              <a:latin typeface="Montserrat" pitchFamily="2" charset="77"/>
            </a:endParaRPr>
          </a:p>
        </p:txBody>
      </p:sp>
      <p:sp>
        <p:nvSpPr>
          <p:cNvPr id="27" name="TextBox 26">
            <a:extLst>
              <a:ext uri="{FF2B5EF4-FFF2-40B4-BE49-F238E27FC236}">
                <a16:creationId xmlns:a16="http://schemas.microsoft.com/office/drawing/2014/main" id="{0007061D-3DD9-324E-8460-4FF2BBAB917E}"/>
              </a:ext>
            </a:extLst>
          </p:cNvPr>
          <p:cNvSpPr txBox="1"/>
          <p:nvPr/>
        </p:nvSpPr>
        <p:spPr>
          <a:xfrm>
            <a:off x="6124956" y="2824822"/>
            <a:ext cx="987377" cy="268380"/>
          </a:xfrm>
          <a:prstGeom prst="rect">
            <a:avLst/>
          </a:prstGeom>
          <a:noFill/>
        </p:spPr>
        <p:txBody>
          <a:bodyPr wrap="none" rtlCol="0">
            <a:normAutofit/>
          </a:bodyPr>
          <a:lstStyle/>
          <a:p>
            <a:r>
              <a:rPr lang="en-US" sz="900">
                <a:solidFill>
                  <a:schemeClr val="tx2"/>
                </a:solidFill>
                <a:latin typeface="Montserrat" pitchFamily="2" charset="77"/>
              </a:rPr>
              <a:t>Metabolon</a:t>
            </a:r>
          </a:p>
        </p:txBody>
      </p:sp>
      <p:sp>
        <p:nvSpPr>
          <p:cNvPr id="28" name="Rectangle 27">
            <a:extLst>
              <a:ext uri="{FF2B5EF4-FFF2-40B4-BE49-F238E27FC236}">
                <a16:creationId xmlns:a16="http://schemas.microsoft.com/office/drawing/2014/main" id="{2E2E4DD5-7D82-C443-A4DF-7ADDFE2D9D1A}"/>
              </a:ext>
            </a:extLst>
          </p:cNvPr>
          <p:cNvSpPr/>
          <p:nvPr/>
        </p:nvSpPr>
        <p:spPr>
          <a:xfrm>
            <a:off x="836608" y="3112814"/>
            <a:ext cx="1836532" cy="539763"/>
          </a:xfrm>
          <a:prstGeom prst="rect">
            <a:avLst/>
          </a:prstGeom>
          <a:noFill/>
        </p:spPr>
        <p:txBody>
          <a:bodyPr wrap="square" rtlCol="0">
            <a:spAutoFit/>
          </a:bodyPr>
          <a:lstStyle/>
          <a:p>
            <a:pPr>
              <a:lnSpc>
                <a:spcPct val="110000"/>
              </a:lnSpc>
              <a:spcBef>
                <a:spcPts val="225"/>
              </a:spcBef>
              <a:spcAft>
                <a:spcPts val="225"/>
              </a:spcAft>
              <a:buSzPct val="100000"/>
            </a:pPr>
            <a:r>
              <a:rPr lang="en-US" sz="900">
                <a:solidFill>
                  <a:schemeClr val="tx2"/>
                </a:solidFill>
                <a:latin typeface="Montserrat" pitchFamily="2" charset="77"/>
              </a:rPr>
              <a:t>Genomics is complicated with limited contribution to the majority of diseases.</a:t>
            </a:r>
          </a:p>
        </p:txBody>
      </p:sp>
      <p:sp>
        <p:nvSpPr>
          <p:cNvPr id="29" name="Rectangle 28">
            <a:extLst>
              <a:ext uri="{FF2B5EF4-FFF2-40B4-BE49-F238E27FC236}">
                <a16:creationId xmlns:a16="http://schemas.microsoft.com/office/drawing/2014/main" id="{A4532820-1A7A-4044-B6E8-FFDF34267ECD}"/>
              </a:ext>
            </a:extLst>
          </p:cNvPr>
          <p:cNvSpPr/>
          <p:nvPr/>
        </p:nvSpPr>
        <p:spPr>
          <a:xfrm>
            <a:off x="3525855" y="3112814"/>
            <a:ext cx="2233133" cy="692113"/>
          </a:xfrm>
          <a:prstGeom prst="rect">
            <a:avLst/>
          </a:prstGeom>
          <a:noFill/>
        </p:spPr>
        <p:txBody>
          <a:bodyPr wrap="square" rtlCol="0">
            <a:spAutoFit/>
          </a:bodyPr>
          <a:lstStyle/>
          <a:p>
            <a:pPr>
              <a:lnSpc>
                <a:spcPct val="110000"/>
              </a:lnSpc>
              <a:spcBef>
                <a:spcPts val="225"/>
              </a:spcBef>
              <a:spcAft>
                <a:spcPts val="225"/>
              </a:spcAft>
              <a:buSzPct val="100000"/>
            </a:pPr>
            <a:r>
              <a:rPr lang="en-US" sz="900">
                <a:solidFill>
                  <a:schemeClr val="tx2"/>
                </a:solidFill>
                <a:latin typeface="Montserrat" pitchFamily="2" charset="77"/>
              </a:rPr>
              <a:t>Proteomics faces similar complexity—single proteins exist in multiple different forms that dictate activity.</a:t>
            </a:r>
          </a:p>
        </p:txBody>
      </p:sp>
      <p:sp>
        <p:nvSpPr>
          <p:cNvPr id="30" name="TextBox 29">
            <a:extLst>
              <a:ext uri="{FF2B5EF4-FFF2-40B4-BE49-F238E27FC236}">
                <a16:creationId xmlns:a16="http://schemas.microsoft.com/office/drawing/2014/main" id="{B270674C-DB12-DF46-943C-47731E81546B}"/>
              </a:ext>
            </a:extLst>
          </p:cNvPr>
          <p:cNvSpPr txBox="1"/>
          <p:nvPr/>
        </p:nvSpPr>
        <p:spPr>
          <a:xfrm>
            <a:off x="6124956" y="3112814"/>
            <a:ext cx="2524867" cy="844462"/>
          </a:xfrm>
          <a:prstGeom prst="rect">
            <a:avLst/>
          </a:prstGeom>
          <a:noFill/>
        </p:spPr>
        <p:txBody>
          <a:bodyPr wrap="square" rtlCol="0">
            <a:spAutoFit/>
          </a:bodyPr>
          <a:lstStyle>
            <a:defPPr>
              <a:defRPr lang="en-US"/>
            </a:defPPr>
            <a:lvl1pPr marL="228600" indent="-228600">
              <a:lnSpc>
                <a:spcPct val="110000"/>
              </a:lnSpc>
              <a:spcBef>
                <a:spcPts val="300"/>
              </a:spcBef>
              <a:spcAft>
                <a:spcPts val="300"/>
              </a:spcAft>
              <a:buSzPct val="100000"/>
              <a:buFont typeface="Montserrat" panose="00000500000000000000" pitchFamily="2" charset="0"/>
              <a:buChar char="▶"/>
              <a:defRPr sz="1200">
                <a:solidFill>
                  <a:schemeClr val="tx2"/>
                </a:solidFill>
              </a:defRPr>
            </a:lvl1pPr>
          </a:lstStyle>
          <a:p>
            <a:pPr marL="0" indent="0">
              <a:buNone/>
            </a:pPr>
            <a:r>
              <a:rPr lang="en-GB" sz="900">
                <a:latin typeface="Montserrat" pitchFamily="2" charset="77"/>
                <a:sym typeface="Arial"/>
              </a:rPr>
              <a:t>Metabolomics is the definitive representation of the phenotype—</a:t>
            </a:r>
            <a:r>
              <a:rPr lang="en-US" sz="900">
                <a:latin typeface="Montserrat" pitchFamily="2" charset="77"/>
                <a:sym typeface="Arial"/>
              </a:rPr>
              <a:t>a</a:t>
            </a:r>
            <a:r>
              <a:rPr lang="en-US" sz="900">
                <a:latin typeface="Montserrat" pitchFamily="2" charset="77"/>
              </a:rPr>
              <a:t>ssociations from diseases to metabolites produce direct links to biological mechanisms.</a:t>
            </a:r>
          </a:p>
        </p:txBody>
      </p:sp>
      <p:sp>
        <p:nvSpPr>
          <p:cNvPr id="7" name="Chevron 6">
            <a:extLst>
              <a:ext uri="{FF2B5EF4-FFF2-40B4-BE49-F238E27FC236}">
                <a16:creationId xmlns:a16="http://schemas.microsoft.com/office/drawing/2014/main" id="{D4A96BC9-BDC3-DB4C-BAF8-80E030BF2138}"/>
              </a:ext>
            </a:extLst>
          </p:cNvPr>
          <p:cNvSpPr/>
          <p:nvPr/>
        </p:nvSpPr>
        <p:spPr>
          <a:xfrm>
            <a:off x="3024553" y="1991833"/>
            <a:ext cx="276446" cy="276446"/>
          </a:xfrm>
          <a:prstGeom prst="chevron">
            <a:avLst/>
          </a:prstGeom>
          <a:gradFill flip="none" rotWithShape="1">
            <a:gsLst>
              <a:gs pos="6000">
                <a:schemeClr val="accent6">
                  <a:lumMod val="40000"/>
                  <a:lumOff val="60000"/>
                </a:schemeClr>
              </a:gs>
              <a:gs pos="100000">
                <a:schemeClr val="accent6">
                  <a:lumMod val="90000"/>
                  <a:alpha val="62000"/>
                </a:schemeClr>
              </a:gs>
            </a:gsLst>
            <a:lin ang="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hevron 30">
            <a:extLst>
              <a:ext uri="{FF2B5EF4-FFF2-40B4-BE49-F238E27FC236}">
                <a16:creationId xmlns:a16="http://schemas.microsoft.com/office/drawing/2014/main" id="{355ABC6D-F274-A741-B6F1-31F4A53A4D6B}"/>
              </a:ext>
            </a:extLst>
          </p:cNvPr>
          <p:cNvSpPr/>
          <p:nvPr/>
        </p:nvSpPr>
        <p:spPr>
          <a:xfrm>
            <a:off x="5611517" y="1991833"/>
            <a:ext cx="276446" cy="276446"/>
          </a:xfrm>
          <a:prstGeom prst="chevron">
            <a:avLst/>
          </a:prstGeom>
          <a:gradFill flip="none" rotWithShape="1">
            <a:gsLst>
              <a:gs pos="6000">
                <a:schemeClr val="accent6">
                  <a:lumMod val="40000"/>
                  <a:lumOff val="60000"/>
                </a:schemeClr>
              </a:gs>
              <a:gs pos="100000">
                <a:schemeClr val="accent6">
                  <a:lumMod val="90000"/>
                  <a:alpha val="62000"/>
                </a:schemeClr>
              </a:gs>
            </a:gsLst>
            <a:lin ang="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498BA772-0E55-BA41-8F8D-9A4EC86C37A7}"/>
              </a:ext>
            </a:extLst>
          </p:cNvPr>
          <p:cNvSpPr/>
          <p:nvPr/>
        </p:nvSpPr>
        <p:spPr>
          <a:xfrm>
            <a:off x="0" y="1013637"/>
            <a:ext cx="8302625" cy="565336"/>
          </a:xfrm>
          <a:prstGeom prst="rightArrow">
            <a:avLst/>
          </a:prstGeom>
          <a:gradFill>
            <a:gsLst>
              <a:gs pos="6000">
                <a:srgbClr val="855FA4"/>
              </a:gs>
              <a:gs pos="100000">
                <a:srgbClr val="FF4F58"/>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71634968-7F21-954A-8CD0-3AFE2B8D683C}"/>
              </a:ext>
            </a:extLst>
          </p:cNvPr>
          <p:cNvSpPr/>
          <p:nvPr/>
        </p:nvSpPr>
        <p:spPr>
          <a:xfrm flipH="1">
            <a:off x="836608" y="3941135"/>
            <a:ext cx="8302625" cy="565336"/>
          </a:xfrm>
          <a:prstGeom prst="rightArrow">
            <a:avLst/>
          </a:prstGeom>
          <a:gradFill>
            <a:gsLst>
              <a:gs pos="6000">
                <a:srgbClr val="855FA4"/>
              </a:gs>
              <a:gs pos="100000">
                <a:srgbClr val="FF4F58"/>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B5E53D0-ACF8-974B-A6DA-5C1B384F5232}"/>
              </a:ext>
            </a:extLst>
          </p:cNvPr>
          <p:cNvSpPr txBox="1"/>
          <p:nvPr/>
        </p:nvSpPr>
        <p:spPr>
          <a:xfrm>
            <a:off x="654676" y="1208730"/>
            <a:ext cx="1167047" cy="164828"/>
          </a:xfrm>
          <a:prstGeom prst="rect">
            <a:avLst/>
          </a:prstGeom>
          <a:noFill/>
        </p:spPr>
        <p:txBody>
          <a:bodyPr wrap="square" lIns="0" tIns="0" rIns="0" bIns="0" rtlCol="0" anchor="ctr" anchorCtr="0">
            <a:noAutofit/>
          </a:bodyPr>
          <a:lstStyle/>
          <a:p>
            <a:pPr>
              <a:defRPr/>
            </a:pPr>
            <a:r>
              <a:rPr lang="en-US" sz="800" spc="100">
                <a:solidFill>
                  <a:schemeClr val="bg1"/>
                </a:solidFill>
                <a:latin typeface="Montserrat" pitchFamily="2" charset="77"/>
                <a:cs typeface="Arial" panose="020B0604020202020204" pitchFamily="34" charset="0"/>
              </a:rPr>
              <a:t>WHAT COULD BE</a:t>
            </a:r>
          </a:p>
        </p:txBody>
      </p:sp>
      <p:sp>
        <p:nvSpPr>
          <p:cNvPr id="35" name="Rectangle 34">
            <a:extLst>
              <a:ext uri="{FF2B5EF4-FFF2-40B4-BE49-F238E27FC236}">
                <a16:creationId xmlns:a16="http://schemas.microsoft.com/office/drawing/2014/main" id="{73635BD1-3302-644A-881B-6AD9708BB06A}"/>
              </a:ext>
            </a:extLst>
          </p:cNvPr>
          <p:cNvSpPr/>
          <p:nvPr/>
        </p:nvSpPr>
        <p:spPr>
          <a:xfrm>
            <a:off x="5464843" y="1191117"/>
            <a:ext cx="2815905" cy="215444"/>
          </a:xfrm>
          <a:prstGeom prst="rect">
            <a:avLst/>
          </a:prstGeom>
        </p:spPr>
        <p:txBody>
          <a:bodyPr wrap="square">
            <a:spAutoFit/>
          </a:bodyPr>
          <a:lstStyle/>
          <a:p>
            <a:pPr lvl="0" algn="ctr"/>
            <a:r>
              <a:rPr lang="en-US" sz="800" spc="100">
                <a:solidFill>
                  <a:schemeClr val="bg1"/>
                </a:solidFill>
                <a:latin typeface="Montserrat" pitchFamily="2" charset="77"/>
                <a:cs typeface="Arial" panose="020B0604020202020204" pitchFamily="34" charset="0"/>
              </a:rPr>
              <a:t>FUNCTIONAL EXPRESSION OF WHAT IS</a:t>
            </a:r>
          </a:p>
        </p:txBody>
      </p:sp>
      <p:sp>
        <p:nvSpPr>
          <p:cNvPr id="36" name="Rectangle 35">
            <a:extLst>
              <a:ext uri="{FF2B5EF4-FFF2-40B4-BE49-F238E27FC236}">
                <a16:creationId xmlns:a16="http://schemas.microsoft.com/office/drawing/2014/main" id="{F192D44B-D854-B242-A3E9-A597E8D5A472}"/>
              </a:ext>
            </a:extLst>
          </p:cNvPr>
          <p:cNvSpPr/>
          <p:nvPr/>
        </p:nvSpPr>
        <p:spPr>
          <a:xfrm>
            <a:off x="1051336" y="4116687"/>
            <a:ext cx="7873169" cy="215444"/>
          </a:xfrm>
          <a:prstGeom prst="rect">
            <a:avLst/>
          </a:prstGeom>
        </p:spPr>
        <p:txBody>
          <a:bodyPr wrap="square">
            <a:spAutoFit/>
          </a:bodyPr>
          <a:lstStyle/>
          <a:p>
            <a:pPr lvl="0"/>
            <a:r>
              <a:rPr lang="en-US" sz="800" spc="100">
                <a:solidFill>
                  <a:schemeClr val="bg1"/>
                </a:solidFill>
                <a:latin typeface="Montserrat" pitchFamily="2" charset="77"/>
                <a:cs typeface="Arial" panose="020B0604020202020204" pitchFamily="34" charset="0"/>
              </a:rPr>
              <a:t>METABOLOMICS CAN HELP THE FUNCTIONAL UNDERSTANDING OF THE GENOME AND PROTEOME</a:t>
            </a:r>
          </a:p>
        </p:txBody>
      </p:sp>
      <p:sp>
        <p:nvSpPr>
          <p:cNvPr id="39" name="Freeform: Shape 64">
            <a:extLst>
              <a:ext uri="{FF2B5EF4-FFF2-40B4-BE49-F238E27FC236}">
                <a16:creationId xmlns:a16="http://schemas.microsoft.com/office/drawing/2014/main" id="{ADD9D3F5-8352-2B49-83A2-D6CD5F0BB206}"/>
              </a:ext>
            </a:extLst>
          </p:cNvPr>
          <p:cNvSpPr>
            <a:spLocks noChangeAspect="1"/>
          </p:cNvSpPr>
          <p:nvPr/>
        </p:nvSpPr>
        <p:spPr>
          <a:xfrm>
            <a:off x="3747358" y="1826505"/>
            <a:ext cx="538332" cy="452946"/>
          </a:xfrm>
          <a:custGeom>
            <a:avLst/>
            <a:gdLst>
              <a:gd name="connsiteX0" fmla="*/ 15389 w 647700"/>
              <a:gd name="connsiteY0" fmla="*/ 426617 h 542925"/>
              <a:gd name="connsiteX1" fmla="*/ 15389 w 647700"/>
              <a:gd name="connsiteY1" fmla="*/ 426617 h 542925"/>
              <a:gd name="connsiteX2" fmla="*/ 18247 w 647700"/>
              <a:gd name="connsiteY2" fmla="*/ 424712 h 542925"/>
              <a:gd name="connsiteX3" fmla="*/ 23962 w 647700"/>
              <a:gd name="connsiteY3" fmla="*/ 423760 h 542925"/>
              <a:gd name="connsiteX4" fmla="*/ 43964 w 647700"/>
              <a:gd name="connsiteY4" fmla="*/ 430427 h 542925"/>
              <a:gd name="connsiteX5" fmla="*/ 95399 w 647700"/>
              <a:gd name="connsiteY5" fmla="*/ 461860 h 542925"/>
              <a:gd name="connsiteX6" fmla="*/ 181124 w 647700"/>
              <a:gd name="connsiteY6" fmla="*/ 519962 h 542925"/>
              <a:gd name="connsiteX7" fmla="*/ 216367 w 647700"/>
              <a:gd name="connsiteY7" fmla="*/ 538060 h 542925"/>
              <a:gd name="connsiteX8" fmla="*/ 230654 w 647700"/>
              <a:gd name="connsiteY8" fmla="*/ 539965 h 542925"/>
              <a:gd name="connsiteX9" fmla="*/ 237322 w 647700"/>
              <a:gd name="connsiteY9" fmla="*/ 539012 h 542925"/>
              <a:gd name="connsiteX10" fmla="*/ 243037 w 647700"/>
              <a:gd name="connsiteY10" fmla="*/ 535202 h 542925"/>
              <a:gd name="connsiteX11" fmla="*/ 294472 w 647700"/>
              <a:gd name="connsiteY11" fmla="*/ 483767 h 542925"/>
              <a:gd name="connsiteX12" fmla="*/ 297329 w 647700"/>
              <a:gd name="connsiteY12" fmla="*/ 479005 h 542925"/>
              <a:gd name="connsiteX13" fmla="*/ 299234 w 647700"/>
              <a:gd name="connsiteY13" fmla="*/ 468527 h 542925"/>
              <a:gd name="connsiteX14" fmla="*/ 291614 w 647700"/>
              <a:gd name="connsiteY14" fmla="*/ 444715 h 542925"/>
              <a:gd name="connsiteX15" fmla="*/ 259229 w 647700"/>
              <a:gd name="connsiteY15" fmla="*/ 391375 h 542925"/>
              <a:gd name="connsiteX16" fmla="*/ 238274 w 647700"/>
              <a:gd name="connsiteY16" fmla="*/ 361847 h 542925"/>
              <a:gd name="connsiteX17" fmla="*/ 298282 w 647700"/>
              <a:gd name="connsiteY17" fmla="*/ 402805 h 542925"/>
              <a:gd name="connsiteX18" fmla="*/ 333524 w 647700"/>
              <a:gd name="connsiteY18" fmla="*/ 419950 h 542925"/>
              <a:gd name="connsiteX19" fmla="*/ 347812 w 647700"/>
              <a:gd name="connsiteY19" fmla="*/ 421855 h 542925"/>
              <a:gd name="connsiteX20" fmla="*/ 354479 w 647700"/>
              <a:gd name="connsiteY20" fmla="*/ 420902 h 542925"/>
              <a:gd name="connsiteX21" fmla="*/ 360194 w 647700"/>
              <a:gd name="connsiteY21" fmla="*/ 417092 h 542925"/>
              <a:gd name="connsiteX22" fmla="*/ 411629 w 647700"/>
              <a:gd name="connsiteY22" fmla="*/ 365657 h 542925"/>
              <a:gd name="connsiteX23" fmla="*/ 414487 w 647700"/>
              <a:gd name="connsiteY23" fmla="*/ 360895 h 542925"/>
              <a:gd name="connsiteX24" fmla="*/ 416392 w 647700"/>
              <a:gd name="connsiteY24" fmla="*/ 350417 h 542925"/>
              <a:gd name="connsiteX25" fmla="*/ 408772 w 647700"/>
              <a:gd name="connsiteY25" fmla="*/ 326605 h 542925"/>
              <a:gd name="connsiteX26" fmla="*/ 376387 w 647700"/>
              <a:gd name="connsiteY26" fmla="*/ 273265 h 542925"/>
              <a:gd name="connsiteX27" fmla="*/ 355432 w 647700"/>
              <a:gd name="connsiteY27" fmla="*/ 243737 h 542925"/>
              <a:gd name="connsiteX28" fmla="*/ 415439 w 647700"/>
              <a:gd name="connsiteY28" fmla="*/ 284695 h 542925"/>
              <a:gd name="connsiteX29" fmla="*/ 450682 w 647700"/>
              <a:gd name="connsiteY29" fmla="*/ 301840 h 542925"/>
              <a:gd name="connsiteX30" fmla="*/ 464969 w 647700"/>
              <a:gd name="connsiteY30" fmla="*/ 303745 h 542925"/>
              <a:gd name="connsiteX31" fmla="*/ 471637 w 647700"/>
              <a:gd name="connsiteY31" fmla="*/ 302792 h 542925"/>
              <a:gd name="connsiteX32" fmla="*/ 477352 w 647700"/>
              <a:gd name="connsiteY32" fmla="*/ 298982 h 542925"/>
              <a:gd name="connsiteX33" fmla="*/ 528787 w 647700"/>
              <a:gd name="connsiteY33" fmla="*/ 247547 h 542925"/>
              <a:gd name="connsiteX34" fmla="*/ 531644 w 647700"/>
              <a:gd name="connsiteY34" fmla="*/ 242785 h 542925"/>
              <a:gd name="connsiteX35" fmla="*/ 533549 w 647700"/>
              <a:gd name="connsiteY35" fmla="*/ 232307 h 542925"/>
              <a:gd name="connsiteX36" fmla="*/ 525929 w 647700"/>
              <a:gd name="connsiteY36" fmla="*/ 208495 h 542925"/>
              <a:gd name="connsiteX37" fmla="*/ 493544 w 647700"/>
              <a:gd name="connsiteY37" fmla="*/ 155155 h 542925"/>
              <a:gd name="connsiteX38" fmla="*/ 472589 w 647700"/>
              <a:gd name="connsiteY38" fmla="*/ 125627 h 542925"/>
              <a:gd name="connsiteX39" fmla="*/ 532597 w 647700"/>
              <a:gd name="connsiteY39" fmla="*/ 166585 h 542925"/>
              <a:gd name="connsiteX40" fmla="*/ 567839 w 647700"/>
              <a:gd name="connsiteY40" fmla="*/ 183730 h 542925"/>
              <a:gd name="connsiteX41" fmla="*/ 582127 w 647700"/>
              <a:gd name="connsiteY41" fmla="*/ 185635 h 542925"/>
              <a:gd name="connsiteX42" fmla="*/ 588794 w 647700"/>
              <a:gd name="connsiteY42" fmla="*/ 184682 h 542925"/>
              <a:gd name="connsiteX43" fmla="*/ 594509 w 647700"/>
              <a:gd name="connsiteY43" fmla="*/ 180872 h 542925"/>
              <a:gd name="connsiteX44" fmla="*/ 645944 w 647700"/>
              <a:gd name="connsiteY44" fmla="*/ 129437 h 542925"/>
              <a:gd name="connsiteX45" fmla="*/ 646897 w 647700"/>
              <a:gd name="connsiteY45" fmla="*/ 128485 h 542925"/>
              <a:gd name="connsiteX46" fmla="*/ 645944 w 647700"/>
              <a:gd name="connsiteY46" fmla="*/ 121817 h 542925"/>
              <a:gd name="connsiteX47" fmla="*/ 639277 w 647700"/>
              <a:gd name="connsiteY47" fmla="*/ 120865 h 542925"/>
              <a:gd name="connsiteX48" fmla="*/ 638324 w 647700"/>
              <a:gd name="connsiteY48" fmla="*/ 121817 h 542925"/>
              <a:gd name="connsiteX49" fmla="*/ 636419 w 647700"/>
              <a:gd name="connsiteY49" fmla="*/ 122770 h 542925"/>
              <a:gd name="connsiteX50" fmla="*/ 634514 w 647700"/>
              <a:gd name="connsiteY50" fmla="*/ 123722 h 542925"/>
              <a:gd name="connsiteX51" fmla="*/ 614512 w 647700"/>
              <a:gd name="connsiteY51" fmla="*/ 117055 h 542925"/>
              <a:gd name="connsiteX52" fmla="*/ 563077 w 647700"/>
              <a:gd name="connsiteY52" fmla="*/ 85622 h 542925"/>
              <a:gd name="connsiteX53" fmla="*/ 477352 w 647700"/>
              <a:gd name="connsiteY53" fmla="*/ 27520 h 542925"/>
              <a:gd name="connsiteX54" fmla="*/ 442109 w 647700"/>
              <a:gd name="connsiteY54" fmla="*/ 9422 h 542925"/>
              <a:gd name="connsiteX55" fmla="*/ 427822 w 647700"/>
              <a:gd name="connsiteY55" fmla="*/ 7517 h 542925"/>
              <a:gd name="connsiteX56" fmla="*/ 421154 w 647700"/>
              <a:gd name="connsiteY56" fmla="*/ 8470 h 542925"/>
              <a:gd name="connsiteX57" fmla="*/ 415439 w 647700"/>
              <a:gd name="connsiteY57" fmla="*/ 12280 h 542925"/>
              <a:gd name="connsiteX58" fmla="*/ 364004 w 647700"/>
              <a:gd name="connsiteY58" fmla="*/ 63715 h 542925"/>
              <a:gd name="connsiteX59" fmla="*/ 360194 w 647700"/>
              <a:gd name="connsiteY59" fmla="*/ 69430 h 542925"/>
              <a:gd name="connsiteX60" fmla="*/ 359242 w 647700"/>
              <a:gd name="connsiteY60" fmla="*/ 81812 h 542925"/>
              <a:gd name="connsiteX61" fmla="*/ 368767 w 647700"/>
              <a:gd name="connsiteY61" fmla="*/ 108482 h 542925"/>
              <a:gd name="connsiteX62" fmla="*/ 399247 w 647700"/>
              <a:gd name="connsiteY62" fmla="*/ 157060 h 542925"/>
              <a:gd name="connsiteX63" fmla="*/ 419249 w 647700"/>
              <a:gd name="connsiteY63" fmla="*/ 185635 h 542925"/>
              <a:gd name="connsiteX64" fmla="*/ 360194 w 647700"/>
              <a:gd name="connsiteY64" fmla="*/ 145630 h 542925"/>
              <a:gd name="connsiteX65" fmla="*/ 324952 w 647700"/>
              <a:gd name="connsiteY65" fmla="*/ 127532 h 542925"/>
              <a:gd name="connsiteX66" fmla="*/ 310664 w 647700"/>
              <a:gd name="connsiteY66" fmla="*/ 125627 h 542925"/>
              <a:gd name="connsiteX67" fmla="*/ 303997 w 647700"/>
              <a:gd name="connsiteY67" fmla="*/ 126580 h 542925"/>
              <a:gd name="connsiteX68" fmla="*/ 298282 w 647700"/>
              <a:gd name="connsiteY68" fmla="*/ 130390 h 542925"/>
              <a:gd name="connsiteX69" fmla="*/ 246847 w 647700"/>
              <a:gd name="connsiteY69" fmla="*/ 181825 h 542925"/>
              <a:gd name="connsiteX70" fmla="*/ 243037 w 647700"/>
              <a:gd name="connsiteY70" fmla="*/ 187540 h 542925"/>
              <a:gd name="connsiteX71" fmla="*/ 242084 w 647700"/>
              <a:gd name="connsiteY71" fmla="*/ 199922 h 542925"/>
              <a:gd name="connsiteX72" fmla="*/ 251609 w 647700"/>
              <a:gd name="connsiteY72" fmla="*/ 226592 h 542925"/>
              <a:gd name="connsiteX73" fmla="*/ 282089 w 647700"/>
              <a:gd name="connsiteY73" fmla="*/ 275170 h 542925"/>
              <a:gd name="connsiteX74" fmla="*/ 302092 w 647700"/>
              <a:gd name="connsiteY74" fmla="*/ 303745 h 542925"/>
              <a:gd name="connsiteX75" fmla="*/ 243037 w 647700"/>
              <a:gd name="connsiteY75" fmla="*/ 263740 h 542925"/>
              <a:gd name="connsiteX76" fmla="*/ 207794 w 647700"/>
              <a:gd name="connsiteY76" fmla="*/ 245642 h 542925"/>
              <a:gd name="connsiteX77" fmla="*/ 193507 w 647700"/>
              <a:gd name="connsiteY77" fmla="*/ 243737 h 542925"/>
              <a:gd name="connsiteX78" fmla="*/ 186839 w 647700"/>
              <a:gd name="connsiteY78" fmla="*/ 244690 h 542925"/>
              <a:gd name="connsiteX79" fmla="*/ 181124 w 647700"/>
              <a:gd name="connsiteY79" fmla="*/ 248500 h 542925"/>
              <a:gd name="connsiteX80" fmla="*/ 129689 w 647700"/>
              <a:gd name="connsiteY80" fmla="*/ 299935 h 542925"/>
              <a:gd name="connsiteX81" fmla="*/ 125879 w 647700"/>
              <a:gd name="connsiteY81" fmla="*/ 305650 h 542925"/>
              <a:gd name="connsiteX82" fmla="*/ 124927 w 647700"/>
              <a:gd name="connsiteY82" fmla="*/ 318032 h 542925"/>
              <a:gd name="connsiteX83" fmla="*/ 134452 w 647700"/>
              <a:gd name="connsiteY83" fmla="*/ 344702 h 542925"/>
              <a:gd name="connsiteX84" fmla="*/ 164932 w 647700"/>
              <a:gd name="connsiteY84" fmla="*/ 393280 h 542925"/>
              <a:gd name="connsiteX85" fmla="*/ 184934 w 647700"/>
              <a:gd name="connsiteY85" fmla="*/ 421855 h 542925"/>
              <a:gd name="connsiteX86" fmla="*/ 125879 w 647700"/>
              <a:gd name="connsiteY86" fmla="*/ 381850 h 542925"/>
              <a:gd name="connsiteX87" fmla="*/ 90637 w 647700"/>
              <a:gd name="connsiteY87" fmla="*/ 363752 h 542925"/>
              <a:gd name="connsiteX88" fmla="*/ 76349 w 647700"/>
              <a:gd name="connsiteY88" fmla="*/ 361847 h 542925"/>
              <a:gd name="connsiteX89" fmla="*/ 69682 w 647700"/>
              <a:gd name="connsiteY89" fmla="*/ 362800 h 542925"/>
              <a:gd name="connsiteX90" fmla="*/ 63967 w 647700"/>
              <a:gd name="connsiteY90" fmla="*/ 366610 h 542925"/>
              <a:gd name="connsiteX91" fmla="*/ 8722 w 647700"/>
              <a:gd name="connsiteY91" fmla="*/ 418997 h 542925"/>
              <a:gd name="connsiteX92" fmla="*/ 7769 w 647700"/>
              <a:gd name="connsiteY92" fmla="*/ 419950 h 542925"/>
              <a:gd name="connsiteX93" fmla="*/ 8722 w 647700"/>
              <a:gd name="connsiteY93" fmla="*/ 426617 h 542925"/>
              <a:gd name="connsiteX94" fmla="*/ 15389 w 647700"/>
              <a:gd name="connsiteY94" fmla="*/ 426617 h 542925"/>
              <a:gd name="connsiteX95" fmla="*/ 449729 w 647700"/>
              <a:gd name="connsiteY95" fmla="*/ 24662 h 542925"/>
              <a:gd name="connsiteX96" fmla="*/ 501164 w 647700"/>
              <a:gd name="connsiteY96" fmla="*/ 56095 h 542925"/>
              <a:gd name="connsiteX97" fmla="*/ 586889 w 647700"/>
              <a:gd name="connsiteY97" fmla="*/ 114197 h 542925"/>
              <a:gd name="connsiteX98" fmla="*/ 622132 w 647700"/>
              <a:gd name="connsiteY98" fmla="*/ 132295 h 542925"/>
              <a:gd name="connsiteX99" fmla="*/ 629752 w 647700"/>
              <a:gd name="connsiteY99" fmla="*/ 134200 h 542925"/>
              <a:gd name="connsiteX100" fmla="*/ 590699 w 647700"/>
              <a:gd name="connsiteY100" fmla="*/ 173252 h 542925"/>
              <a:gd name="connsiteX101" fmla="*/ 588794 w 647700"/>
              <a:gd name="connsiteY101" fmla="*/ 174205 h 542925"/>
              <a:gd name="connsiteX102" fmla="*/ 581174 w 647700"/>
              <a:gd name="connsiteY102" fmla="*/ 174205 h 542925"/>
              <a:gd name="connsiteX103" fmla="*/ 558314 w 647700"/>
              <a:gd name="connsiteY103" fmla="*/ 165632 h 542925"/>
              <a:gd name="connsiteX104" fmla="*/ 510689 w 647700"/>
              <a:gd name="connsiteY104" fmla="*/ 136105 h 542925"/>
              <a:gd name="connsiteX105" fmla="*/ 458302 w 647700"/>
              <a:gd name="connsiteY105" fmla="*/ 99910 h 542925"/>
              <a:gd name="connsiteX106" fmla="*/ 438299 w 647700"/>
              <a:gd name="connsiteY106" fmla="*/ 69430 h 542925"/>
              <a:gd name="connsiteX107" fmla="*/ 422107 w 647700"/>
              <a:gd name="connsiteY107" fmla="*/ 36092 h 542925"/>
              <a:gd name="connsiteX108" fmla="*/ 420202 w 647700"/>
              <a:gd name="connsiteY108" fmla="*/ 25615 h 542925"/>
              <a:gd name="connsiteX109" fmla="*/ 421154 w 647700"/>
              <a:gd name="connsiteY109" fmla="*/ 22757 h 542925"/>
              <a:gd name="connsiteX110" fmla="*/ 422107 w 647700"/>
              <a:gd name="connsiteY110" fmla="*/ 20852 h 542925"/>
              <a:gd name="connsiteX111" fmla="*/ 424012 w 647700"/>
              <a:gd name="connsiteY111" fmla="*/ 19900 h 542925"/>
              <a:gd name="connsiteX112" fmla="*/ 429727 w 647700"/>
              <a:gd name="connsiteY112" fmla="*/ 18947 h 542925"/>
              <a:gd name="connsiteX113" fmla="*/ 449729 w 647700"/>
              <a:gd name="connsiteY113" fmla="*/ 24662 h 542925"/>
              <a:gd name="connsiteX114" fmla="*/ 386864 w 647700"/>
              <a:gd name="connsiteY114" fmla="*/ 119912 h 542925"/>
              <a:gd name="connsiteX115" fmla="*/ 370672 w 647700"/>
              <a:gd name="connsiteY115" fmla="*/ 87527 h 542925"/>
              <a:gd name="connsiteX116" fmla="*/ 368767 w 647700"/>
              <a:gd name="connsiteY116" fmla="*/ 77050 h 542925"/>
              <a:gd name="connsiteX117" fmla="*/ 369719 w 647700"/>
              <a:gd name="connsiteY117" fmla="*/ 74192 h 542925"/>
              <a:gd name="connsiteX118" fmla="*/ 370672 w 647700"/>
              <a:gd name="connsiteY118" fmla="*/ 72287 h 542925"/>
              <a:gd name="connsiteX119" fmla="*/ 409724 w 647700"/>
              <a:gd name="connsiteY119" fmla="*/ 33235 h 542925"/>
              <a:gd name="connsiteX120" fmla="*/ 416392 w 647700"/>
              <a:gd name="connsiteY120" fmla="*/ 53237 h 542925"/>
              <a:gd name="connsiteX121" fmla="*/ 448777 w 647700"/>
              <a:gd name="connsiteY121" fmla="*/ 106577 h 542925"/>
              <a:gd name="connsiteX122" fmla="*/ 506879 w 647700"/>
              <a:gd name="connsiteY122" fmla="*/ 192302 h 542925"/>
              <a:gd name="connsiteX123" fmla="*/ 523072 w 647700"/>
              <a:gd name="connsiteY123" fmla="*/ 225640 h 542925"/>
              <a:gd name="connsiteX124" fmla="*/ 524977 w 647700"/>
              <a:gd name="connsiteY124" fmla="*/ 236117 h 542925"/>
              <a:gd name="connsiteX125" fmla="*/ 524024 w 647700"/>
              <a:gd name="connsiteY125" fmla="*/ 238975 h 542925"/>
              <a:gd name="connsiteX126" fmla="*/ 523072 w 647700"/>
              <a:gd name="connsiteY126" fmla="*/ 240880 h 542925"/>
              <a:gd name="connsiteX127" fmla="*/ 521167 w 647700"/>
              <a:gd name="connsiteY127" fmla="*/ 241832 h 542925"/>
              <a:gd name="connsiteX128" fmla="*/ 515452 w 647700"/>
              <a:gd name="connsiteY128" fmla="*/ 242785 h 542925"/>
              <a:gd name="connsiteX129" fmla="*/ 495449 w 647700"/>
              <a:gd name="connsiteY129" fmla="*/ 236117 h 542925"/>
              <a:gd name="connsiteX130" fmla="*/ 444014 w 647700"/>
              <a:gd name="connsiteY130" fmla="*/ 204685 h 542925"/>
              <a:gd name="connsiteX131" fmla="*/ 443062 w 647700"/>
              <a:gd name="connsiteY131" fmla="*/ 203732 h 542925"/>
              <a:gd name="connsiteX132" fmla="*/ 386864 w 647700"/>
              <a:gd name="connsiteY132" fmla="*/ 119912 h 542925"/>
              <a:gd name="connsiteX133" fmla="*/ 331619 w 647700"/>
              <a:gd name="connsiteY133" fmla="*/ 142772 h 542925"/>
              <a:gd name="connsiteX134" fmla="*/ 383054 w 647700"/>
              <a:gd name="connsiteY134" fmla="*/ 174205 h 542925"/>
              <a:gd name="connsiteX135" fmla="*/ 468779 w 647700"/>
              <a:gd name="connsiteY135" fmla="*/ 232307 h 542925"/>
              <a:gd name="connsiteX136" fmla="*/ 504022 w 647700"/>
              <a:gd name="connsiteY136" fmla="*/ 250405 h 542925"/>
              <a:gd name="connsiteX137" fmla="*/ 511642 w 647700"/>
              <a:gd name="connsiteY137" fmla="*/ 252310 h 542925"/>
              <a:gd name="connsiteX138" fmla="*/ 472589 w 647700"/>
              <a:gd name="connsiteY138" fmla="*/ 291362 h 542925"/>
              <a:gd name="connsiteX139" fmla="*/ 470684 w 647700"/>
              <a:gd name="connsiteY139" fmla="*/ 292315 h 542925"/>
              <a:gd name="connsiteX140" fmla="*/ 463064 w 647700"/>
              <a:gd name="connsiteY140" fmla="*/ 292315 h 542925"/>
              <a:gd name="connsiteX141" fmla="*/ 440204 w 647700"/>
              <a:gd name="connsiteY141" fmla="*/ 283742 h 542925"/>
              <a:gd name="connsiteX142" fmla="*/ 392579 w 647700"/>
              <a:gd name="connsiteY142" fmla="*/ 254215 h 542925"/>
              <a:gd name="connsiteX143" fmla="*/ 340192 w 647700"/>
              <a:gd name="connsiteY143" fmla="*/ 218020 h 542925"/>
              <a:gd name="connsiteX144" fmla="*/ 320189 w 647700"/>
              <a:gd name="connsiteY144" fmla="*/ 187540 h 542925"/>
              <a:gd name="connsiteX145" fmla="*/ 303997 w 647700"/>
              <a:gd name="connsiteY145" fmla="*/ 154202 h 542925"/>
              <a:gd name="connsiteX146" fmla="*/ 302092 w 647700"/>
              <a:gd name="connsiteY146" fmla="*/ 143725 h 542925"/>
              <a:gd name="connsiteX147" fmla="*/ 303044 w 647700"/>
              <a:gd name="connsiteY147" fmla="*/ 140867 h 542925"/>
              <a:gd name="connsiteX148" fmla="*/ 303997 w 647700"/>
              <a:gd name="connsiteY148" fmla="*/ 138962 h 542925"/>
              <a:gd name="connsiteX149" fmla="*/ 305902 w 647700"/>
              <a:gd name="connsiteY149" fmla="*/ 138010 h 542925"/>
              <a:gd name="connsiteX150" fmla="*/ 311617 w 647700"/>
              <a:gd name="connsiteY150" fmla="*/ 137057 h 542925"/>
              <a:gd name="connsiteX151" fmla="*/ 331619 w 647700"/>
              <a:gd name="connsiteY151" fmla="*/ 142772 h 542925"/>
              <a:gd name="connsiteX152" fmla="*/ 268754 w 647700"/>
              <a:gd name="connsiteY152" fmla="*/ 238022 h 542925"/>
              <a:gd name="connsiteX153" fmla="*/ 252562 w 647700"/>
              <a:gd name="connsiteY153" fmla="*/ 205637 h 542925"/>
              <a:gd name="connsiteX154" fmla="*/ 250657 w 647700"/>
              <a:gd name="connsiteY154" fmla="*/ 195160 h 542925"/>
              <a:gd name="connsiteX155" fmla="*/ 251609 w 647700"/>
              <a:gd name="connsiteY155" fmla="*/ 192302 h 542925"/>
              <a:gd name="connsiteX156" fmla="*/ 252562 w 647700"/>
              <a:gd name="connsiteY156" fmla="*/ 190397 h 542925"/>
              <a:gd name="connsiteX157" fmla="*/ 291614 w 647700"/>
              <a:gd name="connsiteY157" fmla="*/ 151345 h 542925"/>
              <a:gd name="connsiteX158" fmla="*/ 298282 w 647700"/>
              <a:gd name="connsiteY158" fmla="*/ 171347 h 542925"/>
              <a:gd name="connsiteX159" fmla="*/ 330667 w 647700"/>
              <a:gd name="connsiteY159" fmla="*/ 224687 h 542925"/>
              <a:gd name="connsiteX160" fmla="*/ 388769 w 647700"/>
              <a:gd name="connsiteY160" fmla="*/ 310412 h 542925"/>
              <a:gd name="connsiteX161" fmla="*/ 404962 w 647700"/>
              <a:gd name="connsiteY161" fmla="*/ 343750 h 542925"/>
              <a:gd name="connsiteX162" fmla="*/ 406867 w 647700"/>
              <a:gd name="connsiteY162" fmla="*/ 354227 h 542925"/>
              <a:gd name="connsiteX163" fmla="*/ 405914 w 647700"/>
              <a:gd name="connsiteY163" fmla="*/ 357085 h 542925"/>
              <a:gd name="connsiteX164" fmla="*/ 404962 w 647700"/>
              <a:gd name="connsiteY164" fmla="*/ 358990 h 542925"/>
              <a:gd name="connsiteX165" fmla="*/ 403057 w 647700"/>
              <a:gd name="connsiteY165" fmla="*/ 359942 h 542925"/>
              <a:gd name="connsiteX166" fmla="*/ 397342 w 647700"/>
              <a:gd name="connsiteY166" fmla="*/ 360895 h 542925"/>
              <a:gd name="connsiteX167" fmla="*/ 377339 w 647700"/>
              <a:gd name="connsiteY167" fmla="*/ 354227 h 542925"/>
              <a:gd name="connsiteX168" fmla="*/ 325904 w 647700"/>
              <a:gd name="connsiteY168" fmla="*/ 322795 h 542925"/>
              <a:gd name="connsiteX169" fmla="*/ 324952 w 647700"/>
              <a:gd name="connsiteY169" fmla="*/ 321842 h 542925"/>
              <a:gd name="connsiteX170" fmla="*/ 268754 w 647700"/>
              <a:gd name="connsiteY170" fmla="*/ 238022 h 542925"/>
              <a:gd name="connsiteX171" fmla="*/ 212557 w 647700"/>
              <a:gd name="connsiteY171" fmla="*/ 260882 h 542925"/>
              <a:gd name="connsiteX172" fmla="*/ 263992 w 647700"/>
              <a:gd name="connsiteY172" fmla="*/ 292315 h 542925"/>
              <a:gd name="connsiteX173" fmla="*/ 349717 w 647700"/>
              <a:gd name="connsiteY173" fmla="*/ 350417 h 542925"/>
              <a:gd name="connsiteX174" fmla="*/ 384959 w 647700"/>
              <a:gd name="connsiteY174" fmla="*/ 368515 h 542925"/>
              <a:gd name="connsiteX175" fmla="*/ 392579 w 647700"/>
              <a:gd name="connsiteY175" fmla="*/ 370420 h 542925"/>
              <a:gd name="connsiteX176" fmla="*/ 354479 w 647700"/>
              <a:gd name="connsiteY176" fmla="*/ 409472 h 542925"/>
              <a:gd name="connsiteX177" fmla="*/ 352574 w 647700"/>
              <a:gd name="connsiteY177" fmla="*/ 410425 h 542925"/>
              <a:gd name="connsiteX178" fmla="*/ 344954 w 647700"/>
              <a:gd name="connsiteY178" fmla="*/ 410425 h 542925"/>
              <a:gd name="connsiteX179" fmla="*/ 322094 w 647700"/>
              <a:gd name="connsiteY179" fmla="*/ 401852 h 542925"/>
              <a:gd name="connsiteX180" fmla="*/ 274469 w 647700"/>
              <a:gd name="connsiteY180" fmla="*/ 372325 h 542925"/>
              <a:gd name="connsiteX181" fmla="*/ 222082 w 647700"/>
              <a:gd name="connsiteY181" fmla="*/ 336130 h 542925"/>
              <a:gd name="connsiteX182" fmla="*/ 202079 w 647700"/>
              <a:gd name="connsiteY182" fmla="*/ 305650 h 542925"/>
              <a:gd name="connsiteX183" fmla="*/ 185887 w 647700"/>
              <a:gd name="connsiteY183" fmla="*/ 272312 h 542925"/>
              <a:gd name="connsiteX184" fmla="*/ 183982 w 647700"/>
              <a:gd name="connsiteY184" fmla="*/ 261835 h 542925"/>
              <a:gd name="connsiteX185" fmla="*/ 184934 w 647700"/>
              <a:gd name="connsiteY185" fmla="*/ 258977 h 542925"/>
              <a:gd name="connsiteX186" fmla="*/ 185887 w 647700"/>
              <a:gd name="connsiteY186" fmla="*/ 257072 h 542925"/>
              <a:gd name="connsiteX187" fmla="*/ 187792 w 647700"/>
              <a:gd name="connsiteY187" fmla="*/ 256120 h 542925"/>
              <a:gd name="connsiteX188" fmla="*/ 193507 w 647700"/>
              <a:gd name="connsiteY188" fmla="*/ 255167 h 542925"/>
              <a:gd name="connsiteX189" fmla="*/ 212557 w 647700"/>
              <a:gd name="connsiteY189" fmla="*/ 260882 h 542925"/>
              <a:gd name="connsiteX190" fmla="*/ 150644 w 647700"/>
              <a:gd name="connsiteY190" fmla="*/ 356132 h 542925"/>
              <a:gd name="connsiteX191" fmla="*/ 134452 w 647700"/>
              <a:gd name="connsiteY191" fmla="*/ 323747 h 542925"/>
              <a:gd name="connsiteX192" fmla="*/ 132547 w 647700"/>
              <a:gd name="connsiteY192" fmla="*/ 313270 h 542925"/>
              <a:gd name="connsiteX193" fmla="*/ 133499 w 647700"/>
              <a:gd name="connsiteY193" fmla="*/ 310412 h 542925"/>
              <a:gd name="connsiteX194" fmla="*/ 134452 w 647700"/>
              <a:gd name="connsiteY194" fmla="*/ 308507 h 542925"/>
              <a:gd name="connsiteX195" fmla="*/ 173504 w 647700"/>
              <a:gd name="connsiteY195" fmla="*/ 269455 h 542925"/>
              <a:gd name="connsiteX196" fmla="*/ 180172 w 647700"/>
              <a:gd name="connsiteY196" fmla="*/ 289457 h 542925"/>
              <a:gd name="connsiteX197" fmla="*/ 212557 w 647700"/>
              <a:gd name="connsiteY197" fmla="*/ 342797 h 542925"/>
              <a:gd name="connsiteX198" fmla="*/ 213509 w 647700"/>
              <a:gd name="connsiteY198" fmla="*/ 344702 h 542925"/>
              <a:gd name="connsiteX199" fmla="*/ 213509 w 647700"/>
              <a:gd name="connsiteY199" fmla="*/ 344702 h 542925"/>
              <a:gd name="connsiteX200" fmla="*/ 270659 w 647700"/>
              <a:gd name="connsiteY200" fmla="*/ 428522 h 542925"/>
              <a:gd name="connsiteX201" fmla="*/ 286852 w 647700"/>
              <a:gd name="connsiteY201" fmla="*/ 461860 h 542925"/>
              <a:gd name="connsiteX202" fmla="*/ 288757 w 647700"/>
              <a:gd name="connsiteY202" fmla="*/ 472337 h 542925"/>
              <a:gd name="connsiteX203" fmla="*/ 287804 w 647700"/>
              <a:gd name="connsiteY203" fmla="*/ 475195 h 542925"/>
              <a:gd name="connsiteX204" fmla="*/ 286852 w 647700"/>
              <a:gd name="connsiteY204" fmla="*/ 477100 h 542925"/>
              <a:gd name="connsiteX205" fmla="*/ 284947 w 647700"/>
              <a:gd name="connsiteY205" fmla="*/ 478052 h 542925"/>
              <a:gd name="connsiteX206" fmla="*/ 279232 w 647700"/>
              <a:gd name="connsiteY206" fmla="*/ 479005 h 542925"/>
              <a:gd name="connsiteX207" fmla="*/ 259229 w 647700"/>
              <a:gd name="connsiteY207" fmla="*/ 472337 h 542925"/>
              <a:gd name="connsiteX208" fmla="*/ 207794 w 647700"/>
              <a:gd name="connsiteY208" fmla="*/ 440905 h 542925"/>
              <a:gd name="connsiteX209" fmla="*/ 206842 w 647700"/>
              <a:gd name="connsiteY209" fmla="*/ 439952 h 542925"/>
              <a:gd name="connsiteX210" fmla="*/ 150644 w 647700"/>
              <a:gd name="connsiteY210" fmla="*/ 356132 h 542925"/>
              <a:gd name="connsiteX211" fmla="*/ 94447 w 647700"/>
              <a:gd name="connsiteY211" fmla="*/ 379945 h 542925"/>
              <a:gd name="connsiteX212" fmla="*/ 145882 w 647700"/>
              <a:gd name="connsiteY212" fmla="*/ 411377 h 542925"/>
              <a:gd name="connsiteX213" fmla="*/ 231607 w 647700"/>
              <a:gd name="connsiteY213" fmla="*/ 469480 h 542925"/>
              <a:gd name="connsiteX214" fmla="*/ 266849 w 647700"/>
              <a:gd name="connsiteY214" fmla="*/ 487577 h 542925"/>
              <a:gd name="connsiteX215" fmla="*/ 274469 w 647700"/>
              <a:gd name="connsiteY215" fmla="*/ 489482 h 542925"/>
              <a:gd name="connsiteX216" fmla="*/ 235417 w 647700"/>
              <a:gd name="connsiteY216" fmla="*/ 528535 h 542925"/>
              <a:gd name="connsiteX217" fmla="*/ 233512 w 647700"/>
              <a:gd name="connsiteY217" fmla="*/ 529487 h 542925"/>
              <a:gd name="connsiteX218" fmla="*/ 227797 w 647700"/>
              <a:gd name="connsiteY218" fmla="*/ 530440 h 542925"/>
              <a:gd name="connsiteX219" fmla="*/ 207794 w 647700"/>
              <a:gd name="connsiteY219" fmla="*/ 523772 h 542925"/>
              <a:gd name="connsiteX220" fmla="*/ 156359 w 647700"/>
              <a:gd name="connsiteY220" fmla="*/ 492340 h 542925"/>
              <a:gd name="connsiteX221" fmla="*/ 70634 w 647700"/>
              <a:gd name="connsiteY221" fmla="*/ 434237 h 542925"/>
              <a:gd name="connsiteX222" fmla="*/ 35392 w 647700"/>
              <a:gd name="connsiteY222" fmla="*/ 416140 h 542925"/>
              <a:gd name="connsiteX223" fmla="*/ 27772 w 647700"/>
              <a:gd name="connsiteY223" fmla="*/ 414235 h 542925"/>
              <a:gd name="connsiteX224" fmla="*/ 66824 w 647700"/>
              <a:gd name="connsiteY224" fmla="*/ 375182 h 542925"/>
              <a:gd name="connsiteX225" fmla="*/ 68729 w 647700"/>
              <a:gd name="connsiteY225" fmla="*/ 374230 h 542925"/>
              <a:gd name="connsiteX226" fmla="*/ 74444 w 647700"/>
              <a:gd name="connsiteY226" fmla="*/ 373277 h 542925"/>
              <a:gd name="connsiteX227" fmla="*/ 94447 w 647700"/>
              <a:gd name="connsiteY227" fmla="*/ 37994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647700" h="542925">
                <a:moveTo>
                  <a:pt x="15389" y="426617"/>
                </a:moveTo>
                <a:cubicBezTo>
                  <a:pt x="15389" y="426617"/>
                  <a:pt x="15389" y="426617"/>
                  <a:pt x="15389" y="426617"/>
                </a:cubicBezTo>
                <a:cubicBezTo>
                  <a:pt x="16342" y="425665"/>
                  <a:pt x="17294" y="424712"/>
                  <a:pt x="18247" y="424712"/>
                </a:cubicBezTo>
                <a:cubicBezTo>
                  <a:pt x="19199" y="423760"/>
                  <a:pt x="21104" y="423760"/>
                  <a:pt x="23962" y="423760"/>
                </a:cubicBezTo>
                <a:cubicBezTo>
                  <a:pt x="28724" y="423760"/>
                  <a:pt x="35392" y="426617"/>
                  <a:pt x="43964" y="430427"/>
                </a:cubicBezTo>
                <a:cubicBezTo>
                  <a:pt x="58252" y="437095"/>
                  <a:pt x="76349" y="448525"/>
                  <a:pt x="95399" y="461860"/>
                </a:cubicBezTo>
                <a:cubicBezTo>
                  <a:pt x="123974" y="480910"/>
                  <a:pt x="155407" y="504722"/>
                  <a:pt x="181124" y="519962"/>
                </a:cubicBezTo>
                <a:cubicBezTo>
                  <a:pt x="194459" y="527582"/>
                  <a:pt x="206842" y="534250"/>
                  <a:pt x="216367" y="538060"/>
                </a:cubicBezTo>
                <a:cubicBezTo>
                  <a:pt x="221129" y="539965"/>
                  <a:pt x="226844" y="540917"/>
                  <a:pt x="230654" y="539965"/>
                </a:cubicBezTo>
                <a:cubicBezTo>
                  <a:pt x="232559" y="539965"/>
                  <a:pt x="235417" y="539012"/>
                  <a:pt x="237322" y="539012"/>
                </a:cubicBezTo>
                <a:cubicBezTo>
                  <a:pt x="239227" y="538060"/>
                  <a:pt x="241132" y="537107"/>
                  <a:pt x="243037" y="535202"/>
                </a:cubicBezTo>
                <a:lnTo>
                  <a:pt x="294472" y="483767"/>
                </a:lnTo>
                <a:cubicBezTo>
                  <a:pt x="295424" y="482815"/>
                  <a:pt x="297329" y="480910"/>
                  <a:pt x="297329" y="479005"/>
                </a:cubicBezTo>
                <a:cubicBezTo>
                  <a:pt x="299234" y="475195"/>
                  <a:pt x="299234" y="472337"/>
                  <a:pt x="299234" y="468527"/>
                </a:cubicBezTo>
                <a:cubicBezTo>
                  <a:pt x="298282" y="460907"/>
                  <a:pt x="296377" y="453287"/>
                  <a:pt x="291614" y="444715"/>
                </a:cubicBezTo>
                <a:cubicBezTo>
                  <a:pt x="283994" y="429475"/>
                  <a:pt x="272564" y="411377"/>
                  <a:pt x="259229" y="391375"/>
                </a:cubicBezTo>
                <a:cubicBezTo>
                  <a:pt x="252562" y="381850"/>
                  <a:pt x="245894" y="371372"/>
                  <a:pt x="238274" y="361847"/>
                </a:cubicBezTo>
                <a:cubicBezTo>
                  <a:pt x="259229" y="376135"/>
                  <a:pt x="280184" y="391375"/>
                  <a:pt x="298282" y="402805"/>
                </a:cubicBezTo>
                <a:cubicBezTo>
                  <a:pt x="311617" y="410425"/>
                  <a:pt x="323047" y="417092"/>
                  <a:pt x="333524" y="419950"/>
                </a:cubicBezTo>
                <a:cubicBezTo>
                  <a:pt x="338287" y="421855"/>
                  <a:pt x="343049" y="422807"/>
                  <a:pt x="347812" y="421855"/>
                </a:cubicBezTo>
                <a:cubicBezTo>
                  <a:pt x="349717" y="421855"/>
                  <a:pt x="352574" y="420902"/>
                  <a:pt x="354479" y="420902"/>
                </a:cubicBezTo>
                <a:cubicBezTo>
                  <a:pt x="356384" y="419950"/>
                  <a:pt x="358289" y="418997"/>
                  <a:pt x="360194" y="417092"/>
                </a:cubicBezTo>
                <a:lnTo>
                  <a:pt x="411629" y="365657"/>
                </a:lnTo>
                <a:cubicBezTo>
                  <a:pt x="412582" y="364705"/>
                  <a:pt x="414487" y="362800"/>
                  <a:pt x="414487" y="360895"/>
                </a:cubicBezTo>
                <a:cubicBezTo>
                  <a:pt x="416392" y="357085"/>
                  <a:pt x="416392" y="354227"/>
                  <a:pt x="416392" y="350417"/>
                </a:cubicBezTo>
                <a:cubicBezTo>
                  <a:pt x="415439" y="342797"/>
                  <a:pt x="413534" y="335177"/>
                  <a:pt x="408772" y="326605"/>
                </a:cubicBezTo>
                <a:cubicBezTo>
                  <a:pt x="401152" y="311365"/>
                  <a:pt x="389722" y="293267"/>
                  <a:pt x="376387" y="273265"/>
                </a:cubicBezTo>
                <a:cubicBezTo>
                  <a:pt x="369719" y="263740"/>
                  <a:pt x="363052" y="253262"/>
                  <a:pt x="355432" y="243737"/>
                </a:cubicBezTo>
                <a:cubicBezTo>
                  <a:pt x="376387" y="258025"/>
                  <a:pt x="397342" y="273265"/>
                  <a:pt x="415439" y="284695"/>
                </a:cubicBezTo>
                <a:cubicBezTo>
                  <a:pt x="428774" y="292315"/>
                  <a:pt x="440204" y="298982"/>
                  <a:pt x="450682" y="301840"/>
                </a:cubicBezTo>
                <a:cubicBezTo>
                  <a:pt x="455444" y="303745"/>
                  <a:pt x="460207" y="304697"/>
                  <a:pt x="464969" y="303745"/>
                </a:cubicBezTo>
                <a:cubicBezTo>
                  <a:pt x="466874" y="303745"/>
                  <a:pt x="469732" y="302792"/>
                  <a:pt x="471637" y="302792"/>
                </a:cubicBezTo>
                <a:cubicBezTo>
                  <a:pt x="473542" y="301840"/>
                  <a:pt x="475447" y="300887"/>
                  <a:pt x="477352" y="298982"/>
                </a:cubicBezTo>
                <a:lnTo>
                  <a:pt x="528787" y="247547"/>
                </a:lnTo>
                <a:cubicBezTo>
                  <a:pt x="529739" y="246595"/>
                  <a:pt x="531644" y="244690"/>
                  <a:pt x="531644" y="242785"/>
                </a:cubicBezTo>
                <a:cubicBezTo>
                  <a:pt x="533549" y="238975"/>
                  <a:pt x="533549" y="236117"/>
                  <a:pt x="533549" y="232307"/>
                </a:cubicBezTo>
                <a:cubicBezTo>
                  <a:pt x="532597" y="224687"/>
                  <a:pt x="530692" y="217067"/>
                  <a:pt x="525929" y="208495"/>
                </a:cubicBezTo>
                <a:cubicBezTo>
                  <a:pt x="518309" y="193255"/>
                  <a:pt x="506879" y="175157"/>
                  <a:pt x="493544" y="155155"/>
                </a:cubicBezTo>
                <a:cubicBezTo>
                  <a:pt x="486877" y="145630"/>
                  <a:pt x="480209" y="135152"/>
                  <a:pt x="472589" y="125627"/>
                </a:cubicBezTo>
                <a:cubicBezTo>
                  <a:pt x="493544" y="139915"/>
                  <a:pt x="514499" y="155155"/>
                  <a:pt x="532597" y="166585"/>
                </a:cubicBezTo>
                <a:cubicBezTo>
                  <a:pt x="545932" y="174205"/>
                  <a:pt x="557362" y="180872"/>
                  <a:pt x="567839" y="183730"/>
                </a:cubicBezTo>
                <a:cubicBezTo>
                  <a:pt x="572602" y="185635"/>
                  <a:pt x="577364" y="186587"/>
                  <a:pt x="582127" y="185635"/>
                </a:cubicBezTo>
                <a:cubicBezTo>
                  <a:pt x="584032" y="185635"/>
                  <a:pt x="586889" y="184682"/>
                  <a:pt x="588794" y="184682"/>
                </a:cubicBezTo>
                <a:cubicBezTo>
                  <a:pt x="590699" y="183730"/>
                  <a:pt x="592604" y="182777"/>
                  <a:pt x="594509" y="180872"/>
                </a:cubicBezTo>
                <a:lnTo>
                  <a:pt x="645944" y="129437"/>
                </a:lnTo>
                <a:cubicBezTo>
                  <a:pt x="645944" y="129437"/>
                  <a:pt x="646897" y="128485"/>
                  <a:pt x="646897" y="128485"/>
                </a:cubicBezTo>
                <a:cubicBezTo>
                  <a:pt x="647849" y="126580"/>
                  <a:pt x="647849" y="123722"/>
                  <a:pt x="645944" y="121817"/>
                </a:cubicBezTo>
                <a:cubicBezTo>
                  <a:pt x="644039" y="119912"/>
                  <a:pt x="641182" y="119912"/>
                  <a:pt x="639277" y="120865"/>
                </a:cubicBezTo>
                <a:cubicBezTo>
                  <a:pt x="639277" y="120865"/>
                  <a:pt x="638324" y="120865"/>
                  <a:pt x="638324" y="121817"/>
                </a:cubicBezTo>
                <a:cubicBezTo>
                  <a:pt x="638324" y="121817"/>
                  <a:pt x="637372" y="122770"/>
                  <a:pt x="636419" y="122770"/>
                </a:cubicBezTo>
                <a:cubicBezTo>
                  <a:pt x="639277" y="123722"/>
                  <a:pt x="637372" y="123722"/>
                  <a:pt x="634514" y="123722"/>
                </a:cubicBezTo>
                <a:cubicBezTo>
                  <a:pt x="629752" y="123722"/>
                  <a:pt x="623084" y="120865"/>
                  <a:pt x="614512" y="117055"/>
                </a:cubicBezTo>
                <a:cubicBezTo>
                  <a:pt x="600224" y="110387"/>
                  <a:pt x="582127" y="98957"/>
                  <a:pt x="563077" y="85622"/>
                </a:cubicBezTo>
                <a:cubicBezTo>
                  <a:pt x="534502" y="66572"/>
                  <a:pt x="503069" y="42760"/>
                  <a:pt x="477352" y="27520"/>
                </a:cubicBezTo>
                <a:cubicBezTo>
                  <a:pt x="464017" y="18947"/>
                  <a:pt x="451634" y="13232"/>
                  <a:pt x="442109" y="9422"/>
                </a:cubicBezTo>
                <a:cubicBezTo>
                  <a:pt x="437347" y="7517"/>
                  <a:pt x="431632" y="6565"/>
                  <a:pt x="427822" y="7517"/>
                </a:cubicBezTo>
                <a:cubicBezTo>
                  <a:pt x="425917" y="7517"/>
                  <a:pt x="423059" y="8470"/>
                  <a:pt x="421154" y="8470"/>
                </a:cubicBezTo>
                <a:cubicBezTo>
                  <a:pt x="419249" y="9422"/>
                  <a:pt x="417344" y="10375"/>
                  <a:pt x="415439" y="12280"/>
                </a:cubicBezTo>
                <a:lnTo>
                  <a:pt x="364004" y="63715"/>
                </a:lnTo>
                <a:cubicBezTo>
                  <a:pt x="362099" y="65620"/>
                  <a:pt x="361147" y="67525"/>
                  <a:pt x="360194" y="69430"/>
                </a:cubicBezTo>
                <a:cubicBezTo>
                  <a:pt x="358289" y="73240"/>
                  <a:pt x="358289" y="78002"/>
                  <a:pt x="359242" y="81812"/>
                </a:cubicBezTo>
                <a:cubicBezTo>
                  <a:pt x="360194" y="89432"/>
                  <a:pt x="364004" y="98005"/>
                  <a:pt x="368767" y="108482"/>
                </a:cubicBezTo>
                <a:cubicBezTo>
                  <a:pt x="376387" y="122770"/>
                  <a:pt x="386864" y="139915"/>
                  <a:pt x="399247" y="157060"/>
                </a:cubicBezTo>
                <a:cubicBezTo>
                  <a:pt x="405914" y="166585"/>
                  <a:pt x="412582" y="176110"/>
                  <a:pt x="419249" y="185635"/>
                </a:cubicBezTo>
                <a:cubicBezTo>
                  <a:pt x="398294" y="171347"/>
                  <a:pt x="378292" y="157060"/>
                  <a:pt x="360194" y="145630"/>
                </a:cubicBezTo>
                <a:cubicBezTo>
                  <a:pt x="346859" y="138010"/>
                  <a:pt x="334477" y="131342"/>
                  <a:pt x="324952" y="127532"/>
                </a:cubicBezTo>
                <a:cubicBezTo>
                  <a:pt x="320189" y="125627"/>
                  <a:pt x="314474" y="124675"/>
                  <a:pt x="310664" y="125627"/>
                </a:cubicBezTo>
                <a:cubicBezTo>
                  <a:pt x="308759" y="125627"/>
                  <a:pt x="305902" y="126580"/>
                  <a:pt x="303997" y="126580"/>
                </a:cubicBezTo>
                <a:cubicBezTo>
                  <a:pt x="302092" y="127532"/>
                  <a:pt x="300187" y="128485"/>
                  <a:pt x="298282" y="130390"/>
                </a:cubicBezTo>
                <a:lnTo>
                  <a:pt x="246847" y="181825"/>
                </a:lnTo>
                <a:cubicBezTo>
                  <a:pt x="244942" y="183730"/>
                  <a:pt x="243989" y="185635"/>
                  <a:pt x="243037" y="187540"/>
                </a:cubicBezTo>
                <a:cubicBezTo>
                  <a:pt x="241132" y="191350"/>
                  <a:pt x="241132" y="196112"/>
                  <a:pt x="242084" y="199922"/>
                </a:cubicBezTo>
                <a:cubicBezTo>
                  <a:pt x="243037" y="207542"/>
                  <a:pt x="246847" y="216115"/>
                  <a:pt x="251609" y="226592"/>
                </a:cubicBezTo>
                <a:cubicBezTo>
                  <a:pt x="259229" y="240880"/>
                  <a:pt x="269707" y="258025"/>
                  <a:pt x="282089" y="275170"/>
                </a:cubicBezTo>
                <a:cubicBezTo>
                  <a:pt x="288757" y="284695"/>
                  <a:pt x="295424" y="294220"/>
                  <a:pt x="302092" y="303745"/>
                </a:cubicBezTo>
                <a:cubicBezTo>
                  <a:pt x="281137" y="289457"/>
                  <a:pt x="261134" y="275170"/>
                  <a:pt x="243037" y="263740"/>
                </a:cubicBezTo>
                <a:cubicBezTo>
                  <a:pt x="229702" y="256120"/>
                  <a:pt x="217319" y="249452"/>
                  <a:pt x="207794" y="245642"/>
                </a:cubicBezTo>
                <a:cubicBezTo>
                  <a:pt x="203032" y="243737"/>
                  <a:pt x="197317" y="242785"/>
                  <a:pt x="193507" y="243737"/>
                </a:cubicBezTo>
                <a:cubicBezTo>
                  <a:pt x="191602" y="243737"/>
                  <a:pt x="188744" y="244690"/>
                  <a:pt x="186839" y="244690"/>
                </a:cubicBezTo>
                <a:cubicBezTo>
                  <a:pt x="184934" y="245642"/>
                  <a:pt x="183029" y="246595"/>
                  <a:pt x="181124" y="248500"/>
                </a:cubicBezTo>
                <a:lnTo>
                  <a:pt x="129689" y="299935"/>
                </a:lnTo>
                <a:cubicBezTo>
                  <a:pt x="127784" y="301840"/>
                  <a:pt x="126832" y="303745"/>
                  <a:pt x="125879" y="305650"/>
                </a:cubicBezTo>
                <a:cubicBezTo>
                  <a:pt x="123974" y="309460"/>
                  <a:pt x="123974" y="314222"/>
                  <a:pt x="124927" y="318032"/>
                </a:cubicBezTo>
                <a:cubicBezTo>
                  <a:pt x="125879" y="325652"/>
                  <a:pt x="129689" y="334225"/>
                  <a:pt x="134452" y="344702"/>
                </a:cubicBezTo>
                <a:cubicBezTo>
                  <a:pt x="142072" y="358990"/>
                  <a:pt x="152549" y="376135"/>
                  <a:pt x="164932" y="393280"/>
                </a:cubicBezTo>
                <a:cubicBezTo>
                  <a:pt x="171599" y="402805"/>
                  <a:pt x="178267" y="412330"/>
                  <a:pt x="184934" y="421855"/>
                </a:cubicBezTo>
                <a:cubicBezTo>
                  <a:pt x="163979" y="407567"/>
                  <a:pt x="143977" y="393280"/>
                  <a:pt x="125879" y="381850"/>
                </a:cubicBezTo>
                <a:cubicBezTo>
                  <a:pt x="112544" y="374230"/>
                  <a:pt x="100162" y="367562"/>
                  <a:pt x="90637" y="363752"/>
                </a:cubicBezTo>
                <a:cubicBezTo>
                  <a:pt x="85874" y="361847"/>
                  <a:pt x="80159" y="360895"/>
                  <a:pt x="76349" y="361847"/>
                </a:cubicBezTo>
                <a:cubicBezTo>
                  <a:pt x="74444" y="361847"/>
                  <a:pt x="71587" y="362800"/>
                  <a:pt x="69682" y="362800"/>
                </a:cubicBezTo>
                <a:cubicBezTo>
                  <a:pt x="67777" y="363752"/>
                  <a:pt x="65872" y="364705"/>
                  <a:pt x="63967" y="366610"/>
                </a:cubicBezTo>
                <a:lnTo>
                  <a:pt x="8722" y="418997"/>
                </a:lnTo>
                <a:cubicBezTo>
                  <a:pt x="8722" y="418997"/>
                  <a:pt x="7769" y="419950"/>
                  <a:pt x="7769" y="419950"/>
                </a:cubicBezTo>
                <a:cubicBezTo>
                  <a:pt x="6817" y="421855"/>
                  <a:pt x="6817" y="424712"/>
                  <a:pt x="8722" y="426617"/>
                </a:cubicBezTo>
                <a:cubicBezTo>
                  <a:pt x="10627" y="428522"/>
                  <a:pt x="13484" y="428522"/>
                  <a:pt x="15389" y="426617"/>
                </a:cubicBezTo>
                <a:close/>
                <a:moveTo>
                  <a:pt x="449729" y="24662"/>
                </a:moveTo>
                <a:cubicBezTo>
                  <a:pt x="464017" y="31330"/>
                  <a:pt x="482114" y="42760"/>
                  <a:pt x="501164" y="56095"/>
                </a:cubicBezTo>
                <a:cubicBezTo>
                  <a:pt x="529739" y="75145"/>
                  <a:pt x="561172" y="98957"/>
                  <a:pt x="586889" y="114197"/>
                </a:cubicBezTo>
                <a:cubicBezTo>
                  <a:pt x="600224" y="121817"/>
                  <a:pt x="612607" y="128485"/>
                  <a:pt x="622132" y="132295"/>
                </a:cubicBezTo>
                <a:cubicBezTo>
                  <a:pt x="624989" y="133247"/>
                  <a:pt x="626894" y="133247"/>
                  <a:pt x="629752" y="134200"/>
                </a:cubicBezTo>
                <a:lnTo>
                  <a:pt x="590699" y="173252"/>
                </a:lnTo>
                <a:cubicBezTo>
                  <a:pt x="589747" y="174205"/>
                  <a:pt x="589747" y="174205"/>
                  <a:pt x="588794" y="174205"/>
                </a:cubicBezTo>
                <a:cubicBezTo>
                  <a:pt x="586889" y="175157"/>
                  <a:pt x="584984" y="175157"/>
                  <a:pt x="581174" y="174205"/>
                </a:cubicBezTo>
                <a:cubicBezTo>
                  <a:pt x="575459" y="173252"/>
                  <a:pt x="567839" y="170395"/>
                  <a:pt x="558314" y="165632"/>
                </a:cubicBezTo>
                <a:cubicBezTo>
                  <a:pt x="544979" y="158965"/>
                  <a:pt x="527834" y="147535"/>
                  <a:pt x="510689" y="136105"/>
                </a:cubicBezTo>
                <a:cubicBezTo>
                  <a:pt x="493544" y="124675"/>
                  <a:pt x="475447" y="111340"/>
                  <a:pt x="458302" y="99910"/>
                </a:cubicBezTo>
                <a:cubicBezTo>
                  <a:pt x="450682" y="89432"/>
                  <a:pt x="444014" y="78955"/>
                  <a:pt x="438299" y="69430"/>
                </a:cubicBezTo>
                <a:cubicBezTo>
                  <a:pt x="430679" y="56095"/>
                  <a:pt x="424964" y="44665"/>
                  <a:pt x="422107" y="36092"/>
                </a:cubicBezTo>
                <a:cubicBezTo>
                  <a:pt x="421154" y="31330"/>
                  <a:pt x="420202" y="27520"/>
                  <a:pt x="420202" y="25615"/>
                </a:cubicBezTo>
                <a:cubicBezTo>
                  <a:pt x="420202" y="24662"/>
                  <a:pt x="420202" y="22757"/>
                  <a:pt x="421154" y="22757"/>
                </a:cubicBezTo>
                <a:cubicBezTo>
                  <a:pt x="421154" y="21805"/>
                  <a:pt x="422107" y="20852"/>
                  <a:pt x="422107" y="20852"/>
                </a:cubicBezTo>
                <a:cubicBezTo>
                  <a:pt x="422107" y="20852"/>
                  <a:pt x="423059" y="19900"/>
                  <a:pt x="424012" y="19900"/>
                </a:cubicBezTo>
                <a:cubicBezTo>
                  <a:pt x="424964" y="18947"/>
                  <a:pt x="426869" y="18947"/>
                  <a:pt x="429727" y="18947"/>
                </a:cubicBezTo>
                <a:cubicBezTo>
                  <a:pt x="434489" y="18947"/>
                  <a:pt x="441157" y="20852"/>
                  <a:pt x="449729" y="24662"/>
                </a:cubicBezTo>
                <a:close/>
                <a:moveTo>
                  <a:pt x="386864" y="119912"/>
                </a:moveTo>
                <a:cubicBezTo>
                  <a:pt x="379244" y="107530"/>
                  <a:pt x="373529" y="96100"/>
                  <a:pt x="370672" y="87527"/>
                </a:cubicBezTo>
                <a:cubicBezTo>
                  <a:pt x="369719" y="82765"/>
                  <a:pt x="368767" y="79907"/>
                  <a:pt x="368767" y="77050"/>
                </a:cubicBezTo>
                <a:cubicBezTo>
                  <a:pt x="368767" y="76097"/>
                  <a:pt x="368767" y="75145"/>
                  <a:pt x="369719" y="74192"/>
                </a:cubicBezTo>
                <a:cubicBezTo>
                  <a:pt x="369719" y="73240"/>
                  <a:pt x="370672" y="73240"/>
                  <a:pt x="370672" y="72287"/>
                </a:cubicBezTo>
                <a:lnTo>
                  <a:pt x="409724" y="33235"/>
                </a:lnTo>
                <a:cubicBezTo>
                  <a:pt x="410677" y="38950"/>
                  <a:pt x="413534" y="45617"/>
                  <a:pt x="416392" y="53237"/>
                </a:cubicBezTo>
                <a:cubicBezTo>
                  <a:pt x="424012" y="68477"/>
                  <a:pt x="435442" y="86575"/>
                  <a:pt x="448777" y="106577"/>
                </a:cubicBezTo>
                <a:cubicBezTo>
                  <a:pt x="468779" y="135152"/>
                  <a:pt x="491639" y="166585"/>
                  <a:pt x="506879" y="192302"/>
                </a:cubicBezTo>
                <a:cubicBezTo>
                  <a:pt x="514499" y="205637"/>
                  <a:pt x="520214" y="217067"/>
                  <a:pt x="523072" y="225640"/>
                </a:cubicBezTo>
                <a:cubicBezTo>
                  <a:pt x="524024" y="230402"/>
                  <a:pt x="524977" y="234212"/>
                  <a:pt x="524977" y="236117"/>
                </a:cubicBezTo>
                <a:cubicBezTo>
                  <a:pt x="524977" y="237070"/>
                  <a:pt x="524977" y="238975"/>
                  <a:pt x="524024" y="238975"/>
                </a:cubicBezTo>
                <a:cubicBezTo>
                  <a:pt x="524024" y="239927"/>
                  <a:pt x="523072" y="240880"/>
                  <a:pt x="523072" y="240880"/>
                </a:cubicBezTo>
                <a:cubicBezTo>
                  <a:pt x="523072" y="240880"/>
                  <a:pt x="522119" y="241832"/>
                  <a:pt x="521167" y="241832"/>
                </a:cubicBezTo>
                <a:cubicBezTo>
                  <a:pt x="520214" y="242785"/>
                  <a:pt x="518309" y="242785"/>
                  <a:pt x="515452" y="242785"/>
                </a:cubicBezTo>
                <a:cubicBezTo>
                  <a:pt x="510689" y="242785"/>
                  <a:pt x="504022" y="239927"/>
                  <a:pt x="495449" y="236117"/>
                </a:cubicBezTo>
                <a:cubicBezTo>
                  <a:pt x="481162" y="229450"/>
                  <a:pt x="463064" y="218020"/>
                  <a:pt x="444014" y="204685"/>
                </a:cubicBezTo>
                <a:cubicBezTo>
                  <a:pt x="444014" y="204685"/>
                  <a:pt x="443062" y="203732"/>
                  <a:pt x="443062" y="203732"/>
                </a:cubicBezTo>
                <a:cubicBezTo>
                  <a:pt x="424964" y="175157"/>
                  <a:pt x="402104" y="144677"/>
                  <a:pt x="386864" y="119912"/>
                </a:cubicBezTo>
                <a:close/>
                <a:moveTo>
                  <a:pt x="331619" y="142772"/>
                </a:moveTo>
                <a:cubicBezTo>
                  <a:pt x="345907" y="149440"/>
                  <a:pt x="364004" y="160870"/>
                  <a:pt x="383054" y="174205"/>
                </a:cubicBezTo>
                <a:cubicBezTo>
                  <a:pt x="411629" y="193255"/>
                  <a:pt x="443062" y="217067"/>
                  <a:pt x="468779" y="232307"/>
                </a:cubicBezTo>
                <a:cubicBezTo>
                  <a:pt x="482114" y="239927"/>
                  <a:pt x="494497" y="246595"/>
                  <a:pt x="504022" y="250405"/>
                </a:cubicBezTo>
                <a:cubicBezTo>
                  <a:pt x="506879" y="251357"/>
                  <a:pt x="508784" y="251357"/>
                  <a:pt x="511642" y="252310"/>
                </a:cubicBezTo>
                <a:lnTo>
                  <a:pt x="472589" y="291362"/>
                </a:lnTo>
                <a:cubicBezTo>
                  <a:pt x="471637" y="292315"/>
                  <a:pt x="471637" y="292315"/>
                  <a:pt x="470684" y="292315"/>
                </a:cubicBezTo>
                <a:cubicBezTo>
                  <a:pt x="468779" y="293267"/>
                  <a:pt x="466874" y="293267"/>
                  <a:pt x="463064" y="292315"/>
                </a:cubicBezTo>
                <a:cubicBezTo>
                  <a:pt x="457349" y="291362"/>
                  <a:pt x="449729" y="288505"/>
                  <a:pt x="440204" y="283742"/>
                </a:cubicBezTo>
                <a:cubicBezTo>
                  <a:pt x="426869" y="277075"/>
                  <a:pt x="409724" y="265645"/>
                  <a:pt x="392579" y="254215"/>
                </a:cubicBezTo>
                <a:cubicBezTo>
                  <a:pt x="375434" y="242785"/>
                  <a:pt x="357337" y="229450"/>
                  <a:pt x="340192" y="218020"/>
                </a:cubicBezTo>
                <a:cubicBezTo>
                  <a:pt x="332572" y="207542"/>
                  <a:pt x="325904" y="197065"/>
                  <a:pt x="320189" y="187540"/>
                </a:cubicBezTo>
                <a:cubicBezTo>
                  <a:pt x="312569" y="174205"/>
                  <a:pt x="306854" y="162775"/>
                  <a:pt x="303997" y="154202"/>
                </a:cubicBezTo>
                <a:cubicBezTo>
                  <a:pt x="303044" y="149440"/>
                  <a:pt x="302092" y="145630"/>
                  <a:pt x="302092" y="143725"/>
                </a:cubicBezTo>
                <a:cubicBezTo>
                  <a:pt x="302092" y="142772"/>
                  <a:pt x="302092" y="140867"/>
                  <a:pt x="303044" y="140867"/>
                </a:cubicBezTo>
                <a:cubicBezTo>
                  <a:pt x="303044" y="139915"/>
                  <a:pt x="303997" y="138962"/>
                  <a:pt x="303997" y="138962"/>
                </a:cubicBezTo>
                <a:cubicBezTo>
                  <a:pt x="303997" y="138962"/>
                  <a:pt x="304949" y="138010"/>
                  <a:pt x="305902" y="138010"/>
                </a:cubicBezTo>
                <a:cubicBezTo>
                  <a:pt x="306854" y="137057"/>
                  <a:pt x="308759" y="137057"/>
                  <a:pt x="311617" y="137057"/>
                </a:cubicBezTo>
                <a:cubicBezTo>
                  <a:pt x="316379" y="137057"/>
                  <a:pt x="323047" y="138962"/>
                  <a:pt x="331619" y="142772"/>
                </a:cubicBezTo>
                <a:close/>
                <a:moveTo>
                  <a:pt x="268754" y="238022"/>
                </a:moveTo>
                <a:cubicBezTo>
                  <a:pt x="261134" y="225640"/>
                  <a:pt x="255419" y="214210"/>
                  <a:pt x="252562" y="205637"/>
                </a:cubicBezTo>
                <a:cubicBezTo>
                  <a:pt x="251609" y="200875"/>
                  <a:pt x="250657" y="198017"/>
                  <a:pt x="250657" y="195160"/>
                </a:cubicBezTo>
                <a:cubicBezTo>
                  <a:pt x="250657" y="194207"/>
                  <a:pt x="250657" y="193255"/>
                  <a:pt x="251609" y="192302"/>
                </a:cubicBezTo>
                <a:cubicBezTo>
                  <a:pt x="251609" y="191350"/>
                  <a:pt x="252562" y="191350"/>
                  <a:pt x="252562" y="190397"/>
                </a:cubicBezTo>
                <a:lnTo>
                  <a:pt x="291614" y="151345"/>
                </a:lnTo>
                <a:cubicBezTo>
                  <a:pt x="292567" y="157060"/>
                  <a:pt x="295424" y="163727"/>
                  <a:pt x="298282" y="171347"/>
                </a:cubicBezTo>
                <a:cubicBezTo>
                  <a:pt x="305902" y="186587"/>
                  <a:pt x="317332" y="204685"/>
                  <a:pt x="330667" y="224687"/>
                </a:cubicBezTo>
                <a:cubicBezTo>
                  <a:pt x="350669" y="253262"/>
                  <a:pt x="373529" y="284695"/>
                  <a:pt x="388769" y="310412"/>
                </a:cubicBezTo>
                <a:cubicBezTo>
                  <a:pt x="396389" y="323747"/>
                  <a:pt x="402104" y="335177"/>
                  <a:pt x="404962" y="343750"/>
                </a:cubicBezTo>
                <a:cubicBezTo>
                  <a:pt x="405914" y="348512"/>
                  <a:pt x="406867" y="352322"/>
                  <a:pt x="406867" y="354227"/>
                </a:cubicBezTo>
                <a:cubicBezTo>
                  <a:pt x="406867" y="355180"/>
                  <a:pt x="406867" y="357085"/>
                  <a:pt x="405914" y="357085"/>
                </a:cubicBezTo>
                <a:cubicBezTo>
                  <a:pt x="405914" y="358037"/>
                  <a:pt x="404962" y="358990"/>
                  <a:pt x="404962" y="358990"/>
                </a:cubicBezTo>
                <a:cubicBezTo>
                  <a:pt x="404962" y="358990"/>
                  <a:pt x="404009" y="359942"/>
                  <a:pt x="403057" y="359942"/>
                </a:cubicBezTo>
                <a:cubicBezTo>
                  <a:pt x="402104" y="360895"/>
                  <a:pt x="400199" y="360895"/>
                  <a:pt x="397342" y="360895"/>
                </a:cubicBezTo>
                <a:cubicBezTo>
                  <a:pt x="392579" y="360895"/>
                  <a:pt x="385912" y="358037"/>
                  <a:pt x="377339" y="354227"/>
                </a:cubicBezTo>
                <a:cubicBezTo>
                  <a:pt x="363052" y="347560"/>
                  <a:pt x="344954" y="336130"/>
                  <a:pt x="325904" y="322795"/>
                </a:cubicBezTo>
                <a:cubicBezTo>
                  <a:pt x="325904" y="322795"/>
                  <a:pt x="324952" y="321842"/>
                  <a:pt x="324952" y="321842"/>
                </a:cubicBezTo>
                <a:cubicBezTo>
                  <a:pt x="305902" y="293267"/>
                  <a:pt x="283994" y="262787"/>
                  <a:pt x="268754" y="238022"/>
                </a:cubicBezTo>
                <a:close/>
                <a:moveTo>
                  <a:pt x="212557" y="260882"/>
                </a:moveTo>
                <a:cubicBezTo>
                  <a:pt x="226844" y="267550"/>
                  <a:pt x="244942" y="278980"/>
                  <a:pt x="263992" y="292315"/>
                </a:cubicBezTo>
                <a:cubicBezTo>
                  <a:pt x="292567" y="311365"/>
                  <a:pt x="323999" y="335177"/>
                  <a:pt x="349717" y="350417"/>
                </a:cubicBezTo>
                <a:cubicBezTo>
                  <a:pt x="363052" y="358037"/>
                  <a:pt x="375434" y="364705"/>
                  <a:pt x="384959" y="368515"/>
                </a:cubicBezTo>
                <a:cubicBezTo>
                  <a:pt x="387817" y="369467"/>
                  <a:pt x="389722" y="369467"/>
                  <a:pt x="392579" y="370420"/>
                </a:cubicBezTo>
                <a:lnTo>
                  <a:pt x="354479" y="409472"/>
                </a:lnTo>
                <a:cubicBezTo>
                  <a:pt x="353527" y="410425"/>
                  <a:pt x="353527" y="410425"/>
                  <a:pt x="352574" y="410425"/>
                </a:cubicBezTo>
                <a:cubicBezTo>
                  <a:pt x="350669" y="411377"/>
                  <a:pt x="348764" y="411377"/>
                  <a:pt x="344954" y="410425"/>
                </a:cubicBezTo>
                <a:cubicBezTo>
                  <a:pt x="339239" y="409472"/>
                  <a:pt x="331619" y="406615"/>
                  <a:pt x="322094" y="401852"/>
                </a:cubicBezTo>
                <a:cubicBezTo>
                  <a:pt x="308759" y="395185"/>
                  <a:pt x="291614" y="383755"/>
                  <a:pt x="274469" y="372325"/>
                </a:cubicBezTo>
                <a:cubicBezTo>
                  <a:pt x="257324" y="360895"/>
                  <a:pt x="239227" y="347560"/>
                  <a:pt x="222082" y="336130"/>
                </a:cubicBezTo>
                <a:cubicBezTo>
                  <a:pt x="214462" y="325652"/>
                  <a:pt x="207794" y="315175"/>
                  <a:pt x="202079" y="305650"/>
                </a:cubicBezTo>
                <a:cubicBezTo>
                  <a:pt x="194459" y="292315"/>
                  <a:pt x="188744" y="280885"/>
                  <a:pt x="185887" y="272312"/>
                </a:cubicBezTo>
                <a:cubicBezTo>
                  <a:pt x="184934" y="267550"/>
                  <a:pt x="183982" y="263740"/>
                  <a:pt x="183982" y="261835"/>
                </a:cubicBezTo>
                <a:cubicBezTo>
                  <a:pt x="183982" y="260882"/>
                  <a:pt x="183982" y="258977"/>
                  <a:pt x="184934" y="258977"/>
                </a:cubicBezTo>
                <a:cubicBezTo>
                  <a:pt x="184934" y="258025"/>
                  <a:pt x="185887" y="257072"/>
                  <a:pt x="185887" y="257072"/>
                </a:cubicBezTo>
                <a:cubicBezTo>
                  <a:pt x="185887" y="257072"/>
                  <a:pt x="186839" y="256120"/>
                  <a:pt x="187792" y="256120"/>
                </a:cubicBezTo>
                <a:cubicBezTo>
                  <a:pt x="188744" y="255167"/>
                  <a:pt x="190649" y="255167"/>
                  <a:pt x="193507" y="255167"/>
                </a:cubicBezTo>
                <a:cubicBezTo>
                  <a:pt x="197317" y="255167"/>
                  <a:pt x="204937" y="257072"/>
                  <a:pt x="212557" y="260882"/>
                </a:cubicBezTo>
                <a:close/>
                <a:moveTo>
                  <a:pt x="150644" y="356132"/>
                </a:moveTo>
                <a:cubicBezTo>
                  <a:pt x="143024" y="343750"/>
                  <a:pt x="137309" y="332320"/>
                  <a:pt x="134452" y="323747"/>
                </a:cubicBezTo>
                <a:cubicBezTo>
                  <a:pt x="133499" y="318985"/>
                  <a:pt x="132547" y="316127"/>
                  <a:pt x="132547" y="313270"/>
                </a:cubicBezTo>
                <a:cubicBezTo>
                  <a:pt x="132547" y="312317"/>
                  <a:pt x="132547" y="311365"/>
                  <a:pt x="133499" y="310412"/>
                </a:cubicBezTo>
                <a:cubicBezTo>
                  <a:pt x="133499" y="309460"/>
                  <a:pt x="134452" y="309460"/>
                  <a:pt x="134452" y="308507"/>
                </a:cubicBezTo>
                <a:lnTo>
                  <a:pt x="173504" y="269455"/>
                </a:lnTo>
                <a:cubicBezTo>
                  <a:pt x="174457" y="275170"/>
                  <a:pt x="177314" y="281837"/>
                  <a:pt x="180172" y="289457"/>
                </a:cubicBezTo>
                <a:cubicBezTo>
                  <a:pt x="187792" y="304697"/>
                  <a:pt x="199222" y="322795"/>
                  <a:pt x="212557" y="342797"/>
                </a:cubicBezTo>
                <a:cubicBezTo>
                  <a:pt x="212557" y="343750"/>
                  <a:pt x="213509" y="343750"/>
                  <a:pt x="213509" y="344702"/>
                </a:cubicBezTo>
                <a:cubicBezTo>
                  <a:pt x="213509" y="344702"/>
                  <a:pt x="213509" y="344702"/>
                  <a:pt x="213509" y="344702"/>
                </a:cubicBezTo>
                <a:cubicBezTo>
                  <a:pt x="232559" y="373277"/>
                  <a:pt x="255419" y="402805"/>
                  <a:pt x="270659" y="428522"/>
                </a:cubicBezTo>
                <a:cubicBezTo>
                  <a:pt x="278279" y="441857"/>
                  <a:pt x="283994" y="453287"/>
                  <a:pt x="286852" y="461860"/>
                </a:cubicBezTo>
                <a:cubicBezTo>
                  <a:pt x="287804" y="466622"/>
                  <a:pt x="288757" y="470432"/>
                  <a:pt x="288757" y="472337"/>
                </a:cubicBezTo>
                <a:cubicBezTo>
                  <a:pt x="288757" y="473290"/>
                  <a:pt x="288757" y="475195"/>
                  <a:pt x="287804" y="475195"/>
                </a:cubicBezTo>
                <a:cubicBezTo>
                  <a:pt x="287804" y="476147"/>
                  <a:pt x="286852" y="477100"/>
                  <a:pt x="286852" y="477100"/>
                </a:cubicBezTo>
                <a:cubicBezTo>
                  <a:pt x="286852" y="477100"/>
                  <a:pt x="285899" y="478052"/>
                  <a:pt x="284947" y="478052"/>
                </a:cubicBezTo>
                <a:cubicBezTo>
                  <a:pt x="283994" y="479005"/>
                  <a:pt x="282089" y="479005"/>
                  <a:pt x="279232" y="479005"/>
                </a:cubicBezTo>
                <a:cubicBezTo>
                  <a:pt x="274469" y="479005"/>
                  <a:pt x="267802" y="476147"/>
                  <a:pt x="259229" y="472337"/>
                </a:cubicBezTo>
                <a:cubicBezTo>
                  <a:pt x="244942" y="465670"/>
                  <a:pt x="226844" y="454240"/>
                  <a:pt x="207794" y="440905"/>
                </a:cubicBezTo>
                <a:cubicBezTo>
                  <a:pt x="207794" y="440905"/>
                  <a:pt x="206842" y="439952"/>
                  <a:pt x="206842" y="439952"/>
                </a:cubicBezTo>
                <a:cubicBezTo>
                  <a:pt x="187792" y="412330"/>
                  <a:pt x="165884" y="381850"/>
                  <a:pt x="150644" y="356132"/>
                </a:cubicBezTo>
                <a:close/>
                <a:moveTo>
                  <a:pt x="94447" y="379945"/>
                </a:moveTo>
                <a:cubicBezTo>
                  <a:pt x="108734" y="386612"/>
                  <a:pt x="126832" y="398042"/>
                  <a:pt x="145882" y="411377"/>
                </a:cubicBezTo>
                <a:cubicBezTo>
                  <a:pt x="174457" y="430427"/>
                  <a:pt x="205889" y="454240"/>
                  <a:pt x="231607" y="469480"/>
                </a:cubicBezTo>
                <a:cubicBezTo>
                  <a:pt x="244942" y="477100"/>
                  <a:pt x="257324" y="483767"/>
                  <a:pt x="266849" y="487577"/>
                </a:cubicBezTo>
                <a:cubicBezTo>
                  <a:pt x="269707" y="488530"/>
                  <a:pt x="271612" y="488530"/>
                  <a:pt x="274469" y="489482"/>
                </a:cubicBezTo>
                <a:lnTo>
                  <a:pt x="235417" y="528535"/>
                </a:lnTo>
                <a:cubicBezTo>
                  <a:pt x="235417" y="528535"/>
                  <a:pt x="234464" y="529487"/>
                  <a:pt x="233512" y="529487"/>
                </a:cubicBezTo>
                <a:cubicBezTo>
                  <a:pt x="232559" y="530440"/>
                  <a:pt x="230654" y="530440"/>
                  <a:pt x="227797" y="530440"/>
                </a:cubicBezTo>
                <a:cubicBezTo>
                  <a:pt x="223034" y="530440"/>
                  <a:pt x="216367" y="527582"/>
                  <a:pt x="207794" y="523772"/>
                </a:cubicBezTo>
                <a:cubicBezTo>
                  <a:pt x="193507" y="517105"/>
                  <a:pt x="175409" y="505675"/>
                  <a:pt x="156359" y="492340"/>
                </a:cubicBezTo>
                <a:cubicBezTo>
                  <a:pt x="127784" y="473290"/>
                  <a:pt x="96352" y="449477"/>
                  <a:pt x="70634" y="434237"/>
                </a:cubicBezTo>
                <a:cubicBezTo>
                  <a:pt x="57299" y="426617"/>
                  <a:pt x="44917" y="419950"/>
                  <a:pt x="35392" y="416140"/>
                </a:cubicBezTo>
                <a:cubicBezTo>
                  <a:pt x="32534" y="415187"/>
                  <a:pt x="30629" y="415187"/>
                  <a:pt x="27772" y="414235"/>
                </a:cubicBezTo>
                <a:lnTo>
                  <a:pt x="66824" y="375182"/>
                </a:lnTo>
                <a:cubicBezTo>
                  <a:pt x="66824" y="375182"/>
                  <a:pt x="67777" y="374230"/>
                  <a:pt x="68729" y="374230"/>
                </a:cubicBezTo>
                <a:cubicBezTo>
                  <a:pt x="69682" y="373277"/>
                  <a:pt x="71587" y="373277"/>
                  <a:pt x="74444" y="373277"/>
                </a:cubicBezTo>
                <a:cubicBezTo>
                  <a:pt x="79207" y="373277"/>
                  <a:pt x="86827" y="376135"/>
                  <a:pt x="94447" y="379945"/>
                </a:cubicBezTo>
                <a:close/>
              </a:path>
            </a:pathLst>
          </a:custGeom>
          <a:solidFill>
            <a:schemeClr val="accent3"/>
          </a:solidFill>
          <a:ln w="9525" cap="flat">
            <a:solidFill>
              <a:schemeClr val="accent3"/>
            </a:solidFill>
            <a:prstDash val="solid"/>
            <a:miter/>
          </a:ln>
        </p:spPr>
        <p:txBody>
          <a:bodyPr rtlCol="0" anchor="ctr"/>
          <a:lstStyle/>
          <a:p>
            <a:endParaRPr lang="en-US" sz="900"/>
          </a:p>
        </p:txBody>
      </p:sp>
      <p:grpSp>
        <p:nvGrpSpPr>
          <p:cNvPr id="42" name="Graphic 56">
            <a:extLst>
              <a:ext uri="{FF2B5EF4-FFF2-40B4-BE49-F238E27FC236}">
                <a16:creationId xmlns:a16="http://schemas.microsoft.com/office/drawing/2014/main" id="{29E92A5F-5DB5-B147-84AB-0C89A7398714}"/>
              </a:ext>
            </a:extLst>
          </p:cNvPr>
          <p:cNvGrpSpPr>
            <a:grpSpLocks noChangeAspect="1"/>
          </p:cNvGrpSpPr>
          <p:nvPr/>
        </p:nvGrpSpPr>
        <p:grpSpPr>
          <a:xfrm>
            <a:off x="6327706" y="1703835"/>
            <a:ext cx="518616" cy="557341"/>
            <a:chOff x="2245080" y="5013881"/>
            <a:chExt cx="882461" cy="948354"/>
          </a:xfrm>
        </p:grpSpPr>
        <p:sp>
          <p:nvSpPr>
            <p:cNvPr id="43" name="Freeform: Shape 40">
              <a:extLst>
                <a:ext uri="{FF2B5EF4-FFF2-40B4-BE49-F238E27FC236}">
                  <a16:creationId xmlns:a16="http://schemas.microsoft.com/office/drawing/2014/main" id="{9FEE88C6-277F-484A-8A07-E71D3FFF5EBA}"/>
                </a:ext>
              </a:extLst>
            </p:cNvPr>
            <p:cNvSpPr/>
            <p:nvPr/>
          </p:nvSpPr>
          <p:spPr>
            <a:xfrm>
              <a:off x="2245080" y="5013881"/>
              <a:ext cx="12920" cy="12920"/>
            </a:xfrm>
            <a:custGeom>
              <a:avLst/>
              <a:gdLst/>
              <a:ahLst/>
              <a:cxnLst/>
              <a:rect l="l" t="t" r="r" b="b"/>
              <a:pathLst>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44" name="Freeform: Shape 41">
              <a:extLst>
                <a:ext uri="{FF2B5EF4-FFF2-40B4-BE49-F238E27FC236}">
                  <a16:creationId xmlns:a16="http://schemas.microsoft.com/office/drawing/2014/main" id="{0AB43CFD-B095-1246-8F8B-D1F48D577AE6}"/>
                </a:ext>
              </a:extLst>
            </p:cNvPr>
            <p:cNvSpPr/>
            <p:nvPr/>
          </p:nvSpPr>
          <p:spPr>
            <a:xfrm>
              <a:off x="2245080" y="5013881"/>
              <a:ext cx="12920" cy="12920"/>
            </a:xfrm>
            <a:custGeom>
              <a:avLst/>
              <a:gdLst/>
              <a:ahLst/>
              <a:cxnLst/>
              <a:rect l="l" t="t" r="r" b="b"/>
              <a:pathLst>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45" name="Freeform: Shape 42">
              <a:extLst>
                <a:ext uri="{FF2B5EF4-FFF2-40B4-BE49-F238E27FC236}">
                  <a16:creationId xmlns:a16="http://schemas.microsoft.com/office/drawing/2014/main" id="{C80AEC05-C181-714C-9464-A617AE6F698B}"/>
                </a:ext>
              </a:extLst>
            </p:cNvPr>
            <p:cNvSpPr/>
            <p:nvPr/>
          </p:nvSpPr>
          <p:spPr>
            <a:xfrm>
              <a:off x="2437593" y="5746465"/>
              <a:ext cx="51681" cy="25841"/>
            </a:xfrm>
            <a:custGeom>
              <a:avLst/>
              <a:gdLst>
                <a:gd name="connsiteX0" fmla="*/ 0 w 51681"/>
                <a:gd name="connsiteY0" fmla="*/ 0 h 25840"/>
                <a:gd name="connsiteX1" fmla="*/ 59434 w 51681"/>
                <a:gd name="connsiteY1" fmla="*/ 33593 h 25840"/>
              </a:gdLst>
              <a:ahLst/>
              <a:cxnLst>
                <a:cxn ang="0">
                  <a:pos x="connsiteX0" y="connsiteY0"/>
                </a:cxn>
                <a:cxn ang="0">
                  <a:pos x="connsiteX1" y="connsiteY1"/>
                </a:cxn>
              </a:cxnLst>
              <a:rect l="l" t="t" r="r" b="b"/>
              <a:pathLst>
                <a:path w="51681" h="25840">
                  <a:moveTo>
                    <a:pt x="0" y="0"/>
                  </a:moveTo>
                  <a:lnTo>
                    <a:pt x="59434" y="33593"/>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46" name="Freeform: Shape 43">
              <a:extLst>
                <a:ext uri="{FF2B5EF4-FFF2-40B4-BE49-F238E27FC236}">
                  <a16:creationId xmlns:a16="http://schemas.microsoft.com/office/drawing/2014/main" id="{25D395DA-9642-9546-8A50-D2972D98E7AA}"/>
                </a:ext>
              </a:extLst>
            </p:cNvPr>
            <p:cNvSpPr/>
            <p:nvPr/>
          </p:nvSpPr>
          <p:spPr>
            <a:xfrm>
              <a:off x="2499611" y="5689616"/>
              <a:ext cx="310089" cy="271328"/>
            </a:xfrm>
            <a:custGeom>
              <a:avLst/>
              <a:gdLst>
                <a:gd name="connsiteX0" fmla="*/ 316549 w 310088"/>
                <a:gd name="connsiteY0" fmla="*/ 91735 h 271327"/>
                <a:gd name="connsiteX1" fmla="*/ 157628 w 310088"/>
                <a:gd name="connsiteY1" fmla="*/ 0 h 271327"/>
                <a:gd name="connsiteX2" fmla="*/ 0 w 310088"/>
                <a:gd name="connsiteY2" fmla="*/ 91735 h 271327"/>
                <a:gd name="connsiteX3" fmla="*/ 0 w 310088"/>
                <a:gd name="connsiteY3" fmla="*/ 275204 h 271327"/>
              </a:gdLst>
              <a:ahLst/>
              <a:cxnLst>
                <a:cxn ang="0">
                  <a:pos x="connsiteX0" y="connsiteY0"/>
                </a:cxn>
                <a:cxn ang="0">
                  <a:pos x="connsiteX1" y="connsiteY1"/>
                </a:cxn>
                <a:cxn ang="0">
                  <a:pos x="connsiteX2" y="connsiteY2"/>
                </a:cxn>
                <a:cxn ang="0">
                  <a:pos x="connsiteX3" y="connsiteY3"/>
                </a:cxn>
              </a:cxnLst>
              <a:rect l="l" t="t" r="r" b="b"/>
              <a:pathLst>
                <a:path w="310088" h="271327">
                  <a:moveTo>
                    <a:pt x="316549" y="91735"/>
                  </a:moveTo>
                  <a:lnTo>
                    <a:pt x="157628" y="0"/>
                  </a:lnTo>
                  <a:lnTo>
                    <a:pt x="0" y="91735"/>
                  </a:lnTo>
                  <a:lnTo>
                    <a:pt x="0" y="275204"/>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47" name="Freeform: Shape 44">
              <a:extLst>
                <a:ext uri="{FF2B5EF4-FFF2-40B4-BE49-F238E27FC236}">
                  <a16:creationId xmlns:a16="http://schemas.microsoft.com/office/drawing/2014/main" id="{A1F00B62-BAE5-D24B-81A8-6D66BA52178F}"/>
                </a:ext>
              </a:extLst>
            </p:cNvPr>
            <p:cNvSpPr/>
            <p:nvPr/>
          </p:nvSpPr>
          <p:spPr>
            <a:xfrm>
              <a:off x="2976373" y="5471262"/>
              <a:ext cx="51681" cy="25841"/>
            </a:xfrm>
            <a:custGeom>
              <a:avLst/>
              <a:gdLst>
                <a:gd name="connsiteX0" fmla="*/ 59434 w 51681"/>
                <a:gd name="connsiteY0" fmla="*/ 0 h 25840"/>
                <a:gd name="connsiteX1" fmla="*/ 0 w 51681"/>
                <a:gd name="connsiteY1" fmla="*/ 34885 h 25840"/>
              </a:gdLst>
              <a:ahLst/>
              <a:cxnLst>
                <a:cxn ang="0">
                  <a:pos x="connsiteX0" y="connsiteY0"/>
                </a:cxn>
                <a:cxn ang="0">
                  <a:pos x="connsiteX1" y="connsiteY1"/>
                </a:cxn>
              </a:cxnLst>
              <a:rect l="l" t="t" r="r" b="b"/>
              <a:pathLst>
                <a:path w="51681" h="25840">
                  <a:moveTo>
                    <a:pt x="59434" y="0"/>
                  </a:moveTo>
                  <a:lnTo>
                    <a:pt x="0" y="34885"/>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48" name="Freeform: Shape 45">
              <a:extLst>
                <a:ext uri="{FF2B5EF4-FFF2-40B4-BE49-F238E27FC236}">
                  <a16:creationId xmlns:a16="http://schemas.microsoft.com/office/drawing/2014/main" id="{CA3A3D1A-C0B9-3545-BEF5-82C6A50A1E98}"/>
                </a:ext>
              </a:extLst>
            </p:cNvPr>
            <p:cNvSpPr/>
            <p:nvPr/>
          </p:nvSpPr>
          <p:spPr>
            <a:xfrm>
              <a:off x="2816160" y="5345934"/>
              <a:ext cx="12920" cy="64602"/>
            </a:xfrm>
            <a:custGeom>
              <a:avLst/>
              <a:gdLst>
                <a:gd name="connsiteX0" fmla="*/ 0 w 0"/>
                <a:gd name="connsiteY0" fmla="*/ 0 h 64601"/>
                <a:gd name="connsiteX1" fmla="*/ 0 w 0"/>
                <a:gd name="connsiteY1" fmla="*/ 68478 h 64601"/>
              </a:gdLst>
              <a:ahLst/>
              <a:cxnLst>
                <a:cxn ang="0">
                  <a:pos x="connsiteX0" y="connsiteY0"/>
                </a:cxn>
                <a:cxn ang="0">
                  <a:pos x="connsiteX1" y="connsiteY1"/>
                </a:cxn>
              </a:cxnLst>
              <a:rect l="l" t="t" r="r" b="b"/>
              <a:pathLst>
                <a:path h="64601">
                  <a:moveTo>
                    <a:pt x="0" y="0"/>
                  </a:moveTo>
                  <a:lnTo>
                    <a:pt x="0" y="68478"/>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49" name="Freeform: Shape 46">
              <a:extLst>
                <a:ext uri="{FF2B5EF4-FFF2-40B4-BE49-F238E27FC236}">
                  <a16:creationId xmlns:a16="http://schemas.microsoft.com/office/drawing/2014/main" id="{4175F79B-6424-3E4E-AE4D-11C95D40EAEA}"/>
                </a:ext>
              </a:extLst>
            </p:cNvPr>
            <p:cNvSpPr/>
            <p:nvPr/>
          </p:nvSpPr>
          <p:spPr>
            <a:xfrm>
              <a:off x="2596514" y="5471262"/>
              <a:ext cx="51681" cy="25841"/>
            </a:xfrm>
            <a:custGeom>
              <a:avLst/>
              <a:gdLst>
                <a:gd name="connsiteX0" fmla="*/ 0 w 51681"/>
                <a:gd name="connsiteY0" fmla="*/ 0 h 25840"/>
                <a:gd name="connsiteX1" fmla="*/ 60726 w 51681"/>
                <a:gd name="connsiteY1" fmla="*/ 34885 h 25840"/>
              </a:gdLst>
              <a:ahLst/>
              <a:cxnLst>
                <a:cxn ang="0">
                  <a:pos x="connsiteX0" y="connsiteY0"/>
                </a:cxn>
                <a:cxn ang="0">
                  <a:pos x="connsiteX1" y="connsiteY1"/>
                </a:cxn>
              </a:cxnLst>
              <a:rect l="l" t="t" r="r" b="b"/>
              <a:pathLst>
                <a:path w="51681" h="25840">
                  <a:moveTo>
                    <a:pt x="0" y="0"/>
                  </a:moveTo>
                  <a:lnTo>
                    <a:pt x="60726" y="34885"/>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50" name="Freeform: Shape 47">
              <a:extLst>
                <a:ext uri="{FF2B5EF4-FFF2-40B4-BE49-F238E27FC236}">
                  <a16:creationId xmlns:a16="http://schemas.microsoft.com/office/drawing/2014/main" id="{0F2A6C5C-E910-C549-B628-532041A090F3}"/>
                </a:ext>
              </a:extLst>
            </p:cNvPr>
            <p:cNvSpPr/>
            <p:nvPr/>
          </p:nvSpPr>
          <p:spPr>
            <a:xfrm>
              <a:off x="2657240" y="5415704"/>
              <a:ext cx="310089" cy="361770"/>
            </a:xfrm>
            <a:custGeom>
              <a:avLst/>
              <a:gdLst>
                <a:gd name="connsiteX0" fmla="*/ 317841 w 310088"/>
                <a:gd name="connsiteY0" fmla="*/ 91735 h 361770"/>
                <a:gd name="connsiteX1" fmla="*/ 158921 w 310088"/>
                <a:gd name="connsiteY1" fmla="*/ 0 h 361770"/>
                <a:gd name="connsiteX2" fmla="*/ 0 w 310088"/>
                <a:gd name="connsiteY2" fmla="*/ 91735 h 361770"/>
                <a:gd name="connsiteX3" fmla="*/ 0 w 310088"/>
                <a:gd name="connsiteY3" fmla="*/ 273912 h 361770"/>
                <a:gd name="connsiteX4" fmla="*/ 158921 w 310088"/>
                <a:gd name="connsiteY4" fmla="*/ 365646 h 361770"/>
                <a:gd name="connsiteX5" fmla="*/ 317841 w 310088"/>
                <a:gd name="connsiteY5" fmla="*/ 273912 h 36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088" h="361770">
                  <a:moveTo>
                    <a:pt x="317841" y="91735"/>
                  </a:moveTo>
                  <a:lnTo>
                    <a:pt x="158921" y="0"/>
                  </a:lnTo>
                  <a:lnTo>
                    <a:pt x="0" y="91735"/>
                  </a:lnTo>
                  <a:lnTo>
                    <a:pt x="0" y="273912"/>
                  </a:lnTo>
                  <a:lnTo>
                    <a:pt x="158921" y="365646"/>
                  </a:lnTo>
                  <a:lnTo>
                    <a:pt x="317841" y="273912"/>
                  </a:lnTo>
                  <a:close/>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51" name="Freeform: Shape 48">
              <a:extLst>
                <a:ext uri="{FF2B5EF4-FFF2-40B4-BE49-F238E27FC236}">
                  <a16:creationId xmlns:a16="http://schemas.microsoft.com/office/drawing/2014/main" id="{FA3D5EB2-5D6F-0441-A904-0073CC43B5A9}"/>
                </a:ext>
              </a:extLst>
            </p:cNvPr>
            <p:cNvSpPr/>
            <p:nvPr/>
          </p:nvSpPr>
          <p:spPr>
            <a:xfrm>
              <a:off x="2245080" y="5013881"/>
              <a:ext cx="12920" cy="12920"/>
            </a:xfrm>
            <a:custGeom>
              <a:avLst/>
              <a:gdLst/>
              <a:ahLst/>
              <a:cxnLst/>
              <a:rect l="l" t="t" r="r" b="b"/>
              <a:pathLst>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52" name="Freeform: Shape 49">
              <a:extLst>
                <a:ext uri="{FF2B5EF4-FFF2-40B4-BE49-F238E27FC236}">
                  <a16:creationId xmlns:a16="http://schemas.microsoft.com/office/drawing/2014/main" id="{DEAC7612-39FE-F448-85CD-D2AD2F42ECCA}"/>
                </a:ext>
              </a:extLst>
            </p:cNvPr>
            <p:cNvSpPr/>
            <p:nvPr/>
          </p:nvSpPr>
          <p:spPr>
            <a:xfrm>
              <a:off x="2817452" y="5230943"/>
              <a:ext cx="310089" cy="271328"/>
            </a:xfrm>
            <a:custGeom>
              <a:avLst/>
              <a:gdLst>
                <a:gd name="connsiteX0" fmla="*/ 0 w 310088"/>
                <a:gd name="connsiteY0" fmla="*/ 0 h 271327"/>
                <a:gd name="connsiteX1" fmla="*/ 0 w 310088"/>
                <a:gd name="connsiteY1" fmla="*/ 182177 h 271327"/>
                <a:gd name="connsiteX2" fmla="*/ 157628 w 310088"/>
                <a:gd name="connsiteY2" fmla="*/ 273912 h 271327"/>
                <a:gd name="connsiteX3" fmla="*/ 316549 w 310088"/>
                <a:gd name="connsiteY3" fmla="*/ 182177 h 271327"/>
              </a:gdLst>
              <a:ahLst/>
              <a:cxnLst>
                <a:cxn ang="0">
                  <a:pos x="connsiteX0" y="connsiteY0"/>
                </a:cxn>
                <a:cxn ang="0">
                  <a:pos x="connsiteX1" y="connsiteY1"/>
                </a:cxn>
                <a:cxn ang="0">
                  <a:pos x="connsiteX2" y="connsiteY2"/>
                </a:cxn>
                <a:cxn ang="0">
                  <a:pos x="connsiteX3" y="connsiteY3"/>
                </a:cxn>
              </a:cxnLst>
              <a:rect l="l" t="t" r="r" b="b"/>
              <a:pathLst>
                <a:path w="310088" h="271327">
                  <a:moveTo>
                    <a:pt x="0" y="0"/>
                  </a:moveTo>
                  <a:lnTo>
                    <a:pt x="0" y="182177"/>
                  </a:lnTo>
                  <a:lnTo>
                    <a:pt x="157628" y="273912"/>
                  </a:lnTo>
                  <a:lnTo>
                    <a:pt x="316549" y="182177"/>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53" name="Freeform: Shape 50">
              <a:extLst>
                <a:ext uri="{FF2B5EF4-FFF2-40B4-BE49-F238E27FC236}">
                  <a16:creationId xmlns:a16="http://schemas.microsoft.com/office/drawing/2014/main" id="{FB3CE1D9-2B8D-5B46-AB16-C42975CEFD45}"/>
                </a:ext>
              </a:extLst>
            </p:cNvPr>
            <p:cNvSpPr/>
            <p:nvPr/>
          </p:nvSpPr>
          <p:spPr>
            <a:xfrm>
              <a:off x="2245080" y="5013881"/>
              <a:ext cx="12920" cy="12920"/>
            </a:xfrm>
            <a:custGeom>
              <a:avLst/>
              <a:gdLst/>
              <a:ahLst/>
              <a:cxnLst/>
              <a:rect l="l" t="t" r="r" b="b"/>
              <a:pathLst>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54" name="Freeform: Shape 51">
              <a:extLst>
                <a:ext uri="{FF2B5EF4-FFF2-40B4-BE49-F238E27FC236}">
                  <a16:creationId xmlns:a16="http://schemas.microsoft.com/office/drawing/2014/main" id="{FDA78BA3-BFCE-0648-A3DA-E9AF8812BAB1}"/>
                </a:ext>
              </a:extLst>
            </p:cNvPr>
            <p:cNvSpPr/>
            <p:nvPr/>
          </p:nvSpPr>
          <p:spPr>
            <a:xfrm>
              <a:off x="2728302" y="5498395"/>
              <a:ext cx="77522" cy="38761"/>
            </a:xfrm>
            <a:custGeom>
              <a:avLst/>
              <a:gdLst>
                <a:gd name="connsiteX0" fmla="*/ 82690 w 77522"/>
                <a:gd name="connsiteY0" fmla="*/ 0 h 38761"/>
                <a:gd name="connsiteX1" fmla="*/ 0 w 77522"/>
                <a:gd name="connsiteY1" fmla="*/ 47805 h 38761"/>
              </a:gdLst>
              <a:ahLst/>
              <a:cxnLst>
                <a:cxn ang="0">
                  <a:pos x="connsiteX0" y="connsiteY0"/>
                </a:cxn>
                <a:cxn ang="0">
                  <a:pos x="connsiteX1" y="connsiteY1"/>
                </a:cxn>
              </a:cxnLst>
              <a:rect l="l" t="t" r="r" b="b"/>
              <a:pathLst>
                <a:path w="77522" h="38761">
                  <a:moveTo>
                    <a:pt x="82690" y="0"/>
                  </a:moveTo>
                  <a:lnTo>
                    <a:pt x="0" y="47805"/>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55" name="Freeform: Shape 52">
              <a:extLst>
                <a:ext uri="{FF2B5EF4-FFF2-40B4-BE49-F238E27FC236}">
                  <a16:creationId xmlns:a16="http://schemas.microsoft.com/office/drawing/2014/main" id="{9BBF54EB-8716-1341-910D-C17CE9DE567A}"/>
                </a:ext>
              </a:extLst>
            </p:cNvPr>
            <p:cNvSpPr/>
            <p:nvPr/>
          </p:nvSpPr>
          <p:spPr>
            <a:xfrm>
              <a:off x="2728302" y="5652147"/>
              <a:ext cx="77522" cy="38761"/>
            </a:xfrm>
            <a:custGeom>
              <a:avLst/>
              <a:gdLst>
                <a:gd name="connsiteX0" fmla="*/ 82690 w 77522"/>
                <a:gd name="connsiteY0" fmla="*/ 47805 h 38761"/>
                <a:gd name="connsiteX1" fmla="*/ 0 w 77522"/>
                <a:gd name="connsiteY1" fmla="*/ 0 h 38761"/>
              </a:gdLst>
              <a:ahLst/>
              <a:cxnLst>
                <a:cxn ang="0">
                  <a:pos x="connsiteX0" y="connsiteY0"/>
                </a:cxn>
                <a:cxn ang="0">
                  <a:pos x="connsiteX1" y="connsiteY1"/>
                </a:cxn>
              </a:cxnLst>
              <a:rect l="l" t="t" r="r" b="b"/>
              <a:pathLst>
                <a:path w="77522" h="38761">
                  <a:moveTo>
                    <a:pt x="82690" y="47805"/>
                  </a:moveTo>
                  <a:lnTo>
                    <a:pt x="0" y="0"/>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56" name="Freeform: Shape 53">
              <a:extLst>
                <a:ext uri="{FF2B5EF4-FFF2-40B4-BE49-F238E27FC236}">
                  <a16:creationId xmlns:a16="http://schemas.microsoft.com/office/drawing/2014/main" id="{6113E5E7-DD04-104D-99BE-F42A98F70B47}"/>
                </a:ext>
              </a:extLst>
            </p:cNvPr>
            <p:cNvSpPr/>
            <p:nvPr/>
          </p:nvSpPr>
          <p:spPr>
            <a:xfrm>
              <a:off x="2901435" y="5551368"/>
              <a:ext cx="12920" cy="90443"/>
            </a:xfrm>
            <a:custGeom>
              <a:avLst/>
              <a:gdLst>
                <a:gd name="connsiteX0" fmla="*/ 0 w 0"/>
                <a:gd name="connsiteY0" fmla="*/ 94319 h 90442"/>
                <a:gd name="connsiteX1" fmla="*/ 0 w 0"/>
                <a:gd name="connsiteY1" fmla="*/ 0 h 90442"/>
              </a:gdLst>
              <a:ahLst/>
              <a:cxnLst>
                <a:cxn ang="0">
                  <a:pos x="connsiteX0" y="connsiteY0"/>
                </a:cxn>
                <a:cxn ang="0">
                  <a:pos x="connsiteX1" y="connsiteY1"/>
                </a:cxn>
              </a:cxnLst>
              <a:rect l="l" t="t" r="r" b="b"/>
              <a:pathLst>
                <a:path h="90442">
                  <a:moveTo>
                    <a:pt x="0" y="94319"/>
                  </a:moveTo>
                  <a:lnTo>
                    <a:pt x="0" y="0"/>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57" name="Freeform: Shape 54">
              <a:extLst>
                <a:ext uri="{FF2B5EF4-FFF2-40B4-BE49-F238E27FC236}">
                  <a16:creationId xmlns:a16="http://schemas.microsoft.com/office/drawing/2014/main" id="{177F3757-C3A0-FA41-A2E9-7C98EB175567}"/>
                </a:ext>
              </a:extLst>
            </p:cNvPr>
            <p:cNvSpPr/>
            <p:nvPr/>
          </p:nvSpPr>
          <p:spPr>
            <a:xfrm>
              <a:off x="2769647" y="5199934"/>
              <a:ext cx="38761" cy="12920"/>
            </a:xfrm>
            <a:custGeom>
              <a:avLst/>
              <a:gdLst>
                <a:gd name="connsiteX0" fmla="*/ 0 w 38761"/>
                <a:gd name="connsiteY0" fmla="*/ 0 h 12920"/>
                <a:gd name="connsiteX1" fmla="*/ 46513 w 38761"/>
                <a:gd name="connsiteY1" fmla="*/ 25841 h 12920"/>
              </a:gdLst>
              <a:ahLst/>
              <a:cxnLst>
                <a:cxn ang="0">
                  <a:pos x="connsiteX0" y="connsiteY0"/>
                </a:cxn>
                <a:cxn ang="0">
                  <a:pos x="connsiteX1" y="connsiteY1"/>
                </a:cxn>
              </a:cxnLst>
              <a:rect l="l" t="t" r="r" b="b"/>
              <a:pathLst>
                <a:path w="38761" h="12920">
                  <a:moveTo>
                    <a:pt x="0" y="0"/>
                  </a:moveTo>
                  <a:lnTo>
                    <a:pt x="46513" y="25841"/>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58" name="Freeform: Shape 55">
              <a:extLst>
                <a:ext uri="{FF2B5EF4-FFF2-40B4-BE49-F238E27FC236}">
                  <a16:creationId xmlns:a16="http://schemas.microsoft.com/office/drawing/2014/main" id="{4BEF6526-FAE2-1743-ABA8-19F071932D87}"/>
                </a:ext>
              </a:extLst>
            </p:cNvPr>
            <p:cNvSpPr/>
            <p:nvPr/>
          </p:nvSpPr>
          <p:spPr>
            <a:xfrm>
              <a:off x="2821328" y="5199934"/>
              <a:ext cx="38761" cy="12920"/>
            </a:xfrm>
            <a:custGeom>
              <a:avLst/>
              <a:gdLst>
                <a:gd name="connsiteX0" fmla="*/ 46513 w 38761"/>
                <a:gd name="connsiteY0" fmla="*/ 0 h 12920"/>
                <a:gd name="connsiteX1" fmla="*/ 0 w 38761"/>
                <a:gd name="connsiteY1" fmla="*/ 25841 h 12920"/>
              </a:gdLst>
              <a:ahLst/>
              <a:cxnLst>
                <a:cxn ang="0">
                  <a:pos x="connsiteX0" y="connsiteY0"/>
                </a:cxn>
                <a:cxn ang="0">
                  <a:pos x="connsiteX1" y="connsiteY1"/>
                </a:cxn>
              </a:cxnLst>
              <a:rect l="l" t="t" r="r" b="b"/>
              <a:pathLst>
                <a:path w="38761" h="12920">
                  <a:moveTo>
                    <a:pt x="46513" y="0"/>
                  </a:moveTo>
                  <a:lnTo>
                    <a:pt x="0" y="25841"/>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sp>
          <p:nvSpPr>
            <p:cNvPr id="59" name="Freeform: Shape 56">
              <a:extLst>
                <a:ext uri="{FF2B5EF4-FFF2-40B4-BE49-F238E27FC236}">
                  <a16:creationId xmlns:a16="http://schemas.microsoft.com/office/drawing/2014/main" id="{20B4F906-16ED-FB42-A754-856537B3C393}"/>
                </a:ext>
              </a:extLst>
            </p:cNvPr>
            <p:cNvSpPr/>
            <p:nvPr/>
          </p:nvSpPr>
          <p:spPr>
            <a:xfrm>
              <a:off x="2816160" y="5781350"/>
              <a:ext cx="12920" cy="180885"/>
            </a:xfrm>
            <a:custGeom>
              <a:avLst/>
              <a:gdLst>
                <a:gd name="connsiteX0" fmla="*/ 0 w 0"/>
                <a:gd name="connsiteY0" fmla="*/ 0 h 180885"/>
                <a:gd name="connsiteX1" fmla="*/ 0 w 0"/>
                <a:gd name="connsiteY1" fmla="*/ 189929 h 180885"/>
              </a:gdLst>
              <a:ahLst/>
              <a:cxnLst>
                <a:cxn ang="0">
                  <a:pos x="connsiteX0" y="connsiteY0"/>
                </a:cxn>
                <a:cxn ang="0">
                  <a:pos x="connsiteX1" y="connsiteY1"/>
                </a:cxn>
              </a:cxnLst>
              <a:rect l="l" t="t" r="r" b="b"/>
              <a:pathLst>
                <a:path h="180885">
                  <a:moveTo>
                    <a:pt x="0" y="0"/>
                  </a:moveTo>
                  <a:lnTo>
                    <a:pt x="0" y="189929"/>
                  </a:lnTo>
                </a:path>
              </a:pathLst>
            </a:custGeom>
            <a:noFill/>
            <a:ln w="22225" cap="flat">
              <a:solidFill>
                <a:schemeClr val="accent3"/>
              </a:solidFill>
              <a:prstDash val="solid"/>
              <a:miter/>
            </a:ln>
          </p:spPr>
          <p:txBody>
            <a:bodyPr rtlCol="0" anchor="ctr"/>
            <a:lstStyle/>
            <a:p>
              <a:endParaRPr lang="en-US" sz="900">
                <a:solidFill>
                  <a:schemeClr val="accent2"/>
                </a:solidFill>
              </a:endParaRPr>
            </a:p>
          </p:txBody>
        </p:sp>
      </p:grpSp>
      <p:pic>
        <p:nvPicPr>
          <p:cNvPr id="63" name="Graphic 62">
            <a:extLst>
              <a:ext uri="{FF2B5EF4-FFF2-40B4-BE49-F238E27FC236}">
                <a16:creationId xmlns:a16="http://schemas.microsoft.com/office/drawing/2014/main" id="{6736CB37-318F-4740-B9A9-1E4129AF2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6480" y="1640122"/>
            <a:ext cx="782129" cy="791330"/>
          </a:xfrm>
          <a:prstGeom prst="rect">
            <a:avLst/>
          </a:prstGeom>
        </p:spPr>
      </p:pic>
      <p:cxnSp>
        <p:nvCxnSpPr>
          <p:cNvPr id="65" name="Straight Connector 64">
            <a:extLst>
              <a:ext uri="{FF2B5EF4-FFF2-40B4-BE49-F238E27FC236}">
                <a16:creationId xmlns:a16="http://schemas.microsoft.com/office/drawing/2014/main" id="{664A3469-DCD0-B44E-B8B2-F3ED98004198}"/>
              </a:ext>
            </a:extLst>
          </p:cNvPr>
          <p:cNvCxnSpPr/>
          <p:nvPr/>
        </p:nvCxnSpPr>
        <p:spPr>
          <a:xfrm>
            <a:off x="922876" y="3093202"/>
            <a:ext cx="1981175" cy="0"/>
          </a:xfrm>
          <a:prstGeom prst="line">
            <a:avLst/>
          </a:prstGeom>
          <a:ln>
            <a:gradFill>
              <a:gsLst>
                <a:gs pos="0">
                  <a:schemeClr val="accent6"/>
                </a:gs>
                <a:gs pos="100000">
                  <a:schemeClr val="accent6">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32A57E9-0284-074A-A64F-B7CE4E72F8C0}"/>
              </a:ext>
            </a:extLst>
          </p:cNvPr>
          <p:cNvCxnSpPr/>
          <p:nvPr/>
        </p:nvCxnSpPr>
        <p:spPr>
          <a:xfrm>
            <a:off x="3609066" y="3093202"/>
            <a:ext cx="1981175" cy="0"/>
          </a:xfrm>
          <a:prstGeom prst="line">
            <a:avLst/>
          </a:prstGeom>
          <a:ln>
            <a:gradFill>
              <a:gsLst>
                <a:gs pos="0">
                  <a:schemeClr val="accent6"/>
                </a:gs>
                <a:gs pos="100000">
                  <a:schemeClr val="accent6">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FFBE794-64C5-DC4A-A506-9FDC7F4E0A57}"/>
              </a:ext>
            </a:extLst>
          </p:cNvPr>
          <p:cNvCxnSpPr/>
          <p:nvPr/>
        </p:nvCxnSpPr>
        <p:spPr>
          <a:xfrm>
            <a:off x="6203713" y="3093202"/>
            <a:ext cx="1981175" cy="0"/>
          </a:xfrm>
          <a:prstGeom prst="line">
            <a:avLst/>
          </a:prstGeom>
          <a:ln>
            <a:gradFill>
              <a:gsLst>
                <a:gs pos="0">
                  <a:schemeClr val="accent6"/>
                </a:gs>
                <a:gs pos="100000">
                  <a:schemeClr val="accent6">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39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38177" y="458366"/>
            <a:ext cx="7645213" cy="323301"/>
          </a:xfrm>
        </p:spPr>
        <p:txBody>
          <a:bodyPr vert="horz" lIns="0" tIns="0" rIns="0" bIns="0" rtlCol="0" anchor="t" anchorCtr="0">
            <a:noAutofit/>
          </a:bodyPr>
          <a:lstStyle/>
          <a:p>
            <a:r>
              <a:rPr lang="en-US">
                <a:latin typeface="Montserrat"/>
              </a:rPr>
              <a:t>Metabolomics</a:t>
            </a:r>
            <a:r>
              <a:rPr lang="en-US">
                <a:solidFill>
                  <a:schemeClr val="accent3"/>
                </a:solidFill>
                <a:latin typeface="Montserrat"/>
              </a:rPr>
              <a:t> Solutions</a:t>
            </a:r>
          </a:p>
          <a:p>
            <a:endParaRPr lang="en-US">
              <a:solidFill>
                <a:schemeClr val="accent2"/>
              </a:solidFill>
            </a:endParaRPr>
          </a:p>
        </p:txBody>
      </p:sp>
      <p:sp>
        <p:nvSpPr>
          <p:cNvPr id="3" name="Text Placeholder 2"/>
          <p:cNvSpPr>
            <a:spLocks noGrp="1"/>
          </p:cNvSpPr>
          <p:nvPr>
            <p:ph type="body" sz="quarter" idx="12"/>
          </p:nvPr>
        </p:nvSpPr>
        <p:spPr/>
        <p:txBody>
          <a:bodyPr vert="horz" lIns="0" tIns="0" rIns="0" bIns="0" rtlCol="0" anchor="t">
            <a:noAutofit/>
          </a:bodyPr>
          <a:lstStyle/>
          <a:p>
            <a:r>
              <a:rPr lang="en-GB">
                <a:latin typeface="Montserrat Medium"/>
              </a:rPr>
              <a:t>DELIVERING HIGH-QUALITY DATA AND INSIGHTS</a:t>
            </a:r>
            <a:endParaRPr lang="en-US"/>
          </a:p>
          <a:p>
            <a:endParaRPr lang="en-GB"/>
          </a:p>
        </p:txBody>
      </p:sp>
      <p:sp>
        <p:nvSpPr>
          <p:cNvPr id="7" name="TextBox 6">
            <a:extLst>
              <a:ext uri="{FF2B5EF4-FFF2-40B4-BE49-F238E27FC236}">
                <a16:creationId xmlns:a16="http://schemas.microsoft.com/office/drawing/2014/main" id="{CCB50E62-16A0-4BD8-B3A6-64CEE18A9282}"/>
              </a:ext>
            </a:extLst>
          </p:cNvPr>
          <p:cNvSpPr txBox="1"/>
          <p:nvPr/>
        </p:nvSpPr>
        <p:spPr>
          <a:xfrm>
            <a:off x="5390435" y="846117"/>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85766"/>
            <a:r>
              <a:rPr lang="en-GB" sz="1000">
                <a:solidFill>
                  <a:srgbClr val="FF4F57"/>
                </a:solidFill>
                <a:latin typeface="Montserrat Medium"/>
              </a:rPr>
              <a:t>FIT FOR PURPOSE TOOLS</a:t>
            </a:r>
            <a:endParaRPr lang="en-US" sz="1000">
              <a:solidFill>
                <a:srgbClr val="FF4F57"/>
              </a:solidFill>
              <a:latin typeface="Calibri" panose="020F0502020204030204"/>
              <a:cs typeface="Calibri"/>
            </a:endParaRPr>
          </a:p>
        </p:txBody>
      </p:sp>
      <p:pic>
        <p:nvPicPr>
          <p:cNvPr id="9" name="Picture 8">
            <a:extLst>
              <a:ext uri="{FF2B5EF4-FFF2-40B4-BE49-F238E27FC236}">
                <a16:creationId xmlns:a16="http://schemas.microsoft.com/office/drawing/2014/main" id="{B47DE7C3-18DC-4069-9B15-AB5DE2DA5661}"/>
              </a:ext>
            </a:extLst>
          </p:cNvPr>
          <p:cNvPicPr>
            <a:picLocks noChangeAspect="1"/>
          </p:cNvPicPr>
          <p:nvPr/>
        </p:nvPicPr>
        <p:blipFill>
          <a:blip r:embed="rId3"/>
          <a:stretch>
            <a:fillRect/>
          </a:stretch>
        </p:blipFill>
        <p:spPr>
          <a:xfrm>
            <a:off x="4705243" y="1163340"/>
            <a:ext cx="2015598" cy="2109974"/>
          </a:xfrm>
          <a:prstGeom prst="rect">
            <a:avLst/>
          </a:prstGeom>
          <a:ln w="12700">
            <a:solidFill>
              <a:srgbClr val="855DA3"/>
            </a:solidFill>
          </a:ln>
        </p:spPr>
      </p:pic>
      <p:pic>
        <p:nvPicPr>
          <p:cNvPr id="10" name="Picture 9">
            <a:extLst>
              <a:ext uri="{FF2B5EF4-FFF2-40B4-BE49-F238E27FC236}">
                <a16:creationId xmlns:a16="http://schemas.microsoft.com/office/drawing/2014/main" id="{C8564C28-F7A3-46EF-A4AF-E7E2CE4F0BE7}"/>
              </a:ext>
            </a:extLst>
          </p:cNvPr>
          <p:cNvPicPr>
            <a:picLocks noChangeAspect="1"/>
          </p:cNvPicPr>
          <p:nvPr/>
        </p:nvPicPr>
        <p:blipFill rotWithShape="1">
          <a:blip r:embed="rId4"/>
          <a:srcRect r="5342"/>
          <a:stretch/>
        </p:blipFill>
        <p:spPr>
          <a:xfrm>
            <a:off x="4705244" y="3331489"/>
            <a:ext cx="2015598" cy="1182344"/>
          </a:xfrm>
          <a:prstGeom prst="rect">
            <a:avLst/>
          </a:prstGeom>
          <a:ln w="12700">
            <a:solidFill>
              <a:srgbClr val="284A6F"/>
            </a:solidFill>
          </a:ln>
        </p:spPr>
      </p:pic>
      <p:pic>
        <p:nvPicPr>
          <p:cNvPr id="12" name="Picture 11">
            <a:extLst>
              <a:ext uri="{FF2B5EF4-FFF2-40B4-BE49-F238E27FC236}">
                <a16:creationId xmlns:a16="http://schemas.microsoft.com/office/drawing/2014/main" id="{5C0FFE23-C1FE-4394-A135-8E1D9D72DA22}"/>
              </a:ext>
            </a:extLst>
          </p:cNvPr>
          <p:cNvPicPr>
            <a:picLocks noChangeAspect="1"/>
          </p:cNvPicPr>
          <p:nvPr/>
        </p:nvPicPr>
        <p:blipFill>
          <a:blip r:embed="rId5"/>
          <a:stretch>
            <a:fillRect/>
          </a:stretch>
        </p:blipFill>
        <p:spPr>
          <a:xfrm>
            <a:off x="6795922" y="1161352"/>
            <a:ext cx="2034716" cy="1409822"/>
          </a:xfrm>
          <a:prstGeom prst="rect">
            <a:avLst/>
          </a:prstGeom>
          <a:noFill/>
          <a:ln w="12700">
            <a:solidFill>
              <a:srgbClr val="FDA851"/>
            </a:solidFill>
          </a:ln>
        </p:spPr>
      </p:pic>
      <p:pic>
        <p:nvPicPr>
          <p:cNvPr id="14" name="Picture 13">
            <a:extLst>
              <a:ext uri="{FF2B5EF4-FFF2-40B4-BE49-F238E27FC236}">
                <a16:creationId xmlns:a16="http://schemas.microsoft.com/office/drawing/2014/main" id="{9D40192F-284B-4FD5-BC16-162AFEB641A2}"/>
              </a:ext>
            </a:extLst>
          </p:cNvPr>
          <p:cNvPicPr>
            <a:picLocks noChangeAspect="1"/>
          </p:cNvPicPr>
          <p:nvPr/>
        </p:nvPicPr>
        <p:blipFill rotWithShape="1">
          <a:blip r:embed="rId6"/>
          <a:srcRect r="29403"/>
          <a:stretch/>
        </p:blipFill>
        <p:spPr>
          <a:xfrm>
            <a:off x="6815041" y="2659253"/>
            <a:ext cx="2015598" cy="1854580"/>
          </a:xfrm>
          <a:prstGeom prst="rect">
            <a:avLst/>
          </a:prstGeom>
          <a:ln w="12700">
            <a:solidFill>
              <a:srgbClr val="855DA3"/>
            </a:solidFill>
          </a:ln>
        </p:spPr>
      </p:pic>
      <p:pic>
        <p:nvPicPr>
          <p:cNvPr id="8" name="Picture 7" descr="Diagram&#10;&#10;Description automatically generated with low confidence">
            <a:extLst>
              <a:ext uri="{FF2B5EF4-FFF2-40B4-BE49-F238E27FC236}">
                <a16:creationId xmlns:a16="http://schemas.microsoft.com/office/drawing/2014/main" id="{CA81BCD3-E8B8-9666-987B-0A7348E657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884960"/>
            <a:ext cx="4597185" cy="3940133"/>
          </a:xfrm>
          <a:prstGeom prst="rect">
            <a:avLst/>
          </a:prstGeom>
        </p:spPr>
      </p:pic>
      <p:sp>
        <p:nvSpPr>
          <p:cNvPr id="4" name="TextBox 1">
            <a:extLst>
              <a:ext uri="{FF2B5EF4-FFF2-40B4-BE49-F238E27FC236}">
                <a16:creationId xmlns:a16="http://schemas.microsoft.com/office/drawing/2014/main" id="{4DBB3D34-CE98-0B03-C670-76A5665C3CE2}"/>
              </a:ext>
            </a:extLst>
          </p:cNvPr>
          <p:cNvSpPr txBox="1"/>
          <p:nvPr/>
        </p:nvSpPr>
        <p:spPr>
          <a:xfrm>
            <a:off x="3027199" y="4391931"/>
            <a:ext cx="1430502" cy="215444"/>
          </a:xfrm>
          <a:prstGeom prst="rect">
            <a:avLst/>
          </a:prstGeom>
          <a:solidFill>
            <a:srgbClr val="FFFFFF"/>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b="1">
                <a:solidFill>
                  <a:schemeClr val="tx2"/>
                </a:solidFill>
                <a:latin typeface="+mj-lt"/>
              </a:rPr>
              <a:t>Complex Lipids Targeted Panel</a:t>
            </a:r>
          </a:p>
        </p:txBody>
      </p:sp>
    </p:spTree>
    <p:extLst>
      <p:ext uri="{BB962C8B-B14F-4D97-AF65-F5344CB8AC3E}">
        <p14:creationId xmlns:p14="http://schemas.microsoft.com/office/powerpoint/2010/main" val="4251675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0E9FC8D3-7578-4F4D-93AE-6FDE711D64FA}"/>
              </a:ext>
            </a:extLst>
          </p:cNvPr>
          <p:cNvSpPr/>
          <p:nvPr/>
        </p:nvSpPr>
        <p:spPr>
          <a:xfrm>
            <a:off x="0" y="1275907"/>
            <a:ext cx="9144000" cy="3229203"/>
          </a:xfrm>
          <a:prstGeom prst="roundRect">
            <a:avLst>
              <a:gd name="adj" fmla="val 0"/>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B7AED1B7-A66D-5F42-ACC9-BE278197A74A}"/>
              </a:ext>
            </a:extLst>
          </p:cNvPr>
          <p:cNvSpPr>
            <a:spLocks noGrp="1"/>
          </p:cNvSpPr>
          <p:nvPr>
            <p:ph type="body" sz="quarter" idx="11"/>
          </p:nvPr>
        </p:nvSpPr>
        <p:spPr>
          <a:xfrm>
            <a:off x="638175" y="527392"/>
            <a:ext cx="7614642" cy="323301"/>
          </a:xfrm>
        </p:spPr>
        <p:txBody>
          <a:bodyPr/>
          <a:lstStyle/>
          <a:p>
            <a:r>
              <a:rPr lang="en-US" sz="2000"/>
              <a:t>Metabolomics is the Nexus of Gene-environment Interactions with Broad Utility in Understanding Health and Disease</a:t>
            </a:r>
          </a:p>
        </p:txBody>
      </p:sp>
      <p:sp>
        <p:nvSpPr>
          <p:cNvPr id="61" name="Content Placeholder 2">
            <a:extLst>
              <a:ext uri="{FF2B5EF4-FFF2-40B4-BE49-F238E27FC236}">
                <a16:creationId xmlns:a16="http://schemas.microsoft.com/office/drawing/2014/main" id="{25177F04-A1EB-C74B-9050-3214CC8F6F06}"/>
              </a:ext>
            </a:extLst>
          </p:cNvPr>
          <p:cNvSpPr txBox="1">
            <a:spLocks/>
          </p:cNvSpPr>
          <p:nvPr/>
        </p:nvSpPr>
        <p:spPr>
          <a:xfrm>
            <a:off x="198474" y="1509995"/>
            <a:ext cx="8747052" cy="235772"/>
          </a:xfrm>
        </p:spPr>
        <p:txBody>
          <a:bodyPr wrap="square">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200" kern="0">
                <a:solidFill>
                  <a:schemeClr val="accent1"/>
                </a:solidFill>
                <a:latin typeface="Montserrat" pitchFamily="2" charset="77"/>
                <a:cs typeface="Arial"/>
              </a:rPr>
              <a:t>The risks for getting most diseases arise from your metabolism, your environment, and your lifestyle.</a:t>
            </a:r>
          </a:p>
        </p:txBody>
      </p:sp>
      <p:sp>
        <p:nvSpPr>
          <p:cNvPr id="129" name="Oval 128">
            <a:extLst>
              <a:ext uri="{FF2B5EF4-FFF2-40B4-BE49-F238E27FC236}">
                <a16:creationId xmlns:a16="http://schemas.microsoft.com/office/drawing/2014/main" id="{2C09E151-7318-0E45-80BA-AB050C2C687D}"/>
              </a:ext>
            </a:extLst>
          </p:cNvPr>
          <p:cNvSpPr>
            <a:spLocks noChangeAspect="1"/>
          </p:cNvSpPr>
          <p:nvPr/>
        </p:nvSpPr>
        <p:spPr>
          <a:xfrm>
            <a:off x="3860991" y="1930556"/>
            <a:ext cx="1417256" cy="1417256"/>
          </a:xfrm>
          <a:prstGeom prst="ellipse">
            <a:avLst/>
          </a:prstGeom>
          <a:gradFill flip="none" rotWithShape="1">
            <a:gsLst>
              <a:gs pos="6000">
                <a:srgbClr val="855FA4"/>
              </a:gs>
              <a:gs pos="100000">
                <a:srgbClr val="FF4F58"/>
              </a:gs>
            </a:gsLst>
            <a:lin ang="2700000" scaled="1"/>
            <a:tileRect/>
          </a:gra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rtlCol="0" anchor="t"/>
          <a:lstStyle/>
          <a:p>
            <a:pPr marL="144463">
              <a:spcAft>
                <a:spcPts val="1200"/>
              </a:spcAft>
            </a:pPr>
            <a:endParaRPr lang="en-US" sz="1200"/>
          </a:p>
        </p:txBody>
      </p:sp>
      <p:grpSp>
        <p:nvGrpSpPr>
          <p:cNvPr id="111" name="Graphic 56">
            <a:extLst>
              <a:ext uri="{FF2B5EF4-FFF2-40B4-BE49-F238E27FC236}">
                <a16:creationId xmlns:a16="http://schemas.microsoft.com/office/drawing/2014/main" id="{059FA8A9-5DDE-A04F-870F-DE7510E2236D}"/>
              </a:ext>
            </a:extLst>
          </p:cNvPr>
          <p:cNvGrpSpPr/>
          <p:nvPr/>
        </p:nvGrpSpPr>
        <p:grpSpPr>
          <a:xfrm>
            <a:off x="4173700" y="2395978"/>
            <a:ext cx="620455" cy="666785"/>
            <a:chOff x="2245080" y="5013881"/>
            <a:chExt cx="882461" cy="948354"/>
          </a:xfrm>
        </p:grpSpPr>
        <p:sp>
          <p:nvSpPr>
            <p:cNvPr id="112" name="Freeform: Shape 33">
              <a:extLst>
                <a:ext uri="{FF2B5EF4-FFF2-40B4-BE49-F238E27FC236}">
                  <a16:creationId xmlns:a16="http://schemas.microsoft.com/office/drawing/2014/main" id="{EA57B909-BDCE-9645-B7FB-99891B47DF6B}"/>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13" name="Freeform: Shape 34">
              <a:extLst>
                <a:ext uri="{FF2B5EF4-FFF2-40B4-BE49-F238E27FC236}">
                  <a16:creationId xmlns:a16="http://schemas.microsoft.com/office/drawing/2014/main" id="{C0BC9A23-9B3A-9243-8940-A5E3E058595C}"/>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14" name="Freeform: Shape 35">
              <a:extLst>
                <a:ext uri="{FF2B5EF4-FFF2-40B4-BE49-F238E27FC236}">
                  <a16:creationId xmlns:a16="http://schemas.microsoft.com/office/drawing/2014/main" id="{BC503875-2BB5-A240-8420-082D0E57BB03}"/>
                </a:ext>
              </a:extLst>
            </p:cNvPr>
            <p:cNvSpPr/>
            <p:nvPr/>
          </p:nvSpPr>
          <p:spPr>
            <a:xfrm>
              <a:off x="2437593" y="5746465"/>
              <a:ext cx="51681" cy="25841"/>
            </a:xfrm>
            <a:custGeom>
              <a:avLst/>
              <a:gdLst>
                <a:gd name="connsiteX0" fmla="*/ 0 w 51681"/>
                <a:gd name="connsiteY0" fmla="*/ 0 h 25840"/>
                <a:gd name="connsiteX1" fmla="*/ 59434 w 51681"/>
                <a:gd name="connsiteY1" fmla="*/ 33593 h 25840"/>
              </a:gdLst>
              <a:ahLst/>
              <a:cxnLst>
                <a:cxn ang="0">
                  <a:pos x="connsiteX0" y="connsiteY0"/>
                </a:cxn>
                <a:cxn ang="0">
                  <a:pos x="connsiteX1" y="connsiteY1"/>
                </a:cxn>
              </a:cxnLst>
              <a:rect l="l" t="t" r="r" b="b"/>
              <a:pathLst>
                <a:path w="51681" h="25840">
                  <a:moveTo>
                    <a:pt x="0" y="0"/>
                  </a:moveTo>
                  <a:lnTo>
                    <a:pt x="59434" y="33593"/>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15" name="Freeform: Shape 36">
              <a:extLst>
                <a:ext uri="{FF2B5EF4-FFF2-40B4-BE49-F238E27FC236}">
                  <a16:creationId xmlns:a16="http://schemas.microsoft.com/office/drawing/2014/main" id="{7EFD3EA9-7B6E-6C45-B703-5C21C068B6CF}"/>
                </a:ext>
              </a:extLst>
            </p:cNvPr>
            <p:cNvSpPr/>
            <p:nvPr/>
          </p:nvSpPr>
          <p:spPr>
            <a:xfrm>
              <a:off x="2499611" y="5689616"/>
              <a:ext cx="310089" cy="271328"/>
            </a:xfrm>
            <a:custGeom>
              <a:avLst/>
              <a:gdLst>
                <a:gd name="connsiteX0" fmla="*/ 316549 w 310088"/>
                <a:gd name="connsiteY0" fmla="*/ 91735 h 271327"/>
                <a:gd name="connsiteX1" fmla="*/ 157628 w 310088"/>
                <a:gd name="connsiteY1" fmla="*/ 0 h 271327"/>
                <a:gd name="connsiteX2" fmla="*/ 0 w 310088"/>
                <a:gd name="connsiteY2" fmla="*/ 91735 h 271327"/>
                <a:gd name="connsiteX3" fmla="*/ 0 w 310088"/>
                <a:gd name="connsiteY3" fmla="*/ 275204 h 271327"/>
              </a:gdLst>
              <a:ahLst/>
              <a:cxnLst>
                <a:cxn ang="0">
                  <a:pos x="connsiteX0" y="connsiteY0"/>
                </a:cxn>
                <a:cxn ang="0">
                  <a:pos x="connsiteX1" y="connsiteY1"/>
                </a:cxn>
                <a:cxn ang="0">
                  <a:pos x="connsiteX2" y="connsiteY2"/>
                </a:cxn>
                <a:cxn ang="0">
                  <a:pos x="connsiteX3" y="connsiteY3"/>
                </a:cxn>
              </a:cxnLst>
              <a:rect l="l" t="t" r="r" b="b"/>
              <a:pathLst>
                <a:path w="310088" h="271327">
                  <a:moveTo>
                    <a:pt x="316549" y="91735"/>
                  </a:moveTo>
                  <a:lnTo>
                    <a:pt x="157628" y="0"/>
                  </a:lnTo>
                  <a:lnTo>
                    <a:pt x="0" y="91735"/>
                  </a:lnTo>
                  <a:lnTo>
                    <a:pt x="0" y="275204"/>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16" name="Freeform: Shape 37">
              <a:extLst>
                <a:ext uri="{FF2B5EF4-FFF2-40B4-BE49-F238E27FC236}">
                  <a16:creationId xmlns:a16="http://schemas.microsoft.com/office/drawing/2014/main" id="{A50C8929-DEBB-8749-8DA5-A29577AF16EA}"/>
                </a:ext>
              </a:extLst>
            </p:cNvPr>
            <p:cNvSpPr/>
            <p:nvPr/>
          </p:nvSpPr>
          <p:spPr>
            <a:xfrm>
              <a:off x="2976373" y="5471262"/>
              <a:ext cx="51681" cy="25841"/>
            </a:xfrm>
            <a:custGeom>
              <a:avLst/>
              <a:gdLst>
                <a:gd name="connsiteX0" fmla="*/ 59434 w 51681"/>
                <a:gd name="connsiteY0" fmla="*/ 0 h 25840"/>
                <a:gd name="connsiteX1" fmla="*/ 0 w 51681"/>
                <a:gd name="connsiteY1" fmla="*/ 34885 h 25840"/>
              </a:gdLst>
              <a:ahLst/>
              <a:cxnLst>
                <a:cxn ang="0">
                  <a:pos x="connsiteX0" y="connsiteY0"/>
                </a:cxn>
                <a:cxn ang="0">
                  <a:pos x="connsiteX1" y="connsiteY1"/>
                </a:cxn>
              </a:cxnLst>
              <a:rect l="l" t="t" r="r" b="b"/>
              <a:pathLst>
                <a:path w="51681" h="25840">
                  <a:moveTo>
                    <a:pt x="59434" y="0"/>
                  </a:moveTo>
                  <a:lnTo>
                    <a:pt x="0" y="34885"/>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17" name="Freeform: Shape 38">
              <a:extLst>
                <a:ext uri="{FF2B5EF4-FFF2-40B4-BE49-F238E27FC236}">
                  <a16:creationId xmlns:a16="http://schemas.microsoft.com/office/drawing/2014/main" id="{EB858CA0-47A5-C74C-8E4D-15F7C2094FAD}"/>
                </a:ext>
              </a:extLst>
            </p:cNvPr>
            <p:cNvSpPr/>
            <p:nvPr/>
          </p:nvSpPr>
          <p:spPr>
            <a:xfrm>
              <a:off x="2816160" y="5345934"/>
              <a:ext cx="12920" cy="64602"/>
            </a:xfrm>
            <a:custGeom>
              <a:avLst/>
              <a:gdLst>
                <a:gd name="connsiteX0" fmla="*/ 0 w 0"/>
                <a:gd name="connsiteY0" fmla="*/ 0 h 64601"/>
                <a:gd name="connsiteX1" fmla="*/ 0 w 0"/>
                <a:gd name="connsiteY1" fmla="*/ 68478 h 64601"/>
              </a:gdLst>
              <a:ahLst/>
              <a:cxnLst>
                <a:cxn ang="0">
                  <a:pos x="connsiteX0" y="connsiteY0"/>
                </a:cxn>
                <a:cxn ang="0">
                  <a:pos x="connsiteX1" y="connsiteY1"/>
                </a:cxn>
              </a:cxnLst>
              <a:rect l="l" t="t" r="r" b="b"/>
              <a:pathLst>
                <a:path h="64601">
                  <a:moveTo>
                    <a:pt x="0" y="0"/>
                  </a:moveTo>
                  <a:lnTo>
                    <a:pt x="0" y="68478"/>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18" name="Freeform: Shape 39">
              <a:extLst>
                <a:ext uri="{FF2B5EF4-FFF2-40B4-BE49-F238E27FC236}">
                  <a16:creationId xmlns:a16="http://schemas.microsoft.com/office/drawing/2014/main" id="{98CB0C7F-62BB-C847-BECA-AD004FCCA8E9}"/>
                </a:ext>
              </a:extLst>
            </p:cNvPr>
            <p:cNvSpPr/>
            <p:nvPr/>
          </p:nvSpPr>
          <p:spPr>
            <a:xfrm>
              <a:off x="2596514" y="5471262"/>
              <a:ext cx="51681" cy="25841"/>
            </a:xfrm>
            <a:custGeom>
              <a:avLst/>
              <a:gdLst>
                <a:gd name="connsiteX0" fmla="*/ 0 w 51681"/>
                <a:gd name="connsiteY0" fmla="*/ 0 h 25840"/>
                <a:gd name="connsiteX1" fmla="*/ 60726 w 51681"/>
                <a:gd name="connsiteY1" fmla="*/ 34885 h 25840"/>
              </a:gdLst>
              <a:ahLst/>
              <a:cxnLst>
                <a:cxn ang="0">
                  <a:pos x="connsiteX0" y="connsiteY0"/>
                </a:cxn>
                <a:cxn ang="0">
                  <a:pos x="connsiteX1" y="connsiteY1"/>
                </a:cxn>
              </a:cxnLst>
              <a:rect l="l" t="t" r="r" b="b"/>
              <a:pathLst>
                <a:path w="51681" h="25840">
                  <a:moveTo>
                    <a:pt x="0" y="0"/>
                  </a:moveTo>
                  <a:lnTo>
                    <a:pt x="60726" y="34885"/>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19" name="Freeform: Shape 40">
              <a:extLst>
                <a:ext uri="{FF2B5EF4-FFF2-40B4-BE49-F238E27FC236}">
                  <a16:creationId xmlns:a16="http://schemas.microsoft.com/office/drawing/2014/main" id="{7BD0BD05-A0AB-B64B-9FA1-2E29493C5F3C}"/>
                </a:ext>
              </a:extLst>
            </p:cNvPr>
            <p:cNvSpPr/>
            <p:nvPr/>
          </p:nvSpPr>
          <p:spPr>
            <a:xfrm>
              <a:off x="2657240" y="5415704"/>
              <a:ext cx="310089" cy="361770"/>
            </a:xfrm>
            <a:custGeom>
              <a:avLst/>
              <a:gdLst>
                <a:gd name="connsiteX0" fmla="*/ 317841 w 310088"/>
                <a:gd name="connsiteY0" fmla="*/ 91735 h 361770"/>
                <a:gd name="connsiteX1" fmla="*/ 158921 w 310088"/>
                <a:gd name="connsiteY1" fmla="*/ 0 h 361770"/>
                <a:gd name="connsiteX2" fmla="*/ 0 w 310088"/>
                <a:gd name="connsiteY2" fmla="*/ 91735 h 361770"/>
                <a:gd name="connsiteX3" fmla="*/ 0 w 310088"/>
                <a:gd name="connsiteY3" fmla="*/ 273912 h 361770"/>
                <a:gd name="connsiteX4" fmla="*/ 158921 w 310088"/>
                <a:gd name="connsiteY4" fmla="*/ 365646 h 361770"/>
                <a:gd name="connsiteX5" fmla="*/ 317841 w 310088"/>
                <a:gd name="connsiteY5" fmla="*/ 273912 h 36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088" h="361770">
                  <a:moveTo>
                    <a:pt x="317841" y="91735"/>
                  </a:moveTo>
                  <a:lnTo>
                    <a:pt x="158921" y="0"/>
                  </a:lnTo>
                  <a:lnTo>
                    <a:pt x="0" y="91735"/>
                  </a:lnTo>
                  <a:lnTo>
                    <a:pt x="0" y="273912"/>
                  </a:lnTo>
                  <a:lnTo>
                    <a:pt x="158921" y="365646"/>
                  </a:lnTo>
                  <a:lnTo>
                    <a:pt x="317841" y="273912"/>
                  </a:lnTo>
                  <a:close/>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20" name="Freeform: Shape 41">
              <a:extLst>
                <a:ext uri="{FF2B5EF4-FFF2-40B4-BE49-F238E27FC236}">
                  <a16:creationId xmlns:a16="http://schemas.microsoft.com/office/drawing/2014/main" id="{F8760991-ECF5-5C49-A78A-F2FD66EC671E}"/>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21" name="Freeform: Shape 42">
              <a:extLst>
                <a:ext uri="{FF2B5EF4-FFF2-40B4-BE49-F238E27FC236}">
                  <a16:creationId xmlns:a16="http://schemas.microsoft.com/office/drawing/2014/main" id="{C24B5CD7-A715-3947-93CF-8CCA8E0ED0A5}"/>
                </a:ext>
              </a:extLst>
            </p:cNvPr>
            <p:cNvSpPr/>
            <p:nvPr/>
          </p:nvSpPr>
          <p:spPr>
            <a:xfrm>
              <a:off x="2817452" y="5230943"/>
              <a:ext cx="310089" cy="271328"/>
            </a:xfrm>
            <a:custGeom>
              <a:avLst/>
              <a:gdLst>
                <a:gd name="connsiteX0" fmla="*/ 0 w 310088"/>
                <a:gd name="connsiteY0" fmla="*/ 0 h 271327"/>
                <a:gd name="connsiteX1" fmla="*/ 0 w 310088"/>
                <a:gd name="connsiteY1" fmla="*/ 182177 h 271327"/>
                <a:gd name="connsiteX2" fmla="*/ 157628 w 310088"/>
                <a:gd name="connsiteY2" fmla="*/ 273912 h 271327"/>
                <a:gd name="connsiteX3" fmla="*/ 316549 w 310088"/>
                <a:gd name="connsiteY3" fmla="*/ 182177 h 271327"/>
              </a:gdLst>
              <a:ahLst/>
              <a:cxnLst>
                <a:cxn ang="0">
                  <a:pos x="connsiteX0" y="connsiteY0"/>
                </a:cxn>
                <a:cxn ang="0">
                  <a:pos x="connsiteX1" y="connsiteY1"/>
                </a:cxn>
                <a:cxn ang="0">
                  <a:pos x="connsiteX2" y="connsiteY2"/>
                </a:cxn>
                <a:cxn ang="0">
                  <a:pos x="connsiteX3" y="connsiteY3"/>
                </a:cxn>
              </a:cxnLst>
              <a:rect l="l" t="t" r="r" b="b"/>
              <a:pathLst>
                <a:path w="310088" h="271327">
                  <a:moveTo>
                    <a:pt x="0" y="0"/>
                  </a:moveTo>
                  <a:lnTo>
                    <a:pt x="0" y="182177"/>
                  </a:lnTo>
                  <a:lnTo>
                    <a:pt x="157628" y="273912"/>
                  </a:lnTo>
                  <a:lnTo>
                    <a:pt x="316549" y="182177"/>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22" name="Freeform: Shape 43">
              <a:extLst>
                <a:ext uri="{FF2B5EF4-FFF2-40B4-BE49-F238E27FC236}">
                  <a16:creationId xmlns:a16="http://schemas.microsoft.com/office/drawing/2014/main" id="{2E9B5221-40C4-2247-AEBD-79E9C7E2C4F9}"/>
                </a:ext>
              </a:extLst>
            </p:cNvPr>
            <p:cNvSpPr/>
            <p:nvPr/>
          </p:nvSpPr>
          <p:spPr>
            <a:xfrm>
              <a:off x="2245080" y="5013881"/>
              <a:ext cx="12920" cy="12920"/>
            </a:xfrm>
            <a:custGeom>
              <a:avLst/>
              <a:gdLst/>
              <a:ahLst/>
              <a:cxnLst/>
              <a:rect l="l" t="t" r="r" b="b"/>
              <a:pathLst>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23" name="Freeform: Shape 44">
              <a:extLst>
                <a:ext uri="{FF2B5EF4-FFF2-40B4-BE49-F238E27FC236}">
                  <a16:creationId xmlns:a16="http://schemas.microsoft.com/office/drawing/2014/main" id="{C4B924D1-D8ED-274E-A114-F72C720133A8}"/>
                </a:ext>
              </a:extLst>
            </p:cNvPr>
            <p:cNvSpPr/>
            <p:nvPr/>
          </p:nvSpPr>
          <p:spPr>
            <a:xfrm>
              <a:off x="2728302" y="5498395"/>
              <a:ext cx="77522" cy="38761"/>
            </a:xfrm>
            <a:custGeom>
              <a:avLst/>
              <a:gdLst>
                <a:gd name="connsiteX0" fmla="*/ 82690 w 77522"/>
                <a:gd name="connsiteY0" fmla="*/ 0 h 38761"/>
                <a:gd name="connsiteX1" fmla="*/ 0 w 77522"/>
                <a:gd name="connsiteY1" fmla="*/ 47805 h 38761"/>
              </a:gdLst>
              <a:ahLst/>
              <a:cxnLst>
                <a:cxn ang="0">
                  <a:pos x="connsiteX0" y="connsiteY0"/>
                </a:cxn>
                <a:cxn ang="0">
                  <a:pos x="connsiteX1" y="connsiteY1"/>
                </a:cxn>
              </a:cxnLst>
              <a:rect l="l" t="t" r="r" b="b"/>
              <a:pathLst>
                <a:path w="77522" h="38761">
                  <a:moveTo>
                    <a:pt x="82690" y="0"/>
                  </a:moveTo>
                  <a:lnTo>
                    <a:pt x="0" y="47805"/>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24" name="Freeform: Shape 45">
              <a:extLst>
                <a:ext uri="{FF2B5EF4-FFF2-40B4-BE49-F238E27FC236}">
                  <a16:creationId xmlns:a16="http://schemas.microsoft.com/office/drawing/2014/main" id="{44F5D5C3-46B6-2D4B-8D81-1D3E45C8A21D}"/>
                </a:ext>
              </a:extLst>
            </p:cNvPr>
            <p:cNvSpPr/>
            <p:nvPr/>
          </p:nvSpPr>
          <p:spPr>
            <a:xfrm>
              <a:off x="2728302" y="5652147"/>
              <a:ext cx="77522" cy="38761"/>
            </a:xfrm>
            <a:custGeom>
              <a:avLst/>
              <a:gdLst>
                <a:gd name="connsiteX0" fmla="*/ 82690 w 77522"/>
                <a:gd name="connsiteY0" fmla="*/ 47805 h 38761"/>
                <a:gd name="connsiteX1" fmla="*/ 0 w 77522"/>
                <a:gd name="connsiteY1" fmla="*/ 0 h 38761"/>
              </a:gdLst>
              <a:ahLst/>
              <a:cxnLst>
                <a:cxn ang="0">
                  <a:pos x="connsiteX0" y="connsiteY0"/>
                </a:cxn>
                <a:cxn ang="0">
                  <a:pos x="connsiteX1" y="connsiteY1"/>
                </a:cxn>
              </a:cxnLst>
              <a:rect l="l" t="t" r="r" b="b"/>
              <a:pathLst>
                <a:path w="77522" h="38761">
                  <a:moveTo>
                    <a:pt x="82690" y="47805"/>
                  </a:moveTo>
                  <a:lnTo>
                    <a:pt x="0" y="0"/>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25" name="Freeform: Shape 46">
              <a:extLst>
                <a:ext uri="{FF2B5EF4-FFF2-40B4-BE49-F238E27FC236}">
                  <a16:creationId xmlns:a16="http://schemas.microsoft.com/office/drawing/2014/main" id="{DEF51114-3518-C74A-B201-2754C4D8E450}"/>
                </a:ext>
              </a:extLst>
            </p:cNvPr>
            <p:cNvSpPr/>
            <p:nvPr/>
          </p:nvSpPr>
          <p:spPr>
            <a:xfrm>
              <a:off x="2901435" y="5551368"/>
              <a:ext cx="12920" cy="90443"/>
            </a:xfrm>
            <a:custGeom>
              <a:avLst/>
              <a:gdLst>
                <a:gd name="connsiteX0" fmla="*/ 0 w 0"/>
                <a:gd name="connsiteY0" fmla="*/ 94319 h 90442"/>
                <a:gd name="connsiteX1" fmla="*/ 0 w 0"/>
                <a:gd name="connsiteY1" fmla="*/ 0 h 90442"/>
              </a:gdLst>
              <a:ahLst/>
              <a:cxnLst>
                <a:cxn ang="0">
                  <a:pos x="connsiteX0" y="connsiteY0"/>
                </a:cxn>
                <a:cxn ang="0">
                  <a:pos x="connsiteX1" y="connsiteY1"/>
                </a:cxn>
              </a:cxnLst>
              <a:rect l="l" t="t" r="r" b="b"/>
              <a:pathLst>
                <a:path h="90442">
                  <a:moveTo>
                    <a:pt x="0" y="94319"/>
                  </a:moveTo>
                  <a:lnTo>
                    <a:pt x="0" y="0"/>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26" name="Freeform: Shape 47">
              <a:extLst>
                <a:ext uri="{FF2B5EF4-FFF2-40B4-BE49-F238E27FC236}">
                  <a16:creationId xmlns:a16="http://schemas.microsoft.com/office/drawing/2014/main" id="{E0A6CA4F-6D7B-8643-9072-A77A950B7713}"/>
                </a:ext>
              </a:extLst>
            </p:cNvPr>
            <p:cNvSpPr/>
            <p:nvPr/>
          </p:nvSpPr>
          <p:spPr>
            <a:xfrm>
              <a:off x="2769647" y="5199934"/>
              <a:ext cx="38761" cy="12920"/>
            </a:xfrm>
            <a:custGeom>
              <a:avLst/>
              <a:gdLst>
                <a:gd name="connsiteX0" fmla="*/ 0 w 38761"/>
                <a:gd name="connsiteY0" fmla="*/ 0 h 12920"/>
                <a:gd name="connsiteX1" fmla="*/ 46513 w 38761"/>
                <a:gd name="connsiteY1" fmla="*/ 25841 h 12920"/>
              </a:gdLst>
              <a:ahLst/>
              <a:cxnLst>
                <a:cxn ang="0">
                  <a:pos x="connsiteX0" y="connsiteY0"/>
                </a:cxn>
                <a:cxn ang="0">
                  <a:pos x="connsiteX1" y="connsiteY1"/>
                </a:cxn>
              </a:cxnLst>
              <a:rect l="l" t="t" r="r" b="b"/>
              <a:pathLst>
                <a:path w="38761" h="12920">
                  <a:moveTo>
                    <a:pt x="0" y="0"/>
                  </a:moveTo>
                  <a:lnTo>
                    <a:pt x="46513" y="25841"/>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27" name="Freeform: Shape 48">
              <a:extLst>
                <a:ext uri="{FF2B5EF4-FFF2-40B4-BE49-F238E27FC236}">
                  <a16:creationId xmlns:a16="http://schemas.microsoft.com/office/drawing/2014/main" id="{E516F3F7-4A3F-3D40-9607-50B8EC6761B2}"/>
                </a:ext>
              </a:extLst>
            </p:cNvPr>
            <p:cNvSpPr/>
            <p:nvPr/>
          </p:nvSpPr>
          <p:spPr>
            <a:xfrm>
              <a:off x="2821328" y="5199934"/>
              <a:ext cx="38761" cy="12920"/>
            </a:xfrm>
            <a:custGeom>
              <a:avLst/>
              <a:gdLst>
                <a:gd name="connsiteX0" fmla="*/ 46513 w 38761"/>
                <a:gd name="connsiteY0" fmla="*/ 0 h 12920"/>
                <a:gd name="connsiteX1" fmla="*/ 0 w 38761"/>
                <a:gd name="connsiteY1" fmla="*/ 25841 h 12920"/>
              </a:gdLst>
              <a:ahLst/>
              <a:cxnLst>
                <a:cxn ang="0">
                  <a:pos x="connsiteX0" y="connsiteY0"/>
                </a:cxn>
                <a:cxn ang="0">
                  <a:pos x="connsiteX1" y="connsiteY1"/>
                </a:cxn>
              </a:cxnLst>
              <a:rect l="l" t="t" r="r" b="b"/>
              <a:pathLst>
                <a:path w="38761" h="12920">
                  <a:moveTo>
                    <a:pt x="46513" y="0"/>
                  </a:moveTo>
                  <a:lnTo>
                    <a:pt x="0" y="25841"/>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sp>
          <p:nvSpPr>
            <p:cNvPr id="128" name="Freeform: Shape 49">
              <a:extLst>
                <a:ext uri="{FF2B5EF4-FFF2-40B4-BE49-F238E27FC236}">
                  <a16:creationId xmlns:a16="http://schemas.microsoft.com/office/drawing/2014/main" id="{1C939E04-DCCD-FC46-8962-828DA1BF7BAF}"/>
                </a:ext>
              </a:extLst>
            </p:cNvPr>
            <p:cNvSpPr/>
            <p:nvPr/>
          </p:nvSpPr>
          <p:spPr>
            <a:xfrm>
              <a:off x="2816160" y="5781350"/>
              <a:ext cx="12920" cy="180885"/>
            </a:xfrm>
            <a:custGeom>
              <a:avLst/>
              <a:gdLst>
                <a:gd name="connsiteX0" fmla="*/ 0 w 0"/>
                <a:gd name="connsiteY0" fmla="*/ 0 h 180885"/>
                <a:gd name="connsiteX1" fmla="*/ 0 w 0"/>
                <a:gd name="connsiteY1" fmla="*/ 189929 h 180885"/>
              </a:gdLst>
              <a:ahLst/>
              <a:cxnLst>
                <a:cxn ang="0">
                  <a:pos x="connsiteX0" y="connsiteY0"/>
                </a:cxn>
                <a:cxn ang="0">
                  <a:pos x="connsiteX1" y="connsiteY1"/>
                </a:cxn>
              </a:cxnLst>
              <a:rect l="l" t="t" r="r" b="b"/>
              <a:pathLst>
                <a:path h="180885">
                  <a:moveTo>
                    <a:pt x="0" y="0"/>
                  </a:moveTo>
                  <a:lnTo>
                    <a:pt x="0" y="189929"/>
                  </a:lnTo>
                </a:path>
              </a:pathLst>
            </a:custGeom>
            <a:noFill/>
            <a:ln w="19050" cap="flat">
              <a:solidFill>
                <a:schemeClr val="bg1"/>
              </a:solidFill>
              <a:prstDash val="solid"/>
              <a:miter/>
            </a:ln>
          </p:spPr>
          <p:txBody>
            <a:bodyPr rtlCol="0" anchor="ctr"/>
            <a:lstStyle/>
            <a:p>
              <a:endParaRPr lang="en-US" sz="900">
                <a:solidFill>
                  <a:schemeClr val="accent2"/>
                </a:solidFill>
              </a:endParaRPr>
            </a:p>
          </p:txBody>
        </p:sp>
      </p:grpSp>
      <p:sp>
        <p:nvSpPr>
          <p:cNvPr id="98" name="Rectangle: Rounded Corners 8">
            <a:extLst>
              <a:ext uri="{FF2B5EF4-FFF2-40B4-BE49-F238E27FC236}">
                <a16:creationId xmlns:a16="http://schemas.microsoft.com/office/drawing/2014/main" id="{699CB8B3-CCB6-1141-BDEB-8E08CAC67E5B}"/>
              </a:ext>
            </a:extLst>
          </p:cNvPr>
          <p:cNvSpPr/>
          <p:nvPr/>
        </p:nvSpPr>
        <p:spPr>
          <a:xfrm>
            <a:off x="637483" y="2109303"/>
            <a:ext cx="2443176" cy="1515531"/>
          </a:xfrm>
          <a:prstGeom prst="roundRect">
            <a:avLst>
              <a:gd name="adj" fmla="val 7630"/>
            </a:avLst>
          </a:prstGeom>
          <a:solidFill>
            <a:schemeClr val="accent6">
              <a:alpha val="3526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C61122DE-B750-0A47-8FCE-264382099B7E}"/>
              </a:ext>
            </a:extLst>
          </p:cNvPr>
          <p:cNvSpPr txBox="1"/>
          <p:nvPr/>
        </p:nvSpPr>
        <p:spPr>
          <a:xfrm>
            <a:off x="883870" y="3236406"/>
            <a:ext cx="874764" cy="246221"/>
          </a:xfrm>
          <a:prstGeom prst="rect">
            <a:avLst/>
          </a:prstGeom>
          <a:noFill/>
        </p:spPr>
        <p:txBody>
          <a:bodyPr wrap="square" rtlCol="0">
            <a:spAutoFit/>
          </a:bodyPr>
          <a:lstStyle/>
          <a:p>
            <a:pPr algn="ctr" defTabSz="914378">
              <a:buClr>
                <a:srgbClr val="000000"/>
              </a:buClr>
            </a:pPr>
            <a:r>
              <a:rPr lang="en-US" sz="1000" b="1" kern="0">
                <a:solidFill>
                  <a:schemeClr val="accent2"/>
                </a:solidFill>
                <a:latin typeface="Montserrat" pitchFamily="2" charset="77"/>
                <a:cs typeface="Arial"/>
                <a:sym typeface="Arial"/>
              </a:rPr>
              <a:t>Genome </a:t>
            </a:r>
          </a:p>
        </p:txBody>
      </p:sp>
      <p:grpSp>
        <p:nvGrpSpPr>
          <p:cNvPr id="100" name="Group 99">
            <a:extLst>
              <a:ext uri="{FF2B5EF4-FFF2-40B4-BE49-F238E27FC236}">
                <a16:creationId xmlns:a16="http://schemas.microsoft.com/office/drawing/2014/main" id="{683B4D91-3E50-084A-83DF-1ED17ACC45DF}"/>
              </a:ext>
            </a:extLst>
          </p:cNvPr>
          <p:cNvGrpSpPr>
            <a:grpSpLocks noChangeAspect="1"/>
          </p:cNvGrpSpPr>
          <p:nvPr/>
        </p:nvGrpSpPr>
        <p:grpSpPr>
          <a:xfrm>
            <a:off x="975402" y="2454319"/>
            <a:ext cx="700747" cy="709731"/>
            <a:chOff x="1332996" y="1400093"/>
            <a:chExt cx="1334756" cy="1351871"/>
          </a:xfrm>
        </p:grpSpPr>
        <p:sp>
          <p:nvSpPr>
            <p:cNvPr id="106" name="Oval 105">
              <a:extLst>
                <a:ext uri="{FF2B5EF4-FFF2-40B4-BE49-F238E27FC236}">
                  <a16:creationId xmlns:a16="http://schemas.microsoft.com/office/drawing/2014/main" id="{1D86BEEB-742E-944D-A580-75608DB184B8}"/>
                </a:ext>
              </a:extLst>
            </p:cNvPr>
            <p:cNvSpPr/>
            <p:nvPr/>
          </p:nvSpPr>
          <p:spPr>
            <a:xfrm>
              <a:off x="1332996" y="1412186"/>
              <a:ext cx="1334756" cy="1339778"/>
            </a:xfrm>
            <a:prstGeom prst="ellipse">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a:extLst>
                <a:ext uri="{FF2B5EF4-FFF2-40B4-BE49-F238E27FC236}">
                  <a16:creationId xmlns:a16="http://schemas.microsoft.com/office/drawing/2014/main" id="{73DC4DB3-91DC-FD45-B3C4-0B6798E764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9828" y="1400093"/>
              <a:ext cx="1279208" cy="1294257"/>
            </a:xfrm>
            <a:prstGeom prst="rect">
              <a:avLst/>
            </a:prstGeom>
          </p:spPr>
        </p:pic>
      </p:grpSp>
      <p:grpSp>
        <p:nvGrpSpPr>
          <p:cNvPr id="101" name="Group 100">
            <a:extLst>
              <a:ext uri="{FF2B5EF4-FFF2-40B4-BE49-F238E27FC236}">
                <a16:creationId xmlns:a16="http://schemas.microsoft.com/office/drawing/2014/main" id="{A9147A57-24E6-0149-B3A0-86A0FB96551A}"/>
              </a:ext>
            </a:extLst>
          </p:cNvPr>
          <p:cNvGrpSpPr>
            <a:grpSpLocks noChangeAspect="1"/>
          </p:cNvGrpSpPr>
          <p:nvPr/>
        </p:nvGrpSpPr>
        <p:grpSpPr>
          <a:xfrm>
            <a:off x="2026177" y="2457493"/>
            <a:ext cx="700747" cy="703384"/>
            <a:chOff x="2595016" y="3088309"/>
            <a:chExt cx="1334756" cy="1339778"/>
          </a:xfrm>
        </p:grpSpPr>
        <p:sp>
          <p:nvSpPr>
            <p:cNvPr id="104" name="Oval 103">
              <a:extLst>
                <a:ext uri="{FF2B5EF4-FFF2-40B4-BE49-F238E27FC236}">
                  <a16:creationId xmlns:a16="http://schemas.microsoft.com/office/drawing/2014/main" id="{CD9555A4-CD25-6C43-8E20-58B9686DB074}"/>
                </a:ext>
              </a:extLst>
            </p:cNvPr>
            <p:cNvSpPr/>
            <p:nvPr/>
          </p:nvSpPr>
          <p:spPr>
            <a:xfrm>
              <a:off x="2595016" y="3088309"/>
              <a:ext cx="1334756" cy="1339778"/>
            </a:xfrm>
            <a:prstGeom prst="ellipse">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26">
              <a:extLst>
                <a:ext uri="{FF2B5EF4-FFF2-40B4-BE49-F238E27FC236}">
                  <a16:creationId xmlns:a16="http://schemas.microsoft.com/office/drawing/2014/main" id="{2DB77956-EFB3-6A45-BE97-DCFF5BD4CF6D}"/>
                </a:ext>
              </a:extLst>
            </p:cNvPr>
            <p:cNvSpPr>
              <a:spLocks noChangeAspect="1"/>
            </p:cNvSpPr>
            <p:nvPr/>
          </p:nvSpPr>
          <p:spPr>
            <a:xfrm>
              <a:off x="2828688" y="3367606"/>
              <a:ext cx="854961" cy="719356"/>
            </a:xfrm>
            <a:custGeom>
              <a:avLst/>
              <a:gdLst>
                <a:gd name="connsiteX0" fmla="*/ 15389 w 647700"/>
                <a:gd name="connsiteY0" fmla="*/ 426617 h 542925"/>
                <a:gd name="connsiteX1" fmla="*/ 15389 w 647700"/>
                <a:gd name="connsiteY1" fmla="*/ 426617 h 542925"/>
                <a:gd name="connsiteX2" fmla="*/ 18247 w 647700"/>
                <a:gd name="connsiteY2" fmla="*/ 424712 h 542925"/>
                <a:gd name="connsiteX3" fmla="*/ 23962 w 647700"/>
                <a:gd name="connsiteY3" fmla="*/ 423760 h 542925"/>
                <a:gd name="connsiteX4" fmla="*/ 43964 w 647700"/>
                <a:gd name="connsiteY4" fmla="*/ 430427 h 542925"/>
                <a:gd name="connsiteX5" fmla="*/ 95399 w 647700"/>
                <a:gd name="connsiteY5" fmla="*/ 461860 h 542925"/>
                <a:gd name="connsiteX6" fmla="*/ 181124 w 647700"/>
                <a:gd name="connsiteY6" fmla="*/ 519962 h 542925"/>
                <a:gd name="connsiteX7" fmla="*/ 216367 w 647700"/>
                <a:gd name="connsiteY7" fmla="*/ 538060 h 542925"/>
                <a:gd name="connsiteX8" fmla="*/ 230654 w 647700"/>
                <a:gd name="connsiteY8" fmla="*/ 539965 h 542925"/>
                <a:gd name="connsiteX9" fmla="*/ 237322 w 647700"/>
                <a:gd name="connsiteY9" fmla="*/ 539012 h 542925"/>
                <a:gd name="connsiteX10" fmla="*/ 243037 w 647700"/>
                <a:gd name="connsiteY10" fmla="*/ 535202 h 542925"/>
                <a:gd name="connsiteX11" fmla="*/ 294472 w 647700"/>
                <a:gd name="connsiteY11" fmla="*/ 483767 h 542925"/>
                <a:gd name="connsiteX12" fmla="*/ 297329 w 647700"/>
                <a:gd name="connsiteY12" fmla="*/ 479005 h 542925"/>
                <a:gd name="connsiteX13" fmla="*/ 299234 w 647700"/>
                <a:gd name="connsiteY13" fmla="*/ 468527 h 542925"/>
                <a:gd name="connsiteX14" fmla="*/ 291614 w 647700"/>
                <a:gd name="connsiteY14" fmla="*/ 444715 h 542925"/>
                <a:gd name="connsiteX15" fmla="*/ 259229 w 647700"/>
                <a:gd name="connsiteY15" fmla="*/ 391375 h 542925"/>
                <a:gd name="connsiteX16" fmla="*/ 238274 w 647700"/>
                <a:gd name="connsiteY16" fmla="*/ 361847 h 542925"/>
                <a:gd name="connsiteX17" fmla="*/ 298282 w 647700"/>
                <a:gd name="connsiteY17" fmla="*/ 402805 h 542925"/>
                <a:gd name="connsiteX18" fmla="*/ 333524 w 647700"/>
                <a:gd name="connsiteY18" fmla="*/ 419950 h 542925"/>
                <a:gd name="connsiteX19" fmla="*/ 347812 w 647700"/>
                <a:gd name="connsiteY19" fmla="*/ 421855 h 542925"/>
                <a:gd name="connsiteX20" fmla="*/ 354479 w 647700"/>
                <a:gd name="connsiteY20" fmla="*/ 420902 h 542925"/>
                <a:gd name="connsiteX21" fmla="*/ 360194 w 647700"/>
                <a:gd name="connsiteY21" fmla="*/ 417092 h 542925"/>
                <a:gd name="connsiteX22" fmla="*/ 411629 w 647700"/>
                <a:gd name="connsiteY22" fmla="*/ 365657 h 542925"/>
                <a:gd name="connsiteX23" fmla="*/ 414487 w 647700"/>
                <a:gd name="connsiteY23" fmla="*/ 360895 h 542925"/>
                <a:gd name="connsiteX24" fmla="*/ 416392 w 647700"/>
                <a:gd name="connsiteY24" fmla="*/ 350417 h 542925"/>
                <a:gd name="connsiteX25" fmla="*/ 408772 w 647700"/>
                <a:gd name="connsiteY25" fmla="*/ 326605 h 542925"/>
                <a:gd name="connsiteX26" fmla="*/ 376387 w 647700"/>
                <a:gd name="connsiteY26" fmla="*/ 273265 h 542925"/>
                <a:gd name="connsiteX27" fmla="*/ 355432 w 647700"/>
                <a:gd name="connsiteY27" fmla="*/ 243737 h 542925"/>
                <a:gd name="connsiteX28" fmla="*/ 415439 w 647700"/>
                <a:gd name="connsiteY28" fmla="*/ 284695 h 542925"/>
                <a:gd name="connsiteX29" fmla="*/ 450682 w 647700"/>
                <a:gd name="connsiteY29" fmla="*/ 301840 h 542925"/>
                <a:gd name="connsiteX30" fmla="*/ 464969 w 647700"/>
                <a:gd name="connsiteY30" fmla="*/ 303745 h 542925"/>
                <a:gd name="connsiteX31" fmla="*/ 471637 w 647700"/>
                <a:gd name="connsiteY31" fmla="*/ 302792 h 542925"/>
                <a:gd name="connsiteX32" fmla="*/ 477352 w 647700"/>
                <a:gd name="connsiteY32" fmla="*/ 298982 h 542925"/>
                <a:gd name="connsiteX33" fmla="*/ 528787 w 647700"/>
                <a:gd name="connsiteY33" fmla="*/ 247547 h 542925"/>
                <a:gd name="connsiteX34" fmla="*/ 531644 w 647700"/>
                <a:gd name="connsiteY34" fmla="*/ 242785 h 542925"/>
                <a:gd name="connsiteX35" fmla="*/ 533549 w 647700"/>
                <a:gd name="connsiteY35" fmla="*/ 232307 h 542925"/>
                <a:gd name="connsiteX36" fmla="*/ 525929 w 647700"/>
                <a:gd name="connsiteY36" fmla="*/ 208495 h 542925"/>
                <a:gd name="connsiteX37" fmla="*/ 493544 w 647700"/>
                <a:gd name="connsiteY37" fmla="*/ 155155 h 542925"/>
                <a:gd name="connsiteX38" fmla="*/ 472589 w 647700"/>
                <a:gd name="connsiteY38" fmla="*/ 125627 h 542925"/>
                <a:gd name="connsiteX39" fmla="*/ 532597 w 647700"/>
                <a:gd name="connsiteY39" fmla="*/ 166585 h 542925"/>
                <a:gd name="connsiteX40" fmla="*/ 567839 w 647700"/>
                <a:gd name="connsiteY40" fmla="*/ 183730 h 542925"/>
                <a:gd name="connsiteX41" fmla="*/ 582127 w 647700"/>
                <a:gd name="connsiteY41" fmla="*/ 185635 h 542925"/>
                <a:gd name="connsiteX42" fmla="*/ 588794 w 647700"/>
                <a:gd name="connsiteY42" fmla="*/ 184682 h 542925"/>
                <a:gd name="connsiteX43" fmla="*/ 594509 w 647700"/>
                <a:gd name="connsiteY43" fmla="*/ 180872 h 542925"/>
                <a:gd name="connsiteX44" fmla="*/ 645944 w 647700"/>
                <a:gd name="connsiteY44" fmla="*/ 129437 h 542925"/>
                <a:gd name="connsiteX45" fmla="*/ 646897 w 647700"/>
                <a:gd name="connsiteY45" fmla="*/ 128485 h 542925"/>
                <a:gd name="connsiteX46" fmla="*/ 645944 w 647700"/>
                <a:gd name="connsiteY46" fmla="*/ 121817 h 542925"/>
                <a:gd name="connsiteX47" fmla="*/ 639277 w 647700"/>
                <a:gd name="connsiteY47" fmla="*/ 120865 h 542925"/>
                <a:gd name="connsiteX48" fmla="*/ 638324 w 647700"/>
                <a:gd name="connsiteY48" fmla="*/ 121817 h 542925"/>
                <a:gd name="connsiteX49" fmla="*/ 636419 w 647700"/>
                <a:gd name="connsiteY49" fmla="*/ 122770 h 542925"/>
                <a:gd name="connsiteX50" fmla="*/ 634514 w 647700"/>
                <a:gd name="connsiteY50" fmla="*/ 123722 h 542925"/>
                <a:gd name="connsiteX51" fmla="*/ 614512 w 647700"/>
                <a:gd name="connsiteY51" fmla="*/ 117055 h 542925"/>
                <a:gd name="connsiteX52" fmla="*/ 563077 w 647700"/>
                <a:gd name="connsiteY52" fmla="*/ 85622 h 542925"/>
                <a:gd name="connsiteX53" fmla="*/ 477352 w 647700"/>
                <a:gd name="connsiteY53" fmla="*/ 27520 h 542925"/>
                <a:gd name="connsiteX54" fmla="*/ 442109 w 647700"/>
                <a:gd name="connsiteY54" fmla="*/ 9422 h 542925"/>
                <a:gd name="connsiteX55" fmla="*/ 427822 w 647700"/>
                <a:gd name="connsiteY55" fmla="*/ 7517 h 542925"/>
                <a:gd name="connsiteX56" fmla="*/ 421154 w 647700"/>
                <a:gd name="connsiteY56" fmla="*/ 8470 h 542925"/>
                <a:gd name="connsiteX57" fmla="*/ 415439 w 647700"/>
                <a:gd name="connsiteY57" fmla="*/ 12280 h 542925"/>
                <a:gd name="connsiteX58" fmla="*/ 364004 w 647700"/>
                <a:gd name="connsiteY58" fmla="*/ 63715 h 542925"/>
                <a:gd name="connsiteX59" fmla="*/ 360194 w 647700"/>
                <a:gd name="connsiteY59" fmla="*/ 69430 h 542925"/>
                <a:gd name="connsiteX60" fmla="*/ 359242 w 647700"/>
                <a:gd name="connsiteY60" fmla="*/ 81812 h 542925"/>
                <a:gd name="connsiteX61" fmla="*/ 368767 w 647700"/>
                <a:gd name="connsiteY61" fmla="*/ 108482 h 542925"/>
                <a:gd name="connsiteX62" fmla="*/ 399247 w 647700"/>
                <a:gd name="connsiteY62" fmla="*/ 157060 h 542925"/>
                <a:gd name="connsiteX63" fmla="*/ 419249 w 647700"/>
                <a:gd name="connsiteY63" fmla="*/ 185635 h 542925"/>
                <a:gd name="connsiteX64" fmla="*/ 360194 w 647700"/>
                <a:gd name="connsiteY64" fmla="*/ 145630 h 542925"/>
                <a:gd name="connsiteX65" fmla="*/ 324952 w 647700"/>
                <a:gd name="connsiteY65" fmla="*/ 127532 h 542925"/>
                <a:gd name="connsiteX66" fmla="*/ 310664 w 647700"/>
                <a:gd name="connsiteY66" fmla="*/ 125627 h 542925"/>
                <a:gd name="connsiteX67" fmla="*/ 303997 w 647700"/>
                <a:gd name="connsiteY67" fmla="*/ 126580 h 542925"/>
                <a:gd name="connsiteX68" fmla="*/ 298282 w 647700"/>
                <a:gd name="connsiteY68" fmla="*/ 130390 h 542925"/>
                <a:gd name="connsiteX69" fmla="*/ 246847 w 647700"/>
                <a:gd name="connsiteY69" fmla="*/ 181825 h 542925"/>
                <a:gd name="connsiteX70" fmla="*/ 243037 w 647700"/>
                <a:gd name="connsiteY70" fmla="*/ 187540 h 542925"/>
                <a:gd name="connsiteX71" fmla="*/ 242084 w 647700"/>
                <a:gd name="connsiteY71" fmla="*/ 199922 h 542925"/>
                <a:gd name="connsiteX72" fmla="*/ 251609 w 647700"/>
                <a:gd name="connsiteY72" fmla="*/ 226592 h 542925"/>
                <a:gd name="connsiteX73" fmla="*/ 282089 w 647700"/>
                <a:gd name="connsiteY73" fmla="*/ 275170 h 542925"/>
                <a:gd name="connsiteX74" fmla="*/ 302092 w 647700"/>
                <a:gd name="connsiteY74" fmla="*/ 303745 h 542925"/>
                <a:gd name="connsiteX75" fmla="*/ 243037 w 647700"/>
                <a:gd name="connsiteY75" fmla="*/ 263740 h 542925"/>
                <a:gd name="connsiteX76" fmla="*/ 207794 w 647700"/>
                <a:gd name="connsiteY76" fmla="*/ 245642 h 542925"/>
                <a:gd name="connsiteX77" fmla="*/ 193507 w 647700"/>
                <a:gd name="connsiteY77" fmla="*/ 243737 h 542925"/>
                <a:gd name="connsiteX78" fmla="*/ 186839 w 647700"/>
                <a:gd name="connsiteY78" fmla="*/ 244690 h 542925"/>
                <a:gd name="connsiteX79" fmla="*/ 181124 w 647700"/>
                <a:gd name="connsiteY79" fmla="*/ 248500 h 542925"/>
                <a:gd name="connsiteX80" fmla="*/ 129689 w 647700"/>
                <a:gd name="connsiteY80" fmla="*/ 299935 h 542925"/>
                <a:gd name="connsiteX81" fmla="*/ 125879 w 647700"/>
                <a:gd name="connsiteY81" fmla="*/ 305650 h 542925"/>
                <a:gd name="connsiteX82" fmla="*/ 124927 w 647700"/>
                <a:gd name="connsiteY82" fmla="*/ 318032 h 542925"/>
                <a:gd name="connsiteX83" fmla="*/ 134452 w 647700"/>
                <a:gd name="connsiteY83" fmla="*/ 344702 h 542925"/>
                <a:gd name="connsiteX84" fmla="*/ 164932 w 647700"/>
                <a:gd name="connsiteY84" fmla="*/ 393280 h 542925"/>
                <a:gd name="connsiteX85" fmla="*/ 184934 w 647700"/>
                <a:gd name="connsiteY85" fmla="*/ 421855 h 542925"/>
                <a:gd name="connsiteX86" fmla="*/ 125879 w 647700"/>
                <a:gd name="connsiteY86" fmla="*/ 381850 h 542925"/>
                <a:gd name="connsiteX87" fmla="*/ 90637 w 647700"/>
                <a:gd name="connsiteY87" fmla="*/ 363752 h 542925"/>
                <a:gd name="connsiteX88" fmla="*/ 76349 w 647700"/>
                <a:gd name="connsiteY88" fmla="*/ 361847 h 542925"/>
                <a:gd name="connsiteX89" fmla="*/ 69682 w 647700"/>
                <a:gd name="connsiteY89" fmla="*/ 362800 h 542925"/>
                <a:gd name="connsiteX90" fmla="*/ 63967 w 647700"/>
                <a:gd name="connsiteY90" fmla="*/ 366610 h 542925"/>
                <a:gd name="connsiteX91" fmla="*/ 8722 w 647700"/>
                <a:gd name="connsiteY91" fmla="*/ 418997 h 542925"/>
                <a:gd name="connsiteX92" fmla="*/ 7769 w 647700"/>
                <a:gd name="connsiteY92" fmla="*/ 419950 h 542925"/>
                <a:gd name="connsiteX93" fmla="*/ 8722 w 647700"/>
                <a:gd name="connsiteY93" fmla="*/ 426617 h 542925"/>
                <a:gd name="connsiteX94" fmla="*/ 15389 w 647700"/>
                <a:gd name="connsiteY94" fmla="*/ 426617 h 542925"/>
                <a:gd name="connsiteX95" fmla="*/ 449729 w 647700"/>
                <a:gd name="connsiteY95" fmla="*/ 24662 h 542925"/>
                <a:gd name="connsiteX96" fmla="*/ 501164 w 647700"/>
                <a:gd name="connsiteY96" fmla="*/ 56095 h 542925"/>
                <a:gd name="connsiteX97" fmla="*/ 586889 w 647700"/>
                <a:gd name="connsiteY97" fmla="*/ 114197 h 542925"/>
                <a:gd name="connsiteX98" fmla="*/ 622132 w 647700"/>
                <a:gd name="connsiteY98" fmla="*/ 132295 h 542925"/>
                <a:gd name="connsiteX99" fmla="*/ 629752 w 647700"/>
                <a:gd name="connsiteY99" fmla="*/ 134200 h 542925"/>
                <a:gd name="connsiteX100" fmla="*/ 590699 w 647700"/>
                <a:gd name="connsiteY100" fmla="*/ 173252 h 542925"/>
                <a:gd name="connsiteX101" fmla="*/ 588794 w 647700"/>
                <a:gd name="connsiteY101" fmla="*/ 174205 h 542925"/>
                <a:gd name="connsiteX102" fmla="*/ 581174 w 647700"/>
                <a:gd name="connsiteY102" fmla="*/ 174205 h 542925"/>
                <a:gd name="connsiteX103" fmla="*/ 558314 w 647700"/>
                <a:gd name="connsiteY103" fmla="*/ 165632 h 542925"/>
                <a:gd name="connsiteX104" fmla="*/ 510689 w 647700"/>
                <a:gd name="connsiteY104" fmla="*/ 136105 h 542925"/>
                <a:gd name="connsiteX105" fmla="*/ 458302 w 647700"/>
                <a:gd name="connsiteY105" fmla="*/ 99910 h 542925"/>
                <a:gd name="connsiteX106" fmla="*/ 438299 w 647700"/>
                <a:gd name="connsiteY106" fmla="*/ 69430 h 542925"/>
                <a:gd name="connsiteX107" fmla="*/ 422107 w 647700"/>
                <a:gd name="connsiteY107" fmla="*/ 36092 h 542925"/>
                <a:gd name="connsiteX108" fmla="*/ 420202 w 647700"/>
                <a:gd name="connsiteY108" fmla="*/ 25615 h 542925"/>
                <a:gd name="connsiteX109" fmla="*/ 421154 w 647700"/>
                <a:gd name="connsiteY109" fmla="*/ 22757 h 542925"/>
                <a:gd name="connsiteX110" fmla="*/ 422107 w 647700"/>
                <a:gd name="connsiteY110" fmla="*/ 20852 h 542925"/>
                <a:gd name="connsiteX111" fmla="*/ 424012 w 647700"/>
                <a:gd name="connsiteY111" fmla="*/ 19900 h 542925"/>
                <a:gd name="connsiteX112" fmla="*/ 429727 w 647700"/>
                <a:gd name="connsiteY112" fmla="*/ 18947 h 542925"/>
                <a:gd name="connsiteX113" fmla="*/ 449729 w 647700"/>
                <a:gd name="connsiteY113" fmla="*/ 24662 h 542925"/>
                <a:gd name="connsiteX114" fmla="*/ 386864 w 647700"/>
                <a:gd name="connsiteY114" fmla="*/ 119912 h 542925"/>
                <a:gd name="connsiteX115" fmla="*/ 370672 w 647700"/>
                <a:gd name="connsiteY115" fmla="*/ 87527 h 542925"/>
                <a:gd name="connsiteX116" fmla="*/ 368767 w 647700"/>
                <a:gd name="connsiteY116" fmla="*/ 77050 h 542925"/>
                <a:gd name="connsiteX117" fmla="*/ 369719 w 647700"/>
                <a:gd name="connsiteY117" fmla="*/ 74192 h 542925"/>
                <a:gd name="connsiteX118" fmla="*/ 370672 w 647700"/>
                <a:gd name="connsiteY118" fmla="*/ 72287 h 542925"/>
                <a:gd name="connsiteX119" fmla="*/ 409724 w 647700"/>
                <a:gd name="connsiteY119" fmla="*/ 33235 h 542925"/>
                <a:gd name="connsiteX120" fmla="*/ 416392 w 647700"/>
                <a:gd name="connsiteY120" fmla="*/ 53237 h 542925"/>
                <a:gd name="connsiteX121" fmla="*/ 448777 w 647700"/>
                <a:gd name="connsiteY121" fmla="*/ 106577 h 542925"/>
                <a:gd name="connsiteX122" fmla="*/ 506879 w 647700"/>
                <a:gd name="connsiteY122" fmla="*/ 192302 h 542925"/>
                <a:gd name="connsiteX123" fmla="*/ 523072 w 647700"/>
                <a:gd name="connsiteY123" fmla="*/ 225640 h 542925"/>
                <a:gd name="connsiteX124" fmla="*/ 524977 w 647700"/>
                <a:gd name="connsiteY124" fmla="*/ 236117 h 542925"/>
                <a:gd name="connsiteX125" fmla="*/ 524024 w 647700"/>
                <a:gd name="connsiteY125" fmla="*/ 238975 h 542925"/>
                <a:gd name="connsiteX126" fmla="*/ 523072 w 647700"/>
                <a:gd name="connsiteY126" fmla="*/ 240880 h 542925"/>
                <a:gd name="connsiteX127" fmla="*/ 521167 w 647700"/>
                <a:gd name="connsiteY127" fmla="*/ 241832 h 542925"/>
                <a:gd name="connsiteX128" fmla="*/ 515452 w 647700"/>
                <a:gd name="connsiteY128" fmla="*/ 242785 h 542925"/>
                <a:gd name="connsiteX129" fmla="*/ 495449 w 647700"/>
                <a:gd name="connsiteY129" fmla="*/ 236117 h 542925"/>
                <a:gd name="connsiteX130" fmla="*/ 444014 w 647700"/>
                <a:gd name="connsiteY130" fmla="*/ 204685 h 542925"/>
                <a:gd name="connsiteX131" fmla="*/ 443062 w 647700"/>
                <a:gd name="connsiteY131" fmla="*/ 203732 h 542925"/>
                <a:gd name="connsiteX132" fmla="*/ 386864 w 647700"/>
                <a:gd name="connsiteY132" fmla="*/ 119912 h 542925"/>
                <a:gd name="connsiteX133" fmla="*/ 331619 w 647700"/>
                <a:gd name="connsiteY133" fmla="*/ 142772 h 542925"/>
                <a:gd name="connsiteX134" fmla="*/ 383054 w 647700"/>
                <a:gd name="connsiteY134" fmla="*/ 174205 h 542925"/>
                <a:gd name="connsiteX135" fmla="*/ 468779 w 647700"/>
                <a:gd name="connsiteY135" fmla="*/ 232307 h 542925"/>
                <a:gd name="connsiteX136" fmla="*/ 504022 w 647700"/>
                <a:gd name="connsiteY136" fmla="*/ 250405 h 542925"/>
                <a:gd name="connsiteX137" fmla="*/ 511642 w 647700"/>
                <a:gd name="connsiteY137" fmla="*/ 252310 h 542925"/>
                <a:gd name="connsiteX138" fmla="*/ 472589 w 647700"/>
                <a:gd name="connsiteY138" fmla="*/ 291362 h 542925"/>
                <a:gd name="connsiteX139" fmla="*/ 470684 w 647700"/>
                <a:gd name="connsiteY139" fmla="*/ 292315 h 542925"/>
                <a:gd name="connsiteX140" fmla="*/ 463064 w 647700"/>
                <a:gd name="connsiteY140" fmla="*/ 292315 h 542925"/>
                <a:gd name="connsiteX141" fmla="*/ 440204 w 647700"/>
                <a:gd name="connsiteY141" fmla="*/ 283742 h 542925"/>
                <a:gd name="connsiteX142" fmla="*/ 392579 w 647700"/>
                <a:gd name="connsiteY142" fmla="*/ 254215 h 542925"/>
                <a:gd name="connsiteX143" fmla="*/ 340192 w 647700"/>
                <a:gd name="connsiteY143" fmla="*/ 218020 h 542925"/>
                <a:gd name="connsiteX144" fmla="*/ 320189 w 647700"/>
                <a:gd name="connsiteY144" fmla="*/ 187540 h 542925"/>
                <a:gd name="connsiteX145" fmla="*/ 303997 w 647700"/>
                <a:gd name="connsiteY145" fmla="*/ 154202 h 542925"/>
                <a:gd name="connsiteX146" fmla="*/ 302092 w 647700"/>
                <a:gd name="connsiteY146" fmla="*/ 143725 h 542925"/>
                <a:gd name="connsiteX147" fmla="*/ 303044 w 647700"/>
                <a:gd name="connsiteY147" fmla="*/ 140867 h 542925"/>
                <a:gd name="connsiteX148" fmla="*/ 303997 w 647700"/>
                <a:gd name="connsiteY148" fmla="*/ 138962 h 542925"/>
                <a:gd name="connsiteX149" fmla="*/ 305902 w 647700"/>
                <a:gd name="connsiteY149" fmla="*/ 138010 h 542925"/>
                <a:gd name="connsiteX150" fmla="*/ 311617 w 647700"/>
                <a:gd name="connsiteY150" fmla="*/ 137057 h 542925"/>
                <a:gd name="connsiteX151" fmla="*/ 331619 w 647700"/>
                <a:gd name="connsiteY151" fmla="*/ 142772 h 542925"/>
                <a:gd name="connsiteX152" fmla="*/ 268754 w 647700"/>
                <a:gd name="connsiteY152" fmla="*/ 238022 h 542925"/>
                <a:gd name="connsiteX153" fmla="*/ 252562 w 647700"/>
                <a:gd name="connsiteY153" fmla="*/ 205637 h 542925"/>
                <a:gd name="connsiteX154" fmla="*/ 250657 w 647700"/>
                <a:gd name="connsiteY154" fmla="*/ 195160 h 542925"/>
                <a:gd name="connsiteX155" fmla="*/ 251609 w 647700"/>
                <a:gd name="connsiteY155" fmla="*/ 192302 h 542925"/>
                <a:gd name="connsiteX156" fmla="*/ 252562 w 647700"/>
                <a:gd name="connsiteY156" fmla="*/ 190397 h 542925"/>
                <a:gd name="connsiteX157" fmla="*/ 291614 w 647700"/>
                <a:gd name="connsiteY157" fmla="*/ 151345 h 542925"/>
                <a:gd name="connsiteX158" fmla="*/ 298282 w 647700"/>
                <a:gd name="connsiteY158" fmla="*/ 171347 h 542925"/>
                <a:gd name="connsiteX159" fmla="*/ 330667 w 647700"/>
                <a:gd name="connsiteY159" fmla="*/ 224687 h 542925"/>
                <a:gd name="connsiteX160" fmla="*/ 388769 w 647700"/>
                <a:gd name="connsiteY160" fmla="*/ 310412 h 542925"/>
                <a:gd name="connsiteX161" fmla="*/ 404962 w 647700"/>
                <a:gd name="connsiteY161" fmla="*/ 343750 h 542925"/>
                <a:gd name="connsiteX162" fmla="*/ 406867 w 647700"/>
                <a:gd name="connsiteY162" fmla="*/ 354227 h 542925"/>
                <a:gd name="connsiteX163" fmla="*/ 405914 w 647700"/>
                <a:gd name="connsiteY163" fmla="*/ 357085 h 542925"/>
                <a:gd name="connsiteX164" fmla="*/ 404962 w 647700"/>
                <a:gd name="connsiteY164" fmla="*/ 358990 h 542925"/>
                <a:gd name="connsiteX165" fmla="*/ 403057 w 647700"/>
                <a:gd name="connsiteY165" fmla="*/ 359942 h 542925"/>
                <a:gd name="connsiteX166" fmla="*/ 397342 w 647700"/>
                <a:gd name="connsiteY166" fmla="*/ 360895 h 542925"/>
                <a:gd name="connsiteX167" fmla="*/ 377339 w 647700"/>
                <a:gd name="connsiteY167" fmla="*/ 354227 h 542925"/>
                <a:gd name="connsiteX168" fmla="*/ 325904 w 647700"/>
                <a:gd name="connsiteY168" fmla="*/ 322795 h 542925"/>
                <a:gd name="connsiteX169" fmla="*/ 324952 w 647700"/>
                <a:gd name="connsiteY169" fmla="*/ 321842 h 542925"/>
                <a:gd name="connsiteX170" fmla="*/ 268754 w 647700"/>
                <a:gd name="connsiteY170" fmla="*/ 238022 h 542925"/>
                <a:gd name="connsiteX171" fmla="*/ 212557 w 647700"/>
                <a:gd name="connsiteY171" fmla="*/ 260882 h 542925"/>
                <a:gd name="connsiteX172" fmla="*/ 263992 w 647700"/>
                <a:gd name="connsiteY172" fmla="*/ 292315 h 542925"/>
                <a:gd name="connsiteX173" fmla="*/ 349717 w 647700"/>
                <a:gd name="connsiteY173" fmla="*/ 350417 h 542925"/>
                <a:gd name="connsiteX174" fmla="*/ 384959 w 647700"/>
                <a:gd name="connsiteY174" fmla="*/ 368515 h 542925"/>
                <a:gd name="connsiteX175" fmla="*/ 392579 w 647700"/>
                <a:gd name="connsiteY175" fmla="*/ 370420 h 542925"/>
                <a:gd name="connsiteX176" fmla="*/ 354479 w 647700"/>
                <a:gd name="connsiteY176" fmla="*/ 409472 h 542925"/>
                <a:gd name="connsiteX177" fmla="*/ 352574 w 647700"/>
                <a:gd name="connsiteY177" fmla="*/ 410425 h 542925"/>
                <a:gd name="connsiteX178" fmla="*/ 344954 w 647700"/>
                <a:gd name="connsiteY178" fmla="*/ 410425 h 542925"/>
                <a:gd name="connsiteX179" fmla="*/ 322094 w 647700"/>
                <a:gd name="connsiteY179" fmla="*/ 401852 h 542925"/>
                <a:gd name="connsiteX180" fmla="*/ 274469 w 647700"/>
                <a:gd name="connsiteY180" fmla="*/ 372325 h 542925"/>
                <a:gd name="connsiteX181" fmla="*/ 222082 w 647700"/>
                <a:gd name="connsiteY181" fmla="*/ 336130 h 542925"/>
                <a:gd name="connsiteX182" fmla="*/ 202079 w 647700"/>
                <a:gd name="connsiteY182" fmla="*/ 305650 h 542925"/>
                <a:gd name="connsiteX183" fmla="*/ 185887 w 647700"/>
                <a:gd name="connsiteY183" fmla="*/ 272312 h 542925"/>
                <a:gd name="connsiteX184" fmla="*/ 183982 w 647700"/>
                <a:gd name="connsiteY184" fmla="*/ 261835 h 542925"/>
                <a:gd name="connsiteX185" fmla="*/ 184934 w 647700"/>
                <a:gd name="connsiteY185" fmla="*/ 258977 h 542925"/>
                <a:gd name="connsiteX186" fmla="*/ 185887 w 647700"/>
                <a:gd name="connsiteY186" fmla="*/ 257072 h 542925"/>
                <a:gd name="connsiteX187" fmla="*/ 187792 w 647700"/>
                <a:gd name="connsiteY187" fmla="*/ 256120 h 542925"/>
                <a:gd name="connsiteX188" fmla="*/ 193507 w 647700"/>
                <a:gd name="connsiteY188" fmla="*/ 255167 h 542925"/>
                <a:gd name="connsiteX189" fmla="*/ 212557 w 647700"/>
                <a:gd name="connsiteY189" fmla="*/ 260882 h 542925"/>
                <a:gd name="connsiteX190" fmla="*/ 150644 w 647700"/>
                <a:gd name="connsiteY190" fmla="*/ 356132 h 542925"/>
                <a:gd name="connsiteX191" fmla="*/ 134452 w 647700"/>
                <a:gd name="connsiteY191" fmla="*/ 323747 h 542925"/>
                <a:gd name="connsiteX192" fmla="*/ 132547 w 647700"/>
                <a:gd name="connsiteY192" fmla="*/ 313270 h 542925"/>
                <a:gd name="connsiteX193" fmla="*/ 133499 w 647700"/>
                <a:gd name="connsiteY193" fmla="*/ 310412 h 542925"/>
                <a:gd name="connsiteX194" fmla="*/ 134452 w 647700"/>
                <a:gd name="connsiteY194" fmla="*/ 308507 h 542925"/>
                <a:gd name="connsiteX195" fmla="*/ 173504 w 647700"/>
                <a:gd name="connsiteY195" fmla="*/ 269455 h 542925"/>
                <a:gd name="connsiteX196" fmla="*/ 180172 w 647700"/>
                <a:gd name="connsiteY196" fmla="*/ 289457 h 542925"/>
                <a:gd name="connsiteX197" fmla="*/ 212557 w 647700"/>
                <a:gd name="connsiteY197" fmla="*/ 342797 h 542925"/>
                <a:gd name="connsiteX198" fmla="*/ 213509 w 647700"/>
                <a:gd name="connsiteY198" fmla="*/ 344702 h 542925"/>
                <a:gd name="connsiteX199" fmla="*/ 213509 w 647700"/>
                <a:gd name="connsiteY199" fmla="*/ 344702 h 542925"/>
                <a:gd name="connsiteX200" fmla="*/ 270659 w 647700"/>
                <a:gd name="connsiteY200" fmla="*/ 428522 h 542925"/>
                <a:gd name="connsiteX201" fmla="*/ 286852 w 647700"/>
                <a:gd name="connsiteY201" fmla="*/ 461860 h 542925"/>
                <a:gd name="connsiteX202" fmla="*/ 288757 w 647700"/>
                <a:gd name="connsiteY202" fmla="*/ 472337 h 542925"/>
                <a:gd name="connsiteX203" fmla="*/ 287804 w 647700"/>
                <a:gd name="connsiteY203" fmla="*/ 475195 h 542925"/>
                <a:gd name="connsiteX204" fmla="*/ 286852 w 647700"/>
                <a:gd name="connsiteY204" fmla="*/ 477100 h 542925"/>
                <a:gd name="connsiteX205" fmla="*/ 284947 w 647700"/>
                <a:gd name="connsiteY205" fmla="*/ 478052 h 542925"/>
                <a:gd name="connsiteX206" fmla="*/ 279232 w 647700"/>
                <a:gd name="connsiteY206" fmla="*/ 479005 h 542925"/>
                <a:gd name="connsiteX207" fmla="*/ 259229 w 647700"/>
                <a:gd name="connsiteY207" fmla="*/ 472337 h 542925"/>
                <a:gd name="connsiteX208" fmla="*/ 207794 w 647700"/>
                <a:gd name="connsiteY208" fmla="*/ 440905 h 542925"/>
                <a:gd name="connsiteX209" fmla="*/ 206842 w 647700"/>
                <a:gd name="connsiteY209" fmla="*/ 439952 h 542925"/>
                <a:gd name="connsiteX210" fmla="*/ 150644 w 647700"/>
                <a:gd name="connsiteY210" fmla="*/ 356132 h 542925"/>
                <a:gd name="connsiteX211" fmla="*/ 94447 w 647700"/>
                <a:gd name="connsiteY211" fmla="*/ 379945 h 542925"/>
                <a:gd name="connsiteX212" fmla="*/ 145882 w 647700"/>
                <a:gd name="connsiteY212" fmla="*/ 411377 h 542925"/>
                <a:gd name="connsiteX213" fmla="*/ 231607 w 647700"/>
                <a:gd name="connsiteY213" fmla="*/ 469480 h 542925"/>
                <a:gd name="connsiteX214" fmla="*/ 266849 w 647700"/>
                <a:gd name="connsiteY214" fmla="*/ 487577 h 542925"/>
                <a:gd name="connsiteX215" fmla="*/ 274469 w 647700"/>
                <a:gd name="connsiteY215" fmla="*/ 489482 h 542925"/>
                <a:gd name="connsiteX216" fmla="*/ 235417 w 647700"/>
                <a:gd name="connsiteY216" fmla="*/ 528535 h 542925"/>
                <a:gd name="connsiteX217" fmla="*/ 233512 w 647700"/>
                <a:gd name="connsiteY217" fmla="*/ 529487 h 542925"/>
                <a:gd name="connsiteX218" fmla="*/ 227797 w 647700"/>
                <a:gd name="connsiteY218" fmla="*/ 530440 h 542925"/>
                <a:gd name="connsiteX219" fmla="*/ 207794 w 647700"/>
                <a:gd name="connsiteY219" fmla="*/ 523772 h 542925"/>
                <a:gd name="connsiteX220" fmla="*/ 156359 w 647700"/>
                <a:gd name="connsiteY220" fmla="*/ 492340 h 542925"/>
                <a:gd name="connsiteX221" fmla="*/ 70634 w 647700"/>
                <a:gd name="connsiteY221" fmla="*/ 434237 h 542925"/>
                <a:gd name="connsiteX222" fmla="*/ 35392 w 647700"/>
                <a:gd name="connsiteY222" fmla="*/ 416140 h 542925"/>
                <a:gd name="connsiteX223" fmla="*/ 27772 w 647700"/>
                <a:gd name="connsiteY223" fmla="*/ 414235 h 542925"/>
                <a:gd name="connsiteX224" fmla="*/ 66824 w 647700"/>
                <a:gd name="connsiteY224" fmla="*/ 375182 h 542925"/>
                <a:gd name="connsiteX225" fmla="*/ 68729 w 647700"/>
                <a:gd name="connsiteY225" fmla="*/ 374230 h 542925"/>
                <a:gd name="connsiteX226" fmla="*/ 74444 w 647700"/>
                <a:gd name="connsiteY226" fmla="*/ 373277 h 542925"/>
                <a:gd name="connsiteX227" fmla="*/ 94447 w 647700"/>
                <a:gd name="connsiteY227" fmla="*/ 37994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647700" h="542925">
                  <a:moveTo>
                    <a:pt x="15389" y="426617"/>
                  </a:moveTo>
                  <a:cubicBezTo>
                    <a:pt x="15389" y="426617"/>
                    <a:pt x="15389" y="426617"/>
                    <a:pt x="15389" y="426617"/>
                  </a:cubicBezTo>
                  <a:cubicBezTo>
                    <a:pt x="16342" y="425665"/>
                    <a:pt x="17294" y="424712"/>
                    <a:pt x="18247" y="424712"/>
                  </a:cubicBezTo>
                  <a:cubicBezTo>
                    <a:pt x="19199" y="423760"/>
                    <a:pt x="21104" y="423760"/>
                    <a:pt x="23962" y="423760"/>
                  </a:cubicBezTo>
                  <a:cubicBezTo>
                    <a:pt x="28724" y="423760"/>
                    <a:pt x="35392" y="426617"/>
                    <a:pt x="43964" y="430427"/>
                  </a:cubicBezTo>
                  <a:cubicBezTo>
                    <a:pt x="58252" y="437095"/>
                    <a:pt x="76349" y="448525"/>
                    <a:pt x="95399" y="461860"/>
                  </a:cubicBezTo>
                  <a:cubicBezTo>
                    <a:pt x="123974" y="480910"/>
                    <a:pt x="155407" y="504722"/>
                    <a:pt x="181124" y="519962"/>
                  </a:cubicBezTo>
                  <a:cubicBezTo>
                    <a:pt x="194459" y="527582"/>
                    <a:pt x="206842" y="534250"/>
                    <a:pt x="216367" y="538060"/>
                  </a:cubicBezTo>
                  <a:cubicBezTo>
                    <a:pt x="221129" y="539965"/>
                    <a:pt x="226844" y="540917"/>
                    <a:pt x="230654" y="539965"/>
                  </a:cubicBezTo>
                  <a:cubicBezTo>
                    <a:pt x="232559" y="539965"/>
                    <a:pt x="235417" y="539012"/>
                    <a:pt x="237322" y="539012"/>
                  </a:cubicBezTo>
                  <a:cubicBezTo>
                    <a:pt x="239227" y="538060"/>
                    <a:pt x="241132" y="537107"/>
                    <a:pt x="243037" y="535202"/>
                  </a:cubicBezTo>
                  <a:lnTo>
                    <a:pt x="294472" y="483767"/>
                  </a:lnTo>
                  <a:cubicBezTo>
                    <a:pt x="295424" y="482815"/>
                    <a:pt x="297329" y="480910"/>
                    <a:pt x="297329" y="479005"/>
                  </a:cubicBezTo>
                  <a:cubicBezTo>
                    <a:pt x="299234" y="475195"/>
                    <a:pt x="299234" y="472337"/>
                    <a:pt x="299234" y="468527"/>
                  </a:cubicBezTo>
                  <a:cubicBezTo>
                    <a:pt x="298282" y="460907"/>
                    <a:pt x="296377" y="453287"/>
                    <a:pt x="291614" y="444715"/>
                  </a:cubicBezTo>
                  <a:cubicBezTo>
                    <a:pt x="283994" y="429475"/>
                    <a:pt x="272564" y="411377"/>
                    <a:pt x="259229" y="391375"/>
                  </a:cubicBezTo>
                  <a:cubicBezTo>
                    <a:pt x="252562" y="381850"/>
                    <a:pt x="245894" y="371372"/>
                    <a:pt x="238274" y="361847"/>
                  </a:cubicBezTo>
                  <a:cubicBezTo>
                    <a:pt x="259229" y="376135"/>
                    <a:pt x="280184" y="391375"/>
                    <a:pt x="298282" y="402805"/>
                  </a:cubicBezTo>
                  <a:cubicBezTo>
                    <a:pt x="311617" y="410425"/>
                    <a:pt x="323047" y="417092"/>
                    <a:pt x="333524" y="419950"/>
                  </a:cubicBezTo>
                  <a:cubicBezTo>
                    <a:pt x="338287" y="421855"/>
                    <a:pt x="343049" y="422807"/>
                    <a:pt x="347812" y="421855"/>
                  </a:cubicBezTo>
                  <a:cubicBezTo>
                    <a:pt x="349717" y="421855"/>
                    <a:pt x="352574" y="420902"/>
                    <a:pt x="354479" y="420902"/>
                  </a:cubicBezTo>
                  <a:cubicBezTo>
                    <a:pt x="356384" y="419950"/>
                    <a:pt x="358289" y="418997"/>
                    <a:pt x="360194" y="417092"/>
                  </a:cubicBezTo>
                  <a:lnTo>
                    <a:pt x="411629" y="365657"/>
                  </a:lnTo>
                  <a:cubicBezTo>
                    <a:pt x="412582" y="364705"/>
                    <a:pt x="414487" y="362800"/>
                    <a:pt x="414487" y="360895"/>
                  </a:cubicBezTo>
                  <a:cubicBezTo>
                    <a:pt x="416392" y="357085"/>
                    <a:pt x="416392" y="354227"/>
                    <a:pt x="416392" y="350417"/>
                  </a:cubicBezTo>
                  <a:cubicBezTo>
                    <a:pt x="415439" y="342797"/>
                    <a:pt x="413534" y="335177"/>
                    <a:pt x="408772" y="326605"/>
                  </a:cubicBezTo>
                  <a:cubicBezTo>
                    <a:pt x="401152" y="311365"/>
                    <a:pt x="389722" y="293267"/>
                    <a:pt x="376387" y="273265"/>
                  </a:cubicBezTo>
                  <a:cubicBezTo>
                    <a:pt x="369719" y="263740"/>
                    <a:pt x="363052" y="253262"/>
                    <a:pt x="355432" y="243737"/>
                  </a:cubicBezTo>
                  <a:cubicBezTo>
                    <a:pt x="376387" y="258025"/>
                    <a:pt x="397342" y="273265"/>
                    <a:pt x="415439" y="284695"/>
                  </a:cubicBezTo>
                  <a:cubicBezTo>
                    <a:pt x="428774" y="292315"/>
                    <a:pt x="440204" y="298982"/>
                    <a:pt x="450682" y="301840"/>
                  </a:cubicBezTo>
                  <a:cubicBezTo>
                    <a:pt x="455444" y="303745"/>
                    <a:pt x="460207" y="304697"/>
                    <a:pt x="464969" y="303745"/>
                  </a:cubicBezTo>
                  <a:cubicBezTo>
                    <a:pt x="466874" y="303745"/>
                    <a:pt x="469732" y="302792"/>
                    <a:pt x="471637" y="302792"/>
                  </a:cubicBezTo>
                  <a:cubicBezTo>
                    <a:pt x="473542" y="301840"/>
                    <a:pt x="475447" y="300887"/>
                    <a:pt x="477352" y="298982"/>
                  </a:cubicBezTo>
                  <a:lnTo>
                    <a:pt x="528787" y="247547"/>
                  </a:lnTo>
                  <a:cubicBezTo>
                    <a:pt x="529739" y="246595"/>
                    <a:pt x="531644" y="244690"/>
                    <a:pt x="531644" y="242785"/>
                  </a:cubicBezTo>
                  <a:cubicBezTo>
                    <a:pt x="533549" y="238975"/>
                    <a:pt x="533549" y="236117"/>
                    <a:pt x="533549" y="232307"/>
                  </a:cubicBezTo>
                  <a:cubicBezTo>
                    <a:pt x="532597" y="224687"/>
                    <a:pt x="530692" y="217067"/>
                    <a:pt x="525929" y="208495"/>
                  </a:cubicBezTo>
                  <a:cubicBezTo>
                    <a:pt x="518309" y="193255"/>
                    <a:pt x="506879" y="175157"/>
                    <a:pt x="493544" y="155155"/>
                  </a:cubicBezTo>
                  <a:cubicBezTo>
                    <a:pt x="486877" y="145630"/>
                    <a:pt x="480209" y="135152"/>
                    <a:pt x="472589" y="125627"/>
                  </a:cubicBezTo>
                  <a:cubicBezTo>
                    <a:pt x="493544" y="139915"/>
                    <a:pt x="514499" y="155155"/>
                    <a:pt x="532597" y="166585"/>
                  </a:cubicBezTo>
                  <a:cubicBezTo>
                    <a:pt x="545932" y="174205"/>
                    <a:pt x="557362" y="180872"/>
                    <a:pt x="567839" y="183730"/>
                  </a:cubicBezTo>
                  <a:cubicBezTo>
                    <a:pt x="572602" y="185635"/>
                    <a:pt x="577364" y="186587"/>
                    <a:pt x="582127" y="185635"/>
                  </a:cubicBezTo>
                  <a:cubicBezTo>
                    <a:pt x="584032" y="185635"/>
                    <a:pt x="586889" y="184682"/>
                    <a:pt x="588794" y="184682"/>
                  </a:cubicBezTo>
                  <a:cubicBezTo>
                    <a:pt x="590699" y="183730"/>
                    <a:pt x="592604" y="182777"/>
                    <a:pt x="594509" y="180872"/>
                  </a:cubicBezTo>
                  <a:lnTo>
                    <a:pt x="645944" y="129437"/>
                  </a:lnTo>
                  <a:cubicBezTo>
                    <a:pt x="645944" y="129437"/>
                    <a:pt x="646897" y="128485"/>
                    <a:pt x="646897" y="128485"/>
                  </a:cubicBezTo>
                  <a:cubicBezTo>
                    <a:pt x="647849" y="126580"/>
                    <a:pt x="647849" y="123722"/>
                    <a:pt x="645944" y="121817"/>
                  </a:cubicBezTo>
                  <a:cubicBezTo>
                    <a:pt x="644039" y="119912"/>
                    <a:pt x="641182" y="119912"/>
                    <a:pt x="639277" y="120865"/>
                  </a:cubicBezTo>
                  <a:cubicBezTo>
                    <a:pt x="639277" y="120865"/>
                    <a:pt x="638324" y="120865"/>
                    <a:pt x="638324" y="121817"/>
                  </a:cubicBezTo>
                  <a:cubicBezTo>
                    <a:pt x="638324" y="121817"/>
                    <a:pt x="637372" y="122770"/>
                    <a:pt x="636419" y="122770"/>
                  </a:cubicBezTo>
                  <a:cubicBezTo>
                    <a:pt x="639277" y="123722"/>
                    <a:pt x="637372" y="123722"/>
                    <a:pt x="634514" y="123722"/>
                  </a:cubicBezTo>
                  <a:cubicBezTo>
                    <a:pt x="629752" y="123722"/>
                    <a:pt x="623084" y="120865"/>
                    <a:pt x="614512" y="117055"/>
                  </a:cubicBezTo>
                  <a:cubicBezTo>
                    <a:pt x="600224" y="110387"/>
                    <a:pt x="582127" y="98957"/>
                    <a:pt x="563077" y="85622"/>
                  </a:cubicBezTo>
                  <a:cubicBezTo>
                    <a:pt x="534502" y="66572"/>
                    <a:pt x="503069" y="42760"/>
                    <a:pt x="477352" y="27520"/>
                  </a:cubicBezTo>
                  <a:cubicBezTo>
                    <a:pt x="464017" y="18947"/>
                    <a:pt x="451634" y="13232"/>
                    <a:pt x="442109" y="9422"/>
                  </a:cubicBezTo>
                  <a:cubicBezTo>
                    <a:pt x="437347" y="7517"/>
                    <a:pt x="431632" y="6565"/>
                    <a:pt x="427822" y="7517"/>
                  </a:cubicBezTo>
                  <a:cubicBezTo>
                    <a:pt x="425917" y="7517"/>
                    <a:pt x="423059" y="8470"/>
                    <a:pt x="421154" y="8470"/>
                  </a:cubicBezTo>
                  <a:cubicBezTo>
                    <a:pt x="419249" y="9422"/>
                    <a:pt x="417344" y="10375"/>
                    <a:pt x="415439" y="12280"/>
                  </a:cubicBezTo>
                  <a:lnTo>
                    <a:pt x="364004" y="63715"/>
                  </a:lnTo>
                  <a:cubicBezTo>
                    <a:pt x="362099" y="65620"/>
                    <a:pt x="361147" y="67525"/>
                    <a:pt x="360194" y="69430"/>
                  </a:cubicBezTo>
                  <a:cubicBezTo>
                    <a:pt x="358289" y="73240"/>
                    <a:pt x="358289" y="78002"/>
                    <a:pt x="359242" y="81812"/>
                  </a:cubicBezTo>
                  <a:cubicBezTo>
                    <a:pt x="360194" y="89432"/>
                    <a:pt x="364004" y="98005"/>
                    <a:pt x="368767" y="108482"/>
                  </a:cubicBezTo>
                  <a:cubicBezTo>
                    <a:pt x="376387" y="122770"/>
                    <a:pt x="386864" y="139915"/>
                    <a:pt x="399247" y="157060"/>
                  </a:cubicBezTo>
                  <a:cubicBezTo>
                    <a:pt x="405914" y="166585"/>
                    <a:pt x="412582" y="176110"/>
                    <a:pt x="419249" y="185635"/>
                  </a:cubicBezTo>
                  <a:cubicBezTo>
                    <a:pt x="398294" y="171347"/>
                    <a:pt x="378292" y="157060"/>
                    <a:pt x="360194" y="145630"/>
                  </a:cubicBezTo>
                  <a:cubicBezTo>
                    <a:pt x="346859" y="138010"/>
                    <a:pt x="334477" y="131342"/>
                    <a:pt x="324952" y="127532"/>
                  </a:cubicBezTo>
                  <a:cubicBezTo>
                    <a:pt x="320189" y="125627"/>
                    <a:pt x="314474" y="124675"/>
                    <a:pt x="310664" y="125627"/>
                  </a:cubicBezTo>
                  <a:cubicBezTo>
                    <a:pt x="308759" y="125627"/>
                    <a:pt x="305902" y="126580"/>
                    <a:pt x="303997" y="126580"/>
                  </a:cubicBezTo>
                  <a:cubicBezTo>
                    <a:pt x="302092" y="127532"/>
                    <a:pt x="300187" y="128485"/>
                    <a:pt x="298282" y="130390"/>
                  </a:cubicBezTo>
                  <a:lnTo>
                    <a:pt x="246847" y="181825"/>
                  </a:lnTo>
                  <a:cubicBezTo>
                    <a:pt x="244942" y="183730"/>
                    <a:pt x="243989" y="185635"/>
                    <a:pt x="243037" y="187540"/>
                  </a:cubicBezTo>
                  <a:cubicBezTo>
                    <a:pt x="241132" y="191350"/>
                    <a:pt x="241132" y="196112"/>
                    <a:pt x="242084" y="199922"/>
                  </a:cubicBezTo>
                  <a:cubicBezTo>
                    <a:pt x="243037" y="207542"/>
                    <a:pt x="246847" y="216115"/>
                    <a:pt x="251609" y="226592"/>
                  </a:cubicBezTo>
                  <a:cubicBezTo>
                    <a:pt x="259229" y="240880"/>
                    <a:pt x="269707" y="258025"/>
                    <a:pt x="282089" y="275170"/>
                  </a:cubicBezTo>
                  <a:cubicBezTo>
                    <a:pt x="288757" y="284695"/>
                    <a:pt x="295424" y="294220"/>
                    <a:pt x="302092" y="303745"/>
                  </a:cubicBezTo>
                  <a:cubicBezTo>
                    <a:pt x="281137" y="289457"/>
                    <a:pt x="261134" y="275170"/>
                    <a:pt x="243037" y="263740"/>
                  </a:cubicBezTo>
                  <a:cubicBezTo>
                    <a:pt x="229702" y="256120"/>
                    <a:pt x="217319" y="249452"/>
                    <a:pt x="207794" y="245642"/>
                  </a:cubicBezTo>
                  <a:cubicBezTo>
                    <a:pt x="203032" y="243737"/>
                    <a:pt x="197317" y="242785"/>
                    <a:pt x="193507" y="243737"/>
                  </a:cubicBezTo>
                  <a:cubicBezTo>
                    <a:pt x="191602" y="243737"/>
                    <a:pt x="188744" y="244690"/>
                    <a:pt x="186839" y="244690"/>
                  </a:cubicBezTo>
                  <a:cubicBezTo>
                    <a:pt x="184934" y="245642"/>
                    <a:pt x="183029" y="246595"/>
                    <a:pt x="181124" y="248500"/>
                  </a:cubicBezTo>
                  <a:lnTo>
                    <a:pt x="129689" y="299935"/>
                  </a:lnTo>
                  <a:cubicBezTo>
                    <a:pt x="127784" y="301840"/>
                    <a:pt x="126832" y="303745"/>
                    <a:pt x="125879" y="305650"/>
                  </a:cubicBezTo>
                  <a:cubicBezTo>
                    <a:pt x="123974" y="309460"/>
                    <a:pt x="123974" y="314222"/>
                    <a:pt x="124927" y="318032"/>
                  </a:cubicBezTo>
                  <a:cubicBezTo>
                    <a:pt x="125879" y="325652"/>
                    <a:pt x="129689" y="334225"/>
                    <a:pt x="134452" y="344702"/>
                  </a:cubicBezTo>
                  <a:cubicBezTo>
                    <a:pt x="142072" y="358990"/>
                    <a:pt x="152549" y="376135"/>
                    <a:pt x="164932" y="393280"/>
                  </a:cubicBezTo>
                  <a:cubicBezTo>
                    <a:pt x="171599" y="402805"/>
                    <a:pt x="178267" y="412330"/>
                    <a:pt x="184934" y="421855"/>
                  </a:cubicBezTo>
                  <a:cubicBezTo>
                    <a:pt x="163979" y="407567"/>
                    <a:pt x="143977" y="393280"/>
                    <a:pt x="125879" y="381850"/>
                  </a:cubicBezTo>
                  <a:cubicBezTo>
                    <a:pt x="112544" y="374230"/>
                    <a:pt x="100162" y="367562"/>
                    <a:pt x="90637" y="363752"/>
                  </a:cubicBezTo>
                  <a:cubicBezTo>
                    <a:pt x="85874" y="361847"/>
                    <a:pt x="80159" y="360895"/>
                    <a:pt x="76349" y="361847"/>
                  </a:cubicBezTo>
                  <a:cubicBezTo>
                    <a:pt x="74444" y="361847"/>
                    <a:pt x="71587" y="362800"/>
                    <a:pt x="69682" y="362800"/>
                  </a:cubicBezTo>
                  <a:cubicBezTo>
                    <a:pt x="67777" y="363752"/>
                    <a:pt x="65872" y="364705"/>
                    <a:pt x="63967" y="366610"/>
                  </a:cubicBezTo>
                  <a:lnTo>
                    <a:pt x="8722" y="418997"/>
                  </a:lnTo>
                  <a:cubicBezTo>
                    <a:pt x="8722" y="418997"/>
                    <a:pt x="7769" y="419950"/>
                    <a:pt x="7769" y="419950"/>
                  </a:cubicBezTo>
                  <a:cubicBezTo>
                    <a:pt x="6817" y="421855"/>
                    <a:pt x="6817" y="424712"/>
                    <a:pt x="8722" y="426617"/>
                  </a:cubicBezTo>
                  <a:cubicBezTo>
                    <a:pt x="10627" y="428522"/>
                    <a:pt x="13484" y="428522"/>
                    <a:pt x="15389" y="426617"/>
                  </a:cubicBezTo>
                  <a:close/>
                  <a:moveTo>
                    <a:pt x="449729" y="24662"/>
                  </a:moveTo>
                  <a:cubicBezTo>
                    <a:pt x="464017" y="31330"/>
                    <a:pt x="482114" y="42760"/>
                    <a:pt x="501164" y="56095"/>
                  </a:cubicBezTo>
                  <a:cubicBezTo>
                    <a:pt x="529739" y="75145"/>
                    <a:pt x="561172" y="98957"/>
                    <a:pt x="586889" y="114197"/>
                  </a:cubicBezTo>
                  <a:cubicBezTo>
                    <a:pt x="600224" y="121817"/>
                    <a:pt x="612607" y="128485"/>
                    <a:pt x="622132" y="132295"/>
                  </a:cubicBezTo>
                  <a:cubicBezTo>
                    <a:pt x="624989" y="133247"/>
                    <a:pt x="626894" y="133247"/>
                    <a:pt x="629752" y="134200"/>
                  </a:cubicBezTo>
                  <a:lnTo>
                    <a:pt x="590699" y="173252"/>
                  </a:lnTo>
                  <a:cubicBezTo>
                    <a:pt x="589747" y="174205"/>
                    <a:pt x="589747" y="174205"/>
                    <a:pt x="588794" y="174205"/>
                  </a:cubicBezTo>
                  <a:cubicBezTo>
                    <a:pt x="586889" y="175157"/>
                    <a:pt x="584984" y="175157"/>
                    <a:pt x="581174" y="174205"/>
                  </a:cubicBezTo>
                  <a:cubicBezTo>
                    <a:pt x="575459" y="173252"/>
                    <a:pt x="567839" y="170395"/>
                    <a:pt x="558314" y="165632"/>
                  </a:cubicBezTo>
                  <a:cubicBezTo>
                    <a:pt x="544979" y="158965"/>
                    <a:pt x="527834" y="147535"/>
                    <a:pt x="510689" y="136105"/>
                  </a:cubicBezTo>
                  <a:cubicBezTo>
                    <a:pt x="493544" y="124675"/>
                    <a:pt x="475447" y="111340"/>
                    <a:pt x="458302" y="99910"/>
                  </a:cubicBezTo>
                  <a:cubicBezTo>
                    <a:pt x="450682" y="89432"/>
                    <a:pt x="444014" y="78955"/>
                    <a:pt x="438299" y="69430"/>
                  </a:cubicBezTo>
                  <a:cubicBezTo>
                    <a:pt x="430679" y="56095"/>
                    <a:pt x="424964" y="44665"/>
                    <a:pt x="422107" y="36092"/>
                  </a:cubicBezTo>
                  <a:cubicBezTo>
                    <a:pt x="421154" y="31330"/>
                    <a:pt x="420202" y="27520"/>
                    <a:pt x="420202" y="25615"/>
                  </a:cubicBezTo>
                  <a:cubicBezTo>
                    <a:pt x="420202" y="24662"/>
                    <a:pt x="420202" y="22757"/>
                    <a:pt x="421154" y="22757"/>
                  </a:cubicBezTo>
                  <a:cubicBezTo>
                    <a:pt x="421154" y="21805"/>
                    <a:pt x="422107" y="20852"/>
                    <a:pt x="422107" y="20852"/>
                  </a:cubicBezTo>
                  <a:cubicBezTo>
                    <a:pt x="422107" y="20852"/>
                    <a:pt x="423059" y="19900"/>
                    <a:pt x="424012" y="19900"/>
                  </a:cubicBezTo>
                  <a:cubicBezTo>
                    <a:pt x="424964" y="18947"/>
                    <a:pt x="426869" y="18947"/>
                    <a:pt x="429727" y="18947"/>
                  </a:cubicBezTo>
                  <a:cubicBezTo>
                    <a:pt x="434489" y="18947"/>
                    <a:pt x="441157" y="20852"/>
                    <a:pt x="449729" y="24662"/>
                  </a:cubicBezTo>
                  <a:close/>
                  <a:moveTo>
                    <a:pt x="386864" y="119912"/>
                  </a:moveTo>
                  <a:cubicBezTo>
                    <a:pt x="379244" y="107530"/>
                    <a:pt x="373529" y="96100"/>
                    <a:pt x="370672" y="87527"/>
                  </a:cubicBezTo>
                  <a:cubicBezTo>
                    <a:pt x="369719" y="82765"/>
                    <a:pt x="368767" y="79907"/>
                    <a:pt x="368767" y="77050"/>
                  </a:cubicBezTo>
                  <a:cubicBezTo>
                    <a:pt x="368767" y="76097"/>
                    <a:pt x="368767" y="75145"/>
                    <a:pt x="369719" y="74192"/>
                  </a:cubicBezTo>
                  <a:cubicBezTo>
                    <a:pt x="369719" y="73240"/>
                    <a:pt x="370672" y="73240"/>
                    <a:pt x="370672" y="72287"/>
                  </a:cubicBezTo>
                  <a:lnTo>
                    <a:pt x="409724" y="33235"/>
                  </a:lnTo>
                  <a:cubicBezTo>
                    <a:pt x="410677" y="38950"/>
                    <a:pt x="413534" y="45617"/>
                    <a:pt x="416392" y="53237"/>
                  </a:cubicBezTo>
                  <a:cubicBezTo>
                    <a:pt x="424012" y="68477"/>
                    <a:pt x="435442" y="86575"/>
                    <a:pt x="448777" y="106577"/>
                  </a:cubicBezTo>
                  <a:cubicBezTo>
                    <a:pt x="468779" y="135152"/>
                    <a:pt x="491639" y="166585"/>
                    <a:pt x="506879" y="192302"/>
                  </a:cubicBezTo>
                  <a:cubicBezTo>
                    <a:pt x="514499" y="205637"/>
                    <a:pt x="520214" y="217067"/>
                    <a:pt x="523072" y="225640"/>
                  </a:cubicBezTo>
                  <a:cubicBezTo>
                    <a:pt x="524024" y="230402"/>
                    <a:pt x="524977" y="234212"/>
                    <a:pt x="524977" y="236117"/>
                  </a:cubicBezTo>
                  <a:cubicBezTo>
                    <a:pt x="524977" y="237070"/>
                    <a:pt x="524977" y="238975"/>
                    <a:pt x="524024" y="238975"/>
                  </a:cubicBezTo>
                  <a:cubicBezTo>
                    <a:pt x="524024" y="239927"/>
                    <a:pt x="523072" y="240880"/>
                    <a:pt x="523072" y="240880"/>
                  </a:cubicBezTo>
                  <a:cubicBezTo>
                    <a:pt x="523072" y="240880"/>
                    <a:pt x="522119" y="241832"/>
                    <a:pt x="521167" y="241832"/>
                  </a:cubicBezTo>
                  <a:cubicBezTo>
                    <a:pt x="520214" y="242785"/>
                    <a:pt x="518309" y="242785"/>
                    <a:pt x="515452" y="242785"/>
                  </a:cubicBezTo>
                  <a:cubicBezTo>
                    <a:pt x="510689" y="242785"/>
                    <a:pt x="504022" y="239927"/>
                    <a:pt x="495449" y="236117"/>
                  </a:cubicBezTo>
                  <a:cubicBezTo>
                    <a:pt x="481162" y="229450"/>
                    <a:pt x="463064" y="218020"/>
                    <a:pt x="444014" y="204685"/>
                  </a:cubicBezTo>
                  <a:cubicBezTo>
                    <a:pt x="444014" y="204685"/>
                    <a:pt x="443062" y="203732"/>
                    <a:pt x="443062" y="203732"/>
                  </a:cubicBezTo>
                  <a:cubicBezTo>
                    <a:pt x="424964" y="175157"/>
                    <a:pt x="402104" y="144677"/>
                    <a:pt x="386864" y="119912"/>
                  </a:cubicBezTo>
                  <a:close/>
                  <a:moveTo>
                    <a:pt x="331619" y="142772"/>
                  </a:moveTo>
                  <a:cubicBezTo>
                    <a:pt x="345907" y="149440"/>
                    <a:pt x="364004" y="160870"/>
                    <a:pt x="383054" y="174205"/>
                  </a:cubicBezTo>
                  <a:cubicBezTo>
                    <a:pt x="411629" y="193255"/>
                    <a:pt x="443062" y="217067"/>
                    <a:pt x="468779" y="232307"/>
                  </a:cubicBezTo>
                  <a:cubicBezTo>
                    <a:pt x="482114" y="239927"/>
                    <a:pt x="494497" y="246595"/>
                    <a:pt x="504022" y="250405"/>
                  </a:cubicBezTo>
                  <a:cubicBezTo>
                    <a:pt x="506879" y="251357"/>
                    <a:pt x="508784" y="251357"/>
                    <a:pt x="511642" y="252310"/>
                  </a:cubicBezTo>
                  <a:lnTo>
                    <a:pt x="472589" y="291362"/>
                  </a:lnTo>
                  <a:cubicBezTo>
                    <a:pt x="471637" y="292315"/>
                    <a:pt x="471637" y="292315"/>
                    <a:pt x="470684" y="292315"/>
                  </a:cubicBezTo>
                  <a:cubicBezTo>
                    <a:pt x="468779" y="293267"/>
                    <a:pt x="466874" y="293267"/>
                    <a:pt x="463064" y="292315"/>
                  </a:cubicBezTo>
                  <a:cubicBezTo>
                    <a:pt x="457349" y="291362"/>
                    <a:pt x="449729" y="288505"/>
                    <a:pt x="440204" y="283742"/>
                  </a:cubicBezTo>
                  <a:cubicBezTo>
                    <a:pt x="426869" y="277075"/>
                    <a:pt x="409724" y="265645"/>
                    <a:pt x="392579" y="254215"/>
                  </a:cubicBezTo>
                  <a:cubicBezTo>
                    <a:pt x="375434" y="242785"/>
                    <a:pt x="357337" y="229450"/>
                    <a:pt x="340192" y="218020"/>
                  </a:cubicBezTo>
                  <a:cubicBezTo>
                    <a:pt x="332572" y="207542"/>
                    <a:pt x="325904" y="197065"/>
                    <a:pt x="320189" y="187540"/>
                  </a:cubicBezTo>
                  <a:cubicBezTo>
                    <a:pt x="312569" y="174205"/>
                    <a:pt x="306854" y="162775"/>
                    <a:pt x="303997" y="154202"/>
                  </a:cubicBezTo>
                  <a:cubicBezTo>
                    <a:pt x="303044" y="149440"/>
                    <a:pt x="302092" y="145630"/>
                    <a:pt x="302092" y="143725"/>
                  </a:cubicBezTo>
                  <a:cubicBezTo>
                    <a:pt x="302092" y="142772"/>
                    <a:pt x="302092" y="140867"/>
                    <a:pt x="303044" y="140867"/>
                  </a:cubicBezTo>
                  <a:cubicBezTo>
                    <a:pt x="303044" y="139915"/>
                    <a:pt x="303997" y="138962"/>
                    <a:pt x="303997" y="138962"/>
                  </a:cubicBezTo>
                  <a:cubicBezTo>
                    <a:pt x="303997" y="138962"/>
                    <a:pt x="304949" y="138010"/>
                    <a:pt x="305902" y="138010"/>
                  </a:cubicBezTo>
                  <a:cubicBezTo>
                    <a:pt x="306854" y="137057"/>
                    <a:pt x="308759" y="137057"/>
                    <a:pt x="311617" y="137057"/>
                  </a:cubicBezTo>
                  <a:cubicBezTo>
                    <a:pt x="316379" y="137057"/>
                    <a:pt x="323047" y="138962"/>
                    <a:pt x="331619" y="142772"/>
                  </a:cubicBezTo>
                  <a:close/>
                  <a:moveTo>
                    <a:pt x="268754" y="238022"/>
                  </a:moveTo>
                  <a:cubicBezTo>
                    <a:pt x="261134" y="225640"/>
                    <a:pt x="255419" y="214210"/>
                    <a:pt x="252562" y="205637"/>
                  </a:cubicBezTo>
                  <a:cubicBezTo>
                    <a:pt x="251609" y="200875"/>
                    <a:pt x="250657" y="198017"/>
                    <a:pt x="250657" y="195160"/>
                  </a:cubicBezTo>
                  <a:cubicBezTo>
                    <a:pt x="250657" y="194207"/>
                    <a:pt x="250657" y="193255"/>
                    <a:pt x="251609" y="192302"/>
                  </a:cubicBezTo>
                  <a:cubicBezTo>
                    <a:pt x="251609" y="191350"/>
                    <a:pt x="252562" y="191350"/>
                    <a:pt x="252562" y="190397"/>
                  </a:cubicBezTo>
                  <a:lnTo>
                    <a:pt x="291614" y="151345"/>
                  </a:lnTo>
                  <a:cubicBezTo>
                    <a:pt x="292567" y="157060"/>
                    <a:pt x="295424" y="163727"/>
                    <a:pt x="298282" y="171347"/>
                  </a:cubicBezTo>
                  <a:cubicBezTo>
                    <a:pt x="305902" y="186587"/>
                    <a:pt x="317332" y="204685"/>
                    <a:pt x="330667" y="224687"/>
                  </a:cubicBezTo>
                  <a:cubicBezTo>
                    <a:pt x="350669" y="253262"/>
                    <a:pt x="373529" y="284695"/>
                    <a:pt x="388769" y="310412"/>
                  </a:cubicBezTo>
                  <a:cubicBezTo>
                    <a:pt x="396389" y="323747"/>
                    <a:pt x="402104" y="335177"/>
                    <a:pt x="404962" y="343750"/>
                  </a:cubicBezTo>
                  <a:cubicBezTo>
                    <a:pt x="405914" y="348512"/>
                    <a:pt x="406867" y="352322"/>
                    <a:pt x="406867" y="354227"/>
                  </a:cubicBezTo>
                  <a:cubicBezTo>
                    <a:pt x="406867" y="355180"/>
                    <a:pt x="406867" y="357085"/>
                    <a:pt x="405914" y="357085"/>
                  </a:cubicBezTo>
                  <a:cubicBezTo>
                    <a:pt x="405914" y="358037"/>
                    <a:pt x="404962" y="358990"/>
                    <a:pt x="404962" y="358990"/>
                  </a:cubicBezTo>
                  <a:cubicBezTo>
                    <a:pt x="404962" y="358990"/>
                    <a:pt x="404009" y="359942"/>
                    <a:pt x="403057" y="359942"/>
                  </a:cubicBezTo>
                  <a:cubicBezTo>
                    <a:pt x="402104" y="360895"/>
                    <a:pt x="400199" y="360895"/>
                    <a:pt x="397342" y="360895"/>
                  </a:cubicBezTo>
                  <a:cubicBezTo>
                    <a:pt x="392579" y="360895"/>
                    <a:pt x="385912" y="358037"/>
                    <a:pt x="377339" y="354227"/>
                  </a:cubicBezTo>
                  <a:cubicBezTo>
                    <a:pt x="363052" y="347560"/>
                    <a:pt x="344954" y="336130"/>
                    <a:pt x="325904" y="322795"/>
                  </a:cubicBezTo>
                  <a:cubicBezTo>
                    <a:pt x="325904" y="322795"/>
                    <a:pt x="324952" y="321842"/>
                    <a:pt x="324952" y="321842"/>
                  </a:cubicBezTo>
                  <a:cubicBezTo>
                    <a:pt x="305902" y="293267"/>
                    <a:pt x="283994" y="262787"/>
                    <a:pt x="268754" y="238022"/>
                  </a:cubicBezTo>
                  <a:close/>
                  <a:moveTo>
                    <a:pt x="212557" y="260882"/>
                  </a:moveTo>
                  <a:cubicBezTo>
                    <a:pt x="226844" y="267550"/>
                    <a:pt x="244942" y="278980"/>
                    <a:pt x="263992" y="292315"/>
                  </a:cubicBezTo>
                  <a:cubicBezTo>
                    <a:pt x="292567" y="311365"/>
                    <a:pt x="323999" y="335177"/>
                    <a:pt x="349717" y="350417"/>
                  </a:cubicBezTo>
                  <a:cubicBezTo>
                    <a:pt x="363052" y="358037"/>
                    <a:pt x="375434" y="364705"/>
                    <a:pt x="384959" y="368515"/>
                  </a:cubicBezTo>
                  <a:cubicBezTo>
                    <a:pt x="387817" y="369467"/>
                    <a:pt x="389722" y="369467"/>
                    <a:pt x="392579" y="370420"/>
                  </a:cubicBezTo>
                  <a:lnTo>
                    <a:pt x="354479" y="409472"/>
                  </a:lnTo>
                  <a:cubicBezTo>
                    <a:pt x="353527" y="410425"/>
                    <a:pt x="353527" y="410425"/>
                    <a:pt x="352574" y="410425"/>
                  </a:cubicBezTo>
                  <a:cubicBezTo>
                    <a:pt x="350669" y="411377"/>
                    <a:pt x="348764" y="411377"/>
                    <a:pt x="344954" y="410425"/>
                  </a:cubicBezTo>
                  <a:cubicBezTo>
                    <a:pt x="339239" y="409472"/>
                    <a:pt x="331619" y="406615"/>
                    <a:pt x="322094" y="401852"/>
                  </a:cubicBezTo>
                  <a:cubicBezTo>
                    <a:pt x="308759" y="395185"/>
                    <a:pt x="291614" y="383755"/>
                    <a:pt x="274469" y="372325"/>
                  </a:cubicBezTo>
                  <a:cubicBezTo>
                    <a:pt x="257324" y="360895"/>
                    <a:pt x="239227" y="347560"/>
                    <a:pt x="222082" y="336130"/>
                  </a:cubicBezTo>
                  <a:cubicBezTo>
                    <a:pt x="214462" y="325652"/>
                    <a:pt x="207794" y="315175"/>
                    <a:pt x="202079" y="305650"/>
                  </a:cubicBezTo>
                  <a:cubicBezTo>
                    <a:pt x="194459" y="292315"/>
                    <a:pt x="188744" y="280885"/>
                    <a:pt x="185887" y="272312"/>
                  </a:cubicBezTo>
                  <a:cubicBezTo>
                    <a:pt x="184934" y="267550"/>
                    <a:pt x="183982" y="263740"/>
                    <a:pt x="183982" y="261835"/>
                  </a:cubicBezTo>
                  <a:cubicBezTo>
                    <a:pt x="183982" y="260882"/>
                    <a:pt x="183982" y="258977"/>
                    <a:pt x="184934" y="258977"/>
                  </a:cubicBezTo>
                  <a:cubicBezTo>
                    <a:pt x="184934" y="258025"/>
                    <a:pt x="185887" y="257072"/>
                    <a:pt x="185887" y="257072"/>
                  </a:cubicBezTo>
                  <a:cubicBezTo>
                    <a:pt x="185887" y="257072"/>
                    <a:pt x="186839" y="256120"/>
                    <a:pt x="187792" y="256120"/>
                  </a:cubicBezTo>
                  <a:cubicBezTo>
                    <a:pt x="188744" y="255167"/>
                    <a:pt x="190649" y="255167"/>
                    <a:pt x="193507" y="255167"/>
                  </a:cubicBezTo>
                  <a:cubicBezTo>
                    <a:pt x="197317" y="255167"/>
                    <a:pt x="204937" y="257072"/>
                    <a:pt x="212557" y="260882"/>
                  </a:cubicBezTo>
                  <a:close/>
                  <a:moveTo>
                    <a:pt x="150644" y="356132"/>
                  </a:moveTo>
                  <a:cubicBezTo>
                    <a:pt x="143024" y="343750"/>
                    <a:pt x="137309" y="332320"/>
                    <a:pt x="134452" y="323747"/>
                  </a:cubicBezTo>
                  <a:cubicBezTo>
                    <a:pt x="133499" y="318985"/>
                    <a:pt x="132547" y="316127"/>
                    <a:pt x="132547" y="313270"/>
                  </a:cubicBezTo>
                  <a:cubicBezTo>
                    <a:pt x="132547" y="312317"/>
                    <a:pt x="132547" y="311365"/>
                    <a:pt x="133499" y="310412"/>
                  </a:cubicBezTo>
                  <a:cubicBezTo>
                    <a:pt x="133499" y="309460"/>
                    <a:pt x="134452" y="309460"/>
                    <a:pt x="134452" y="308507"/>
                  </a:cubicBezTo>
                  <a:lnTo>
                    <a:pt x="173504" y="269455"/>
                  </a:lnTo>
                  <a:cubicBezTo>
                    <a:pt x="174457" y="275170"/>
                    <a:pt x="177314" y="281837"/>
                    <a:pt x="180172" y="289457"/>
                  </a:cubicBezTo>
                  <a:cubicBezTo>
                    <a:pt x="187792" y="304697"/>
                    <a:pt x="199222" y="322795"/>
                    <a:pt x="212557" y="342797"/>
                  </a:cubicBezTo>
                  <a:cubicBezTo>
                    <a:pt x="212557" y="343750"/>
                    <a:pt x="213509" y="343750"/>
                    <a:pt x="213509" y="344702"/>
                  </a:cubicBezTo>
                  <a:cubicBezTo>
                    <a:pt x="213509" y="344702"/>
                    <a:pt x="213509" y="344702"/>
                    <a:pt x="213509" y="344702"/>
                  </a:cubicBezTo>
                  <a:cubicBezTo>
                    <a:pt x="232559" y="373277"/>
                    <a:pt x="255419" y="402805"/>
                    <a:pt x="270659" y="428522"/>
                  </a:cubicBezTo>
                  <a:cubicBezTo>
                    <a:pt x="278279" y="441857"/>
                    <a:pt x="283994" y="453287"/>
                    <a:pt x="286852" y="461860"/>
                  </a:cubicBezTo>
                  <a:cubicBezTo>
                    <a:pt x="287804" y="466622"/>
                    <a:pt x="288757" y="470432"/>
                    <a:pt x="288757" y="472337"/>
                  </a:cubicBezTo>
                  <a:cubicBezTo>
                    <a:pt x="288757" y="473290"/>
                    <a:pt x="288757" y="475195"/>
                    <a:pt x="287804" y="475195"/>
                  </a:cubicBezTo>
                  <a:cubicBezTo>
                    <a:pt x="287804" y="476147"/>
                    <a:pt x="286852" y="477100"/>
                    <a:pt x="286852" y="477100"/>
                  </a:cubicBezTo>
                  <a:cubicBezTo>
                    <a:pt x="286852" y="477100"/>
                    <a:pt x="285899" y="478052"/>
                    <a:pt x="284947" y="478052"/>
                  </a:cubicBezTo>
                  <a:cubicBezTo>
                    <a:pt x="283994" y="479005"/>
                    <a:pt x="282089" y="479005"/>
                    <a:pt x="279232" y="479005"/>
                  </a:cubicBezTo>
                  <a:cubicBezTo>
                    <a:pt x="274469" y="479005"/>
                    <a:pt x="267802" y="476147"/>
                    <a:pt x="259229" y="472337"/>
                  </a:cubicBezTo>
                  <a:cubicBezTo>
                    <a:pt x="244942" y="465670"/>
                    <a:pt x="226844" y="454240"/>
                    <a:pt x="207794" y="440905"/>
                  </a:cubicBezTo>
                  <a:cubicBezTo>
                    <a:pt x="207794" y="440905"/>
                    <a:pt x="206842" y="439952"/>
                    <a:pt x="206842" y="439952"/>
                  </a:cubicBezTo>
                  <a:cubicBezTo>
                    <a:pt x="187792" y="412330"/>
                    <a:pt x="165884" y="381850"/>
                    <a:pt x="150644" y="356132"/>
                  </a:cubicBezTo>
                  <a:close/>
                  <a:moveTo>
                    <a:pt x="94447" y="379945"/>
                  </a:moveTo>
                  <a:cubicBezTo>
                    <a:pt x="108734" y="386612"/>
                    <a:pt x="126832" y="398042"/>
                    <a:pt x="145882" y="411377"/>
                  </a:cubicBezTo>
                  <a:cubicBezTo>
                    <a:pt x="174457" y="430427"/>
                    <a:pt x="205889" y="454240"/>
                    <a:pt x="231607" y="469480"/>
                  </a:cubicBezTo>
                  <a:cubicBezTo>
                    <a:pt x="244942" y="477100"/>
                    <a:pt x="257324" y="483767"/>
                    <a:pt x="266849" y="487577"/>
                  </a:cubicBezTo>
                  <a:cubicBezTo>
                    <a:pt x="269707" y="488530"/>
                    <a:pt x="271612" y="488530"/>
                    <a:pt x="274469" y="489482"/>
                  </a:cubicBezTo>
                  <a:lnTo>
                    <a:pt x="235417" y="528535"/>
                  </a:lnTo>
                  <a:cubicBezTo>
                    <a:pt x="235417" y="528535"/>
                    <a:pt x="234464" y="529487"/>
                    <a:pt x="233512" y="529487"/>
                  </a:cubicBezTo>
                  <a:cubicBezTo>
                    <a:pt x="232559" y="530440"/>
                    <a:pt x="230654" y="530440"/>
                    <a:pt x="227797" y="530440"/>
                  </a:cubicBezTo>
                  <a:cubicBezTo>
                    <a:pt x="223034" y="530440"/>
                    <a:pt x="216367" y="527582"/>
                    <a:pt x="207794" y="523772"/>
                  </a:cubicBezTo>
                  <a:cubicBezTo>
                    <a:pt x="193507" y="517105"/>
                    <a:pt x="175409" y="505675"/>
                    <a:pt x="156359" y="492340"/>
                  </a:cubicBezTo>
                  <a:cubicBezTo>
                    <a:pt x="127784" y="473290"/>
                    <a:pt x="96352" y="449477"/>
                    <a:pt x="70634" y="434237"/>
                  </a:cubicBezTo>
                  <a:cubicBezTo>
                    <a:pt x="57299" y="426617"/>
                    <a:pt x="44917" y="419950"/>
                    <a:pt x="35392" y="416140"/>
                  </a:cubicBezTo>
                  <a:cubicBezTo>
                    <a:pt x="32534" y="415187"/>
                    <a:pt x="30629" y="415187"/>
                    <a:pt x="27772" y="414235"/>
                  </a:cubicBezTo>
                  <a:lnTo>
                    <a:pt x="66824" y="375182"/>
                  </a:lnTo>
                  <a:cubicBezTo>
                    <a:pt x="66824" y="375182"/>
                    <a:pt x="67777" y="374230"/>
                    <a:pt x="68729" y="374230"/>
                  </a:cubicBezTo>
                  <a:cubicBezTo>
                    <a:pt x="69682" y="373277"/>
                    <a:pt x="71587" y="373277"/>
                    <a:pt x="74444" y="373277"/>
                  </a:cubicBezTo>
                  <a:cubicBezTo>
                    <a:pt x="79207" y="373277"/>
                    <a:pt x="86827" y="376135"/>
                    <a:pt x="94447" y="379945"/>
                  </a:cubicBezTo>
                  <a:close/>
                </a:path>
              </a:pathLst>
            </a:custGeom>
            <a:solidFill>
              <a:schemeClr val="accent3"/>
            </a:solidFill>
            <a:ln w="9525" cap="flat">
              <a:solidFill>
                <a:schemeClr val="accent3"/>
              </a:solidFill>
              <a:prstDash val="solid"/>
              <a:miter/>
            </a:ln>
          </p:spPr>
          <p:txBody>
            <a:bodyPr rtlCol="0" anchor="ctr"/>
            <a:lstStyle/>
            <a:p>
              <a:endParaRPr lang="en-US" sz="900"/>
            </a:p>
          </p:txBody>
        </p:sp>
      </p:grpSp>
      <p:sp>
        <p:nvSpPr>
          <p:cNvPr id="102" name="TextBox 101">
            <a:extLst>
              <a:ext uri="{FF2B5EF4-FFF2-40B4-BE49-F238E27FC236}">
                <a16:creationId xmlns:a16="http://schemas.microsoft.com/office/drawing/2014/main" id="{0E3FC7B4-9DC0-AD4A-83AB-8D70BB8A2BC8}"/>
              </a:ext>
            </a:extLst>
          </p:cNvPr>
          <p:cNvSpPr txBox="1"/>
          <p:nvPr/>
        </p:nvSpPr>
        <p:spPr>
          <a:xfrm>
            <a:off x="1954487" y="3236406"/>
            <a:ext cx="874764" cy="246221"/>
          </a:xfrm>
          <a:prstGeom prst="rect">
            <a:avLst/>
          </a:prstGeom>
          <a:noFill/>
        </p:spPr>
        <p:txBody>
          <a:bodyPr wrap="square" rtlCol="0">
            <a:spAutoFit/>
          </a:bodyPr>
          <a:lstStyle/>
          <a:p>
            <a:pPr algn="ctr" defTabSz="914378">
              <a:buClr>
                <a:srgbClr val="000000"/>
              </a:buClr>
            </a:pPr>
            <a:r>
              <a:rPr lang="en-US" sz="1000" b="1" kern="0">
                <a:solidFill>
                  <a:schemeClr val="accent2"/>
                </a:solidFill>
                <a:latin typeface="Montserrat" pitchFamily="2" charset="77"/>
                <a:cs typeface="Arial"/>
                <a:sym typeface="Arial"/>
              </a:rPr>
              <a:t>Proteome</a:t>
            </a:r>
          </a:p>
        </p:txBody>
      </p:sp>
      <p:sp>
        <p:nvSpPr>
          <p:cNvPr id="103" name="Rounded Rectangle 102">
            <a:extLst>
              <a:ext uri="{FF2B5EF4-FFF2-40B4-BE49-F238E27FC236}">
                <a16:creationId xmlns:a16="http://schemas.microsoft.com/office/drawing/2014/main" id="{D268FB72-F173-B34F-A651-7C1CE88B9974}"/>
              </a:ext>
            </a:extLst>
          </p:cNvPr>
          <p:cNvSpPr/>
          <p:nvPr/>
        </p:nvSpPr>
        <p:spPr>
          <a:xfrm>
            <a:off x="1176550" y="1988859"/>
            <a:ext cx="1365042" cy="237598"/>
          </a:xfrm>
          <a:prstGeom prst="roundRect">
            <a:avLst>
              <a:gd name="adj" fmla="val 50000"/>
            </a:avLst>
          </a:prstGeom>
          <a:solidFill>
            <a:schemeClr val="accent2"/>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763" algn="ctr">
              <a:spcAft>
                <a:spcPts val="1200"/>
              </a:spcAft>
            </a:pPr>
            <a:r>
              <a:rPr lang="en-US" sz="800" cap="all" spc="150">
                <a:latin typeface="Montserrat SemiBold" pitchFamily="2" charset="77"/>
              </a:rPr>
              <a:t>ENDOGENOUS</a:t>
            </a:r>
          </a:p>
        </p:txBody>
      </p:sp>
      <p:sp>
        <p:nvSpPr>
          <p:cNvPr id="85" name="Rectangle: Rounded Corners 9">
            <a:extLst>
              <a:ext uri="{FF2B5EF4-FFF2-40B4-BE49-F238E27FC236}">
                <a16:creationId xmlns:a16="http://schemas.microsoft.com/office/drawing/2014/main" id="{CD3BE4E1-F5E9-944B-A5EE-20960AACF39D}"/>
              </a:ext>
            </a:extLst>
          </p:cNvPr>
          <p:cNvSpPr/>
          <p:nvPr/>
        </p:nvSpPr>
        <p:spPr>
          <a:xfrm>
            <a:off x="6055228" y="2115443"/>
            <a:ext cx="2443176" cy="1514231"/>
          </a:xfrm>
          <a:prstGeom prst="roundRect">
            <a:avLst>
              <a:gd name="adj" fmla="val 7019"/>
            </a:avLst>
          </a:prstGeom>
          <a:solidFill>
            <a:schemeClr val="accent6">
              <a:alpha val="3526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6905FB53-0D44-D84A-8495-01FB7D38FEE7}"/>
              </a:ext>
            </a:extLst>
          </p:cNvPr>
          <p:cNvGrpSpPr>
            <a:grpSpLocks noChangeAspect="1"/>
          </p:cNvGrpSpPr>
          <p:nvPr/>
        </p:nvGrpSpPr>
        <p:grpSpPr>
          <a:xfrm>
            <a:off x="7461167" y="2455067"/>
            <a:ext cx="700747" cy="717917"/>
            <a:chOff x="6026574" y="4611448"/>
            <a:chExt cx="1334756" cy="1367461"/>
          </a:xfrm>
          <a:solidFill>
            <a:schemeClr val="bg1"/>
          </a:solidFill>
        </p:grpSpPr>
        <p:sp>
          <p:nvSpPr>
            <p:cNvPr id="93" name="Oval 92">
              <a:extLst>
                <a:ext uri="{FF2B5EF4-FFF2-40B4-BE49-F238E27FC236}">
                  <a16:creationId xmlns:a16="http://schemas.microsoft.com/office/drawing/2014/main" id="{4475BE4B-E8E6-9E4B-8237-F5C76BFC72AC}"/>
                </a:ext>
              </a:extLst>
            </p:cNvPr>
            <p:cNvSpPr/>
            <p:nvPr/>
          </p:nvSpPr>
          <p:spPr>
            <a:xfrm>
              <a:off x="6026574" y="4639131"/>
              <a:ext cx="1334756" cy="1339778"/>
            </a:xfrm>
            <a:prstGeom prst="ellipse">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Graphic 93">
              <a:extLst>
                <a:ext uri="{FF2B5EF4-FFF2-40B4-BE49-F238E27FC236}">
                  <a16:creationId xmlns:a16="http://schemas.microsoft.com/office/drawing/2014/main" id="{98A29CAC-D085-0740-9081-F2DDEC3038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2308" y="5055254"/>
              <a:ext cx="469582" cy="475107"/>
            </a:xfrm>
            <a:prstGeom prst="rect">
              <a:avLst/>
            </a:prstGeom>
          </p:spPr>
        </p:pic>
        <p:pic>
          <p:nvPicPr>
            <p:cNvPr id="95" name="Graphic 94">
              <a:extLst>
                <a:ext uri="{FF2B5EF4-FFF2-40B4-BE49-F238E27FC236}">
                  <a16:creationId xmlns:a16="http://schemas.microsoft.com/office/drawing/2014/main" id="{9DD7B6D7-ED38-9743-B9CB-4245E7624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02710" y="5445730"/>
              <a:ext cx="510064" cy="516065"/>
            </a:xfrm>
            <a:prstGeom prst="rect">
              <a:avLst/>
            </a:prstGeom>
          </p:spPr>
        </p:pic>
        <p:pic>
          <p:nvPicPr>
            <p:cNvPr id="96" name="Graphic 95">
              <a:extLst>
                <a:ext uri="{FF2B5EF4-FFF2-40B4-BE49-F238E27FC236}">
                  <a16:creationId xmlns:a16="http://schemas.microsoft.com/office/drawing/2014/main" id="{A2D638B6-ED7B-8B41-B626-F51A93B476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6955" y="4611448"/>
              <a:ext cx="784955" cy="638175"/>
            </a:xfrm>
            <a:prstGeom prst="rect">
              <a:avLst/>
            </a:prstGeom>
          </p:spPr>
        </p:pic>
        <p:pic>
          <p:nvPicPr>
            <p:cNvPr id="97" name="Graphic 96">
              <a:extLst>
                <a:ext uri="{FF2B5EF4-FFF2-40B4-BE49-F238E27FC236}">
                  <a16:creationId xmlns:a16="http://schemas.microsoft.com/office/drawing/2014/main" id="{6D225EC8-3CFC-D44A-B3D8-5E5DB8BEB2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51031" y="5072206"/>
              <a:ext cx="566738" cy="573405"/>
            </a:xfrm>
            <a:prstGeom prst="rect">
              <a:avLst/>
            </a:prstGeom>
          </p:spPr>
        </p:pic>
      </p:grpSp>
      <p:sp>
        <p:nvSpPr>
          <p:cNvPr id="91" name="Oval 90">
            <a:extLst>
              <a:ext uri="{FF2B5EF4-FFF2-40B4-BE49-F238E27FC236}">
                <a16:creationId xmlns:a16="http://schemas.microsoft.com/office/drawing/2014/main" id="{AD7E70D3-38B1-604D-BB53-E2E0A5E1A24F}"/>
              </a:ext>
            </a:extLst>
          </p:cNvPr>
          <p:cNvSpPr/>
          <p:nvPr/>
        </p:nvSpPr>
        <p:spPr>
          <a:xfrm>
            <a:off x="6401166" y="2462334"/>
            <a:ext cx="700747" cy="703384"/>
          </a:xfrm>
          <a:prstGeom prst="ellipse">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522C9886-F026-1F4C-8C4D-1366780A2CC4}"/>
              </a:ext>
            </a:extLst>
          </p:cNvPr>
          <p:cNvSpPr txBox="1"/>
          <p:nvPr/>
        </p:nvSpPr>
        <p:spPr>
          <a:xfrm>
            <a:off x="6187708" y="3238599"/>
            <a:ext cx="1120000" cy="246221"/>
          </a:xfrm>
          <a:prstGeom prst="rect">
            <a:avLst/>
          </a:prstGeom>
          <a:noFill/>
        </p:spPr>
        <p:txBody>
          <a:bodyPr wrap="square" rtlCol="0">
            <a:spAutoFit/>
          </a:bodyPr>
          <a:lstStyle/>
          <a:p>
            <a:pPr algn="ctr" defTabSz="914378">
              <a:buClr>
                <a:srgbClr val="000000"/>
              </a:buClr>
            </a:pPr>
            <a:r>
              <a:rPr lang="en-US" sz="1000" b="1" kern="0">
                <a:solidFill>
                  <a:schemeClr val="accent2"/>
                </a:solidFill>
                <a:latin typeface="Montserrat" pitchFamily="2" charset="77"/>
                <a:cs typeface="Arial"/>
                <a:sym typeface="Arial"/>
              </a:rPr>
              <a:t>Microbiome</a:t>
            </a:r>
          </a:p>
        </p:txBody>
      </p:sp>
      <p:sp>
        <p:nvSpPr>
          <p:cNvPr id="89" name="TextBox 88">
            <a:extLst>
              <a:ext uri="{FF2B5EF4-FFF2-40B4-BE49-F238E27FC236}">
                <a16:creationId xmlns:a16="http://schemas.microsoft.com/office/drawing/2014/main" id="{141CF817-1242-5442-9838-70A92012AEC2}"/>
              </a:ext>
            </a:extLst>
          </p:cNvPr>
          <p:cNvSpPr txBox="1"/>
          <p:nvPr/>
        </p:nvSpPr>
        <p:spPr>
          <a:xfrm>
            <a:off x="7365680" y="3238599"/>
            <a:ext cx="891720" cy="246221"/>
          </a:xfrm>
          <a:prstGeom prst="rect">
            <a:avLst/>
          </a:prstGeom>
          <a:noFill/>
        </p:spPr>
        <p:txBody>
          <a:bodyPr wrap="square" rtlCol="0">
            <a:spAutoFit/>
          </a:bodyPr>
          <a:lstStyle/>
          <a:p>
            <a:pPr algn="ctr" defTabSz="914378">
              <a:buClr>
                <a:srgbClr val="000000"/>
              </a:buClr>
            </a:pPr>
            <a:r>
              <a:rPr lang="en-US" sz="1000" b="1" kern="0">
                <a:solidFill>
                  <a:schemeClr val="accent2"/>
                </a:solidFill>
                <a:latin typeface="Montserrat" pitchFamily="2" charset="77"/>
                <a:cs typeface="Arial"/>
                <a:sym typeface="Arial"/>
              </a:rPr>
              <a:t>Lifestyle</a:t>
            </a:r>
          </a:p>
        </p:txBody>
      </p:sp>
      <p:sp>
        <p:nvSpPr>
          <p:cNvPr id="90" name="Rounded Rectangle 89">
            <a:extLst>
              <a:ext uri="{FF2B5EF4-FFF2-40B4-BE49-F238E27FC236}">
                <a16:creationId xmlns:a16="http://schemas.microsoft.com/office/drawing/2014/main" id="{D4744DCA-DBFF-4F45-97A0-7E75A8C6632D}"/>
              </a:ext>
            </a:extLst>
          </p:cNvPr>
          <p:cNvSpPr/>
          <p:nvPr/>
        </p:nvSpPr>
        <p:spPr>
          <a:xfrm>
            <a:off x="6300817" y="1999550"/>
            <a:ext cx="1952000" cy="237598"/>
          </a:xfrm>
          <a:prstGeom prst="roundRect">
            <a:avLst>
              <a:gd name="adj" fmla="val 50000"/>
            </a:avLst>
          </a:prstGeom>
          <a:solidFill>
            <a:schemeClr val="accent2"/>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763" algn="ctr">
              <a:spcAft>
                <a:spcPts val="1200"/>
              </a:spcAft>
            </a:pPr>
            <a:r>
              <a:rPr lang="en-US" sz="800" cap="all" spc="150">
                <a:latin typeface="Montserrat SemiBold" pitchFamily="2" charset="77"/>
              </a:rPr>
              <a:t>EXOGENOUS (EXPOSOME)</a:t>
            </a:r>
          </a:p>
        </p:txBody>
      </p:sp>
      <p:sp>
        <p:nvSpPr>
          <p:cNvPr id="76" name="Rectangle: Rounded Corners 21">
            <a:extLst>
              <a:ext uri="{FF2B5EF4-FFF2-40B4-BE49-F238E27FC236}">
                <a16:creationId xmlns:a16="http://schemas.microsoft.com/office/drawing/2014/main" id="{B9219104-69BD-B244-84E0-46E04DEDD9EC}"/>
              </a:ext>
            </a:extLst>
          </p:cNvPr>
          <p:cNvSpPr/>
          <p:nvPr/>
        </p:nvSpPr>
        <p:spPr>
          <a:xfrm>
            <a:off x="637953" y="3865026"/>
            <a:ext cx="7853370" cy="423870"/>
          </a:xfrm>
          <a:prstGeom prst="roundRect">
            <a:avLst>
              <a:gd name="adj" fmla="val 16667"/>
            </a:avLst>
          </a:prstGeom>
          <a:solidFill>
            <a:schemeClr val="accent6">
              <a:alpha val="35262"/>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5B570A82-3D3B-4149-B2FC-B960EDB4290E}"/>
              </a:ext>
            </a:extLst>
          </p:cNvPr>
          <p:cNvCxnSpPr>
            <a:cxnSpLocks/>
          </p:cNvCxnSpPr>
          <p:nvPr/>
        </p:nvCxnSpPr>
        <p:spPr>
          <a:xfrm>
            <a:off x="2758964" y="3964162"/>
            <a:ext cx="0" cy="225598"/>
          </a:xfrm>
          <a:prstGeom prst="line">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a:extLst>
              <a:ext uri="{FF2B5EF4-FFF2-40B4-BE49-F238E27FC236}">
                <a16:creationId xmlns:a16="http://schemas.microsoft.com/office/drawing/2014/main" id="{6736122C-6683-824A-83A8-1B58D3D29F46}"/>
              </a:ext>
            </a:extLst>
          </p:cNvPr>
          <p:cNvCxnSpPr>
            <a:cxnSpLocks/>
          </p:cNvCxnSpPr>
          <p:nvPr/>
        </p:nvCxnSpPr>
        <p:spPr>
          <a:xfrm>
            <a:off x="4488474" y="3964162"/>
            <a:ext cx="0" cy="225598"/>
          </a:xfrm>
          <a:prstGeom prst="line">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a:extLst>
              <a:ext uri="{FF2B5EF4-FFF2-40B4-BE49-F238E27FC236}">
                <a16:creationId xmlns:a16="http://schemas.microsoft.com/office/drawing/2014/main" id="{DE466F6A-74D6-584F-B85B-D73D8B109FFF}"/>
              </a:ext>
            </a:extLst>
          </p:cNvPr>
          <p:cNvCxnSpPr>
            <a:cxnSpLocks/>
          </p:cNvCxnSpPr>
          <p:nvPr/>
        </p:nvCxnSpPr>
        <p:spPr>
          <a:xfrm>
            <a:off x="6373769" y="3964162"/>
            <a:ext cx="0" cy="225598"/>
          </a:xfrm>
          <a:prstGeom prst="line">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nvGrpSpPr>
          <p:cNvPr id="68" name="Group 67">
            <a:extLst>
              <a:ext uri="{FF2B5EF4-FFF2-40B4-BE49-F238E27FC236}">
                <a16:creationId xmlns:a16="http://schemas.microsoft.com/office/drawing/2014/main" id="{5A6DD249-3CC2-FB45-AE8E-E8B4B8959A42}"/>
              </a:ext>
            </a:extLst>
          </p:cNvPr>
          <p:cNvGrpSpPr/>
          <p:nvPr/>
        </p:nvGrpSpPr>
        <p:grpSpPr>
          <a:xfrm>
            <a:off x="1033743" y="3961541"/>
            <a:ext cx="6855045" cy="246221"/>
            <a:chOff x="1378324" y="5216222"/>
            <a:chExt cx="9140062" cy="328295"/>
          </a:xfrm>
        </p:grpSpPr>
        <p:sp>
          <p:nvSpPr>
            <p:cNvPr id="69" name="Rectangle 68">
              <a:extLst>
                <a:ext uri="{FF2B5EF4-FFF2-40B4-BE49-F238E27FC236}">
                  <a16:creationId xmlns:a16="http://schemas.microsoft.com/office/drawing/2014/main" id="{646BF49F-98E0-4142-BCA7-17C5CFD539C3}"/>
                </a:ext>
              </a:extLst>
            </p:cNvPr>
            <p:cNvSpPr/>
            <p:nvPr/>
          </p:nvSpPr>
          <p:spPr>
            <a:xfrm>
              <a:off x="1378324" y="5216222"/>
              <a:ext cx="1718847" cy="328295"/>
            </a:xfrm>
            <a:prstGeom prst="rect">
              <a:avLst/>
            </a:prstGeom>
          </p:spPr>
          <p:txBody>
            <a:bodyPr wrap="none">
              <a:spAutoFit/>
            </a:bodyPr>
            <a:lstStyle/>
            <a:p>
              <a:pPr algn="ctr" defTabSz="914378">
                <a:buClr>
                  <a:srgbClr val="000000"/>
                </a:buClr>
              </a:pPr>
              <a:r>
                <a:rPr lang="en-US" sz="1000" b="1" kern="0">
                  <a:solidFill>
                    <a:schemeClr val="accent2"/>
                  </a:solidFill>
                  <a:latin typeface="Montserrat" pitchFamily="2" charset="77"/>
                  <a:cs typeface="Arial"/>
                </a:rPr>
                <a:t>Health/Wellness</a:t>
              </a:r>
            </a:p>
          </p:txBody>
        </p:sp>
        <p:sp>
          <p:nvSpPr>
            <p:cNvPr id="70" name="Rectangle 69">
              <a:extLst>
                <a:ext uri="{FF2B5EF4-FFF2-40B4-BE49-F238E27FC236}">
                  <a16:creationId xmlns:a16="http://schemas.microsoft.com/office/drawing/2014/main" id="{69283D56-78CC-4E43-B29B-DEA5F3C942D2}"/>
                </a:ext>
              </a:extLst>
            </p:cNvPr>
            <p:cNvSpPr/>
            <p:nvPr/>
          </p:nvSpPr>
          <p:spPr>
            <a:xfrm>
              <a:off x="6571596" y="5216222"/>
              <a:ext cx="1297792" cy="328295"/>
            </a:xfrm>
            <a:prstGeom prst="rect">
              <a:avLst/>
            </a:prstGeom>
          </p:spPr>
          <p:txBody>
            <a:bodyPr wrap="none">
              <a:spAutoFit/>
            </a:bodyPr>
            <a:lstStyle/>
            <a:p>
              <a:pPr algn="ctr" defTabSz="914378">
                <a:buClr>
                  <a:srgbClr val="000000"/>
                </a:buClr>
              </a:pPr>
              <a:r>
                <a:rPr lang="en-US" sz="1000" b="1" kern="0">
                  <a:solidFill>
                    <a:schemeClr val="accent2"/>
                  </a:solidFill>
                  <a:latin typeface="Montserrat" pitchFamily="2" charset="77"/>
                  <a:cs typeface="Arial"/>
                </a:rPr>
                <a:t>Diagnostics</a:t>
              </a:r>
            </a:p>
          </p:txBody>
        </p:sp>
        <p:sp>
          <p:nvSpPr>
            <p:cNvPr id="71" name="Rectangle 70">
              <a:extLst>
                <a:ext uri="{FF2B5EF4-FFF2-40B4-BE49-F238E27FC236}">
                  <a16:creationId xmlns:a16="http://schemas.microsoft.com/office/drawing/2014/main" id="{F09664EB-B7F6-BA48-9532-323E1B2377CD}"/>
                </a:ext>
              </a:extLst>
            </p:cNvPr>
            <p:cNvSpPr/>
            <p:nvPr/>
          </p:nvSpPr>
          <p:spPr>
            <a:xfrm>
              <a:off x="4343648" y="5216222"/>
              <a:ext cx="1056273" cy="328295"/>
            </a:xfrm>
            <a:prstGeom prst="rect">
              <a:avLst/>
            </a:prstGeom>
          </p:spPr>
          <p:txBody>
            <a:bodyPr wrap="none">
              <a:spAutoFit/>
            </a:bodyPr>
            <a:lstStyle/>
            <a:p>
              <a:pPr algn="ctr" defTabSz="914378">
                <a:buClr>
                  <a:srgbClr val="000000"/>
                </a:buClr>
              </a:pPr>
              <a:r>
                <a:rPr lang="en-US" sz="1000" b="1" kern="0">
                  <a:solidFill>
                    <a:schemeClr val="accent2"/>
                  </a:solidFill>
                  <a:latin typeface="Montserrat" pitchFamily="2" charset="77"/>
                  <a:cs typeface="Arial"/>
                </a:rPr>
                <a:t>Nutrition</a:t>
              </a:r>
            </a:p>
          </p:txBody>
        </p:sp>
        <p:sp>
          <p:nvSpPr>
            <p:cNvPr id="72" name="Rectangle 71">
              <a:extLst>
                <a:ext uri="{FF2B5EF4-FFF2-40B4-BE49-F238E27FC236}">
                  <a16:creationId xmlns:a16="http://schemas.microsoft.com/office/drawing/2014/main" id="{B7CE9ACD-575F-2843-A0B4-373E2E09DB20}"/>
                </a:ext>
              </a:extLst>
            </p:cNvPr>
            <p:cNvSpPr/>
            <p:nvPr/>
          </p:nvSpPr>
          <p:spPr>
            <a:xfrm>
              <a:off x="9107315" y="5216222"/>
              <a:ext cx="1411071" cy="328295"/>
            </a:xfrm>
            <a:prstGeom prst="rect">
              <a:avLst/>
            </a:prstGeom>
          </p:spPr>
          <p:txBody>
            <a:bodyPr wrap="none">
              <a:spAutoFit/>
            </a:bodyPr>
            <a:lstStyle/>
            <a:p>
              <a:pPr algn="ctr" defTabSz="914378">
                <a:buClr>
                  <a:srgbClr val="000000"/>
                </a:buClr>
              </a:pPr>
              <a:r>
                <a:rPr lang="en-US" sz="1000" b="1" kern="0">
                  <a:solidFill>
                    <a:schemeClr val="accent2"/>
                  </a:solidFill>
                  <a:latin typeface="Montserrat" pitchFamily="2" charset="77"/>
                  <a:cs typeface="Arial"/>
                </a:rPr>
                <a:t>Therapeutics</a:t>
              </a:r>
            </a:p>
          </p:txBody>
        </p:sp>
      </p:grpSp>
      <p:sp>
        <p:nvSpPr>
          <p:cNvPr id="130" name="TextBox 129">
            <a:extLst>
              <a:ext uri="{FF2B5EF4-FFF2-40B4-BE49-F238E27FC236}">
                <a16:creationId xmlns:a16="http://schemas.microsoft.com/office/drawing/2014/main" id="{D0CBA8F5-8439-474F-A520-745A76FAD03B}"/>
              </a:ext>
            </a:extLst>
          </p:cNvPr>
          <p:cNvSpPr txBox="1"/>
          <p:nvPr/>
        </p:nvSpPr>
        <p:spPr>
          <a:xfrm>
            <a:off x="3957639" y="2205749"/>
            <a:ext cx="1223962" cy="276999"/>
          </a:xfrm>
          <a:prstGeom prst="rect">
            <a:avLst/>
          </a:prstGeom>
          <a:noFill/>
          <a:ln>
            <a:noFill/>
          </a:ln>
        </p:spPr>
        <p:txBody>
          <a:bodyPr wrap="square" rtlCol="0">
            <a:spAutoFit/>
          </a:bodyPr>
          <a:lstStyle/>
          <a:p>
            <a:pPr algn="ctr" defTabSz="914378">
              <a:buClr>
                <a:srgbClr val="000000"/>
              </a:buClr>
            </a:pPr>
            <a:r>
              <a:rPr lang="en-US" sz="1200" b="1" kern="0">
                <a:solidFill>
                  <a:schemeClr val="bg1"/>
                </a:solidFill>
                <a:latin typeface="Montserrat" pitchFamily="2" charset="77"/>
                <a:cs typeface="Arial"/>
                <a:sym typeface="Arial"/>
              </a:rPr>
              <a:t>Metabolome</a:t>
            </a:r>
          </a:p>
        </p:txBody>
      </p:sp>
      <p:sp>
        <p:nvSpPr>
          <p:cNvPr id="132" name="Chevron 131">
            <a:extLst>
              <a:ext uri="{FF2B5EF4-FFF2-40B4-BE49-F238E27FC236}">
                <a16:creationId xmlns:a16="http://schemas.microsoft.com/office/drawing/2014/main" id="{E1890F1F-5004-AE48-B32F-EFDA0C41FF9B}"/>
              </a:ext>
            </a:extLst>
          </p:cNvPr>
          <p:cNvSpPr/>
          <p:nvPr/>
        </p:nvSpPr>
        <p:spPr>
          <a:xfrm>
            <a:off x="3378171" y="2536783"/>
            <a:ext cx="276446" cy="276446"/>
          </a:xfrm>
          <a:prstGeom prst="chevron">
            <a:avLst/>
          </a:prstGeom>
          <a:gradFill flip="none" rotWithShape="1">
            <a:gsLst>
              <a:gs pos="6000">
                <a:schemeClr val="accent6">
                  <a:lumMod val="40000"/>
                  <a:lumOff val="60000"/>
                </a:schemeClr>
              </a:gs>
              <a:gs pos="100000">
                <a:schemeClr val="accent6">
                  <a:lumMod val="90000"/>
                  <a:alpha val="62000"/>
                </a:schemeClr>
              </a:gs>
            </a:gsLst>
            <a:lin ang="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Chevron 132">
            <a:extLst>
              <a:ext uri="{FF2B5EF4-FFF2-40B4-BE49-F238E27FC236}">
                <a16:creationId xmlns:a16="http://schemas.microsoft.com/office/drawing/2014/main" id="{64F1C2D9-C137-3F4E-B45D-9670C245FDB9}"/>
              </a:ext>
            </a:extLst>
          </p:cNvPr>
          <p:cNvSpPr/>
          <p:nvPr/>
        </p:nvSpPr>
        <p:spPr>
          <a:xfrm rot="10800000">
            <a:off x="5455068" y="2529695"/>
            <a:ext cx="276446" cy="276446"/>
          </a:xfrm>
          <a:prstGeom prst="chevron">
            <a:avLst/>
          </a:prstGeom>
          <a:gradFill flip="none" rotWithShape="1">
            <a:gsLst>
              <a:gs pos="6000">
                <a:schemeClr val="accent6">
                  <a:lumMod val="40000"/>
                  <a:lumOff val="60000"/>
                </a:schemeClr>
              </a:gs>
              <a:gs pos="100000">
                <a:schemeClr val="accent6">
                  <a:lumMod val="90000"/>
                  <a:alpha val="62000"/>
                </a:schemeClr>
              </a:gs>
            </a:gsLst>
            <a:lin ang="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Chevron 133">
            <a:extLst>
              <a:ext uri="{FF2B5EF4-FFF2-40B4-BE49-F238E27FC236}">
                <a16:creationId xmlns:a16="http://schemas.microsoft.com/office/drawing/2014/main" id="{018F92E5-849C-0C43-90A8-CF1303D70399}"/>
              </a:ext>
            </a:extLst>
          </p:cNvPr>
          <p:cNvSpPr/>
          <p:nvPr/>
        </p:nvSpPr>
        <p:spPr>
          <a:xfrm rot="5400000">
            <a:off x="4431396" y="3442127"/>
            <a:ext cx="276446" cy="276446"/>
          </a:xfrm>
          <a:prstGeom prst="chevron">
            <a:avLst/>
          </a:prstGeom>
          <a:gradFill flip="none" rotWithShape="1">
            <a:gsLst>
              <a:gs pos="6000">
                <a:schemeClr val="accent6">
                  <a:lumMod val="40000"/>
                  <a:lumOff val="60000"/>
                </a:schemeClr>
              </a:gs>
              <a:gs pos="100000">
                <a:schemeClr val="accent6">
                  <a:lumMod val="90000"/>
                  <a:alpha val="62000"/>
                </a:schemeClr>
              </a:gs>
            </a:gsLst>
            <a:lin ang="0" scaled="0"/>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4859127D-CBC4-41CF-85BD-EFA3AF3A59F6}"/>
              </a:ext>
            </a:extLst>
          </p:cNvPr>
          <p:cNvGrpSpPr/>
          <p:nvPr/>
        </p:nvGrpSpPr>
        <p:grpSpPr>
          <a:xfrm>
            <a:off x="6463146" y="2542394"/>
            <a:ext cx="576693" cy="546471"/>
            <a:chOff x="6463146" y="2535670"/>
            <a:chExt cx="576693" cy="546471"/>
          </a:xfrm>
        </p:grpSpPr>
        <p:pic>
          <p:nvPicPr>
            <p:cNvPr id="62" name="Graphic 61" descr="Germ outline">
              <a:extLst>
                <a:ext uri="{FF2B5EF4-FFF2-40B4-BE49-F238E27FC236}">
                  <a16:creationId xmlns:a16="http://schemas.microsoft.com/office/drawing/2014/main" id="{04DC2D2D-BDBF-4CBA-81B2-B76A9EA624F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8804761">
              <a:off x="6463146" y="2535670"/>
              <a:ext cx="384048" cy="384048"/>
            </a:xfrm>
            <a:prstGeom prst="rect">
              <a:avLst/>
            </a:prstGeom>
          </p:spPr>
        </p:pic>
        <p:pic>
          <p:nvPicPr>
            <p:cNvPr id="63" name="Graphic 62" descr="Germ outline">
              <a:extLst>
                <a:ext uri="{FF2B5EF4-FFF2-40B4-BE49-F238E27FC236}">
                  <a16:creationId xmlns:a16="http://schemas.microsoft.com/office/drawing/2014/main" id="{01846CD5-071A-4FA3-97F1-B6EB5DC781F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5791" y="2698093"/>
              <a:ext cx="384048" cy="384048"/>
            </a:xfrm>
            <a:prstGeom prst="rect">
              <a:avLst/>
            </a:prstGeom>
          </p:spPr>
        </p:pic>
      </p:grpSp>
    </p:spTree>
    <p:extLst>
      <p:ext uri="{BB962C8B-B14F-4D97-AF65-F5344CB8AC3E}">
        <p14:creationId xmlns:p14="http://schemas.microsoft.com/office/powerpoint/2010/main" val="3507627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8AA973C-C88A-49D7-B133-1A6641739DC4}"/>
              </a:ext>
            </a:extLst>
          </p:cNvPr>
          <p:cNvSpPr/>
          <p:nvPr/>
        </p:nvSpPr>
        <p:spPr>
          <a:xfrm>
            <a:off x="0" y="1023938"/>
            <a:ext cx="9144000" cy="3372449"/>
          </a:xfrm>
          <a:prstGeom prst="rect">
            <a:avLst/>
          </a:prstGeom>
          <a:gradFill flip="none" rotWithShape="1">
            <a:gsLst>
              <a:gs pos="100000">
                <a:schemeClr val="accent6">
                  <a:alpha val="0"/>
                </a:schemeClr>
              </a:gs>
              <a:gs pos="0">
                <a:schemeClr val="accent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8">
            <a:extLst>
              <a:ext uri="{FF2B5EF4-FFF2-40B4-BE49-F238E27FC236}">
                <a16:creationId xmlns:a16="http://schemas.microsoft.com/office/drawing/2014/main" id="{67A13AE1-783B-4625-A245-981BCC48C1E6}"/>
              </a:ext>
            </a:extLst>
          </p:cNvPr>
          <p:cNvSpPr/>
          <p:nvPr/>
        </p:nvSpPr>
        <p:spPr>
          <a:xfrm>
            <a:off x="3773858" y="1119333"/>
            <a:ext cx="5269290" cy="3435171"/>
          </a:xfrm>
          <a:prstGeom prst="roundRect">
            <a:avLst>
              <a:gd name="adj" fmla="val 6699"/>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8">
            <a:extLst>
              <a:ext uri="{FF2B5EF4-FFF2-40B4-BE49-F238E27FC236}">
                <a16:creationId xmlns:a16="http://schemas.microsoft.com/office/drawing/2014/main" id="{7216B6FE-DB86-4DAA-AC35-F5948AD21DF0}"/>
              </a:ext>
            </a:extLst>
          </p:cNvPr>
          <p:cNvSpPr/>
          <p:nvPr/>
        </p:nvSpPr>
        <p:spPr>
          <a:xfrm>
            <a:off x="421793" y="1119333"/>
            <a:ext cx="3182026" cy="3435171"/>
          </a:xfrm>
          <a:prstGeom prst="roundRect">
            <a:avLst>
              <a:gd name="adj" fmla="val 6507"/>
            </a:avLst>
          </a:prstGeom>
          <a:solidFill>
            <a:schemeClr val="bg1"/>
          </a:solidFill>
          <a:ln>
            <a:noFill/>
          </a:ln>
          <a:effectLst>
            <a:outerShdw blurRad="2413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ubtitle 4">
            <a:extLst>
              <a:ext uri="{FF2B5EF4-FFF2-40B4-BE49-F238E27FC236}">
                <a16:creationId xmlns:a16="http://schemas.microsoft.com/office/drawing/2014/main" id="{9EE99992-5C3F-4A4D-8B8C-DF243C711F81}"/>
              </a:ext>
            </a:extLst>
          </p:cNvPr>
          <p:cNvSpPr>
            <a:spLocks noGrp="1"/>
          </p:cNvSpPr>
          <p:nvPr>
            <p:ph type="body" sz="quarter" idx="11"/>
          </p:nvPr>
        </p:nvSpPr>
        <p:spPr>
          <a:xfrm>
            <a:off x="642891" y="588996"/>
            <a:ext cx="8287641" cy="323301"/>
          </a:xfrm>
        </p:spPr>
        <p:txBody>
          <a:bodyPr>
            <a:normAutofit fontScale="55000" lnSpcReduction="20000"/>
          </a:bodyPr>
          <a:lstStyle/>
          <a:p>
            <a:r>
              <a:rPr lang="en-US" b="0" dirty="0"/>
              <a:t>Metabolomics highlights normal and abnormal chemical reactions that are the root cause of health and disease </a:t>
            </a:r>
          </a:p>
        </p:txBody>
      </p:sp>
      <p:sp>
        <p:nvSpPr>
          <p:cNvPr id="2" name="Title 1">
            <a:extLst>
              <a:ext uri="{FF2B5EF4-FFF2-40B4-BE49-F238E27FC236}">
                <a16:creationId xmlns:a16="http://schemas.microsoft.com/office/drawing/2014/main" id="{814EA75E-425D-4612-9F5F-8039BF68D8F4}"/>
              </a:ext>
            </a:extLst>
          </p:cNvPr>
          <p:cNvSpPr>
            <a:spLocks noGrp="1"/>
          </p:cNvSpPr>
          <p:nvPr>
            <p:ph type="title" idx="4294967295"/>
          </p:nvPr>
        </p:nvSpPr>
        <p:spPr>
          <a:xfrm>
            <a:off x="554840" y="204623"/>
            <a:ext cx="8188325" cy="471488"/>
          </a:xfrm>
          <a:prstGeom prst="rect">
            <a:avLst/>
          </a:prstGeom>
        </p:spPr>
        <p:txBody>
          <a:bodyPr anchor="b">
            <a:normAutofit/>
          </a:bodyPr>
          <a:lstStyle/>
          <a:p>
            <a:r>
              <a:rPr lang="en-US" sz="2000" b="1" spc="-100" dirty="0">
                <a:solidFill>
                  <a:schemeClr val="accent1"/>
                </a:solidFill>
                <a:latin typeface="Montserrat" charset="0"/>
              </a:rPr>
              <a:t>Health: It’s Not All About Your Genes</a:t>
            </a:r>
          </a:p>
        </p:txBody>
      </p:sp>
      <p:sp>
        <p:nvSpPr>
          <p:cNvPr id="4" name="Rectangle 2">
            <a:extLst>
              <a:ext uri="{FF2B5EF4-FFF2-40B4-BE49-F238E27FC236}">
                <a16:creationId xmlns:a16="http://schemas.microsoft.com/office/drawing/2014/main" id="{BDA65BF3-7FE4-44B7-880F-C3BD97CF47D2}"/>
              </a:ext>
            </a:extLst>
          </p:cNvPr>
          <p:cNvSpPr>
            <a:spLocks noGrp="1" noChangeArrowheads="1"/>
          </p:cNvSpPr>
          <p:nvPr>
            <p:ph sz="half" idx="4294967295"/>
          </p:nvPr>
        </p:nvSpPr>
        <p:spPr bwMode="auto">
          <a:xfrm>
            <a:off x="200425" y="4840426"/>
            <a:ext cx="3961439" cy="171610"/>
          </a:xfrm>
          <a:prstGeom prst="rect">
            <a:avLst/>
          </a:prstGeom>
        </p:spPr>
        <p:txBody>
          <a:bodyPr vert="horz" lIns="91440" tIns="45720" rIns="91440" bIns="45720" rtlCol="0" anchor="t">
            <a:noAutofit/>
          </a:bodyPr>
          <a:lstStyle/>
          <a:p>
            <a:pPr marL="0" indent="0">
              <a:buNone/>
            </a:pPr>
            <a:r>
              <a:rPr lang="en-US" altLang="en-US" sz="750" dirty="0">
                <a:solidFill>
                  <a:srgbClr val="B2BBC3"/>
                </a:solidFill>
                <a:latin typeface="Source Sans Pro" panose="020B0503030403020204" pitchFamily="34" charset="0"/>
              </a:rPr>
              <a:t>Rothschild et al, Nature, 2018 Mar 8;555(7695):210-215.  DOI:10.1038/nature25973  </a:t>
            </a:r>
          </a:p>
        </p:txBody>
      </p:sp>
      <p:sp>
        <p:nvSpPr>
          <p:cNvPr id="5" name="Oval 4">
            <a:extLst>
              <a:ext uri="{FF2B5EF4-FFF2-40B4-BE49-F238E27FC236}">
                <a16:creationId xmlns:a16="http://schemas.microsoft.com/office/drawing/2014/main" id="{DC7C5DD7-2F84-49D4-A4CA-67880A59630E}"/>
              </a:ext>
            </a:extLst>
          </p:cNvPr>
          <p:cNvSpPr/>
          <p:nvPr/>
        </p:nvSpPr>
        <p:spPr>
          <a:xfrm>
            <a:off x="915771" y="3301756"/>
            <a:ext cx="342398" cy="342398"/>
          </a:xfrm>
          <a:prstGeom prst="ellipse">
            <a:avLst/>
          </a:prstGeom>
          <a:solidFill>
            <a:schemeClr val="accent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endParaRPr lang="en-US" sz="1000" b="1" u="sng">
              <a:solidFill>
                <a:schemeClr val="tx1"/>
              </a:solidFill>
              <a:latin typeface="Montserrat" panose="00000500000000000000" pitchFamily="2" charset="0"/>
            </a:endParaRPr>
          </a:p>
        </p:txBody>
      </p:sp>
      <p:pic>
        <p:nvPicPr>
          <p:cNvPr id="6" name="Graphic 5">
            <a:extLst>
              <a:ext uri="{FF2B5EF4-FFF2-40B4-BE49-F238E27FC236}">
                <a16:creationId xmlns:a16="http://schemas.microsoft.com/office/drawing/2014/main" id="{20350F8F-2B2C-4429-9C46-9013242014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007" y="3341887"/>
            <a:ext cx="249923" cy="252863"/>
          </a:xfrm>
          <a:prstGeom prst="rect">
            <a:avLst/>
          </a:prstGeom>
        </p:spPr>
      </p:pic>
      <p:sp>
        <p:nvSpPr>
          <p:cNvPr id="7" name="Oval 6">
            <a:extLst>
              <a:ext uri="{FF2B5EF4-FFF2-40B4-BE49-F238E27FC236}">
                <a16:creationId xmlns:a16="http://schemas.microsoft.com/office/drawing/2014/main" id="{84DD982F-DB7B-4D57-8417-FE8EB2769A46}"/>
              </a:ext>
            </a:extLst>
          </p:cNvPr>
          <p:cNvSpPr/>
          <p:nvPr/>
        </p:nvSpPr>
        <p:spPr>
          <a:xfrm>
            <a:off x="1333712" y="3303113"/>
            <a:ext cx="342398" cy="342398"/>
          </a:xfrm>
          <a:prstGeom prst="ellipse">
            <a:avLst/>
          </a:prstGeom>
          <a:solidFill>
            <a:schemeClr val="accent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endParaRPr lang="en-US" sz="1000" b="1" u="sng">
              <a:solidFill>
                <a:schemeClr val="tx1"/>
              </a:solidFill>
              <a:latin typeface="Montserrat" panose="00000500000000000000" pitchFamily="2" charset="0"/>
            </a:endParaRPr>
          </a:p>
        </p:txBody>
      </p:sp>
      <p:pic>
        <p:nvPicPr>
          <p:cNvPr id="8" name="Graphic 7">
            <a:extLst>
              <a:ext uri="{FF2B5EF4-FFF2-40B4-BE49-F238E27FC236}">
                <a16:creationId xmlns:a16="http://schemas.microsoft.com/office/drawing/2014/main" id="{EF1200DF-D9B5-4CCF-9572-B91A4EF578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3867" y="3347518"/>
            <a:ext cx="249922" cy="252862"/>
          </a:xfrm>
          <a:prstGeom prst="rect">
            <a:avLst/>
          </a:prstGeom>
        </p:spPr>
      </p:pic>
      <p:grpSp>
        <p:nvGrpSpPr>
          <p:cNvPr id="9" name="Group 8">
            <a:extLst>
              <a:ext uri="{FF2B5EF4-FFF2-40B4-BE49-F238E27FC236}">
                <a16:creationId xmlns:a16="http://schemas.microsoft.com/office/drawing/2014/main" id="{A51E3451-6E43-4D6F-8F1C-BE242EF9ADF8}"/>
              </a:ext>
            </a:extLst>
          </p:cNvPr>
          <p:cNvGrpSpPr/>
          <p:nvPr/>
        </p:nvGrpSpPr>
        <p:grpSpPr>
          <a:xfrm>
            <a:off x="282951" y="1159677"/>
            <a:ext cx="3502052" cy="473347"/>
            <a:chOff x="4362068" y="2308160"/>
            <a:chExt cx="3385199" cy="923725"/>
          </a:xfrm>
        </p:grpSpPr>
        <p:sp>
          <p:nvSpPr>
            <p:cNvPr id="10" name="Rectangle 9">
              <a:extLst>
                <a:ext uri="{FF2B5EF4-FFF2-40B4-BE49-F238E27FC236}">
                  <a16:creationId xmlns:a16="http://schemas.microsoft.com/office/drawing/2014/main" id="{E44B37F5-03ED-4C03-B420-E4AA540E2BC6}"/>
                </a:ext>
              </a:extLst>
            </p:cNvPr>
            <p:cNvSpPr/>
            <p:nvPr/>
          </p:nvSpPr>
          <p:spPr>
            <a:xfrm>
              <a:off x="4398783" y="2308160"/>
              <a:ext cx="3348484" cy="780805"/>
            </a:xfrm>
            <a:prstGeom prst="rect">
              <a:avLst/>
            </a:prstGeom>
          </p:spPr>
          <p:txBody>
            <a:bodyPr wrap="square">
              <a:spAutoFit/>
            </a:bodyPr>
            <a:lstStyle/>
            <a:p>
              <a:pPr algn="ctr">
                <a:defRPr/>
              </a:pPr>
              <a:r>
                <a:rPr lang="en-US" sz="1000" b="1" kern="0">
                  <a:latin typeface="Montserrat" panose="00000500000000000000" pitchFamily="2" charset="0"/>
                </a:rPr>
                <a:t>Metabolic impact—not just genetics—has </a:t>
              </a:r>
              <a:br>
                <a:rPr lang="en-US" sz="1000" b="1" kern="0">
                  <a:latin typeface="Montserrat" panose="00000500000000000000" pitchFamily="2" charset="0"/>
                </a:rPr>
              </a:br>
              <a:r>
                <a:rPr lang="en-US" sz="1000" b="1" kern="0">
                  <a:latin typeface="Montserrat" panose="00000500000000000000" pitchFamily="2" charset="0"/>
                </a:rPr>
                <a:t>a foundational role in determining health</a:t>
              </a:r>
            </a:p>
          </p:txBody>
        </p:sp>
        <p:sp>
          <p:nvSpPr>
            <p:cNvPr id="11" name="TextBox 10">
              <a:extLst>
                <a:ext uri="{FF2B5EF4-FFF2-40B4-BE49-F238E27FC236}">
                  <a16:creationId xmlns:a16="http://schemas.microsoft.com/office/drawing/2014/main" id="{FCC23DC1-A8AD-4B75-A6AC-C2D92F01C212}"/>
                </a:ext>
              </a:extLst>
            </p:cNvPr>
            <p:cNvSpPr txBox="1"/>
            <p:nvPr/>
          </p:nvSpPr>
          <p:spPr>
            <a:xfrm>
              <a:off x="4362068" y="2601236"/>
              <a:ext cx="3348484" cy="630649"/>
            </a:xfrm>
            <a:prstGeom prst="rect">
              <a:avLst/>
            </a:prstGeom>
            <a:noFill/>
          </p:spPr>
          <p:txBody>
            <a:bodyPr wrap="square" rtlCol="0">
              <a:spAutoFit/>
            </a:bodyPr>
            <a:lstStyle/>
            <a:p>
              <a:pPr algn="ctr" defTabSz="914378">
                <a:buClr>
                  <a:srgbClr val="000000"/>
                </a:buClr>
                <a:defRPr/>
              </a:pPr>
              <a:endParaRPr lang="en-US" sz="1500" kern="0">
                <a:latin typeface="Montserrat" panose="00000500000000000000" pitchFamily="2" charset="0"/>
                <a:cs typeface="Arial"/>
                <a:sym typeface="Arial"/>
              </a:endParaRPr>
            </a:p>
          </p:txBody>
        </p:sp>
      </p:grpSp>
      <p:sp>
        <p:nvSpPr>
          <p:cNvPr id="12" name="TextBox 11">
            <a:extLst>
              <a:ext uri="{FF2B5EF4-FFF2-40B4-BE49-F238E27FC236}">
                <a16:creationId xmlns:a16="http://schemas.microsoft.com/office/drawing/2014/main" id="{8F028CB1-D324-487E-B74A-B872DC9A80C5}"/>
              </a:ext>
            </a:extLst>
          </p:cNvPr>
          <p:cNvSpPr txBox="1"/>
          <p:nvPr/>
        </p:nvSpPr>
        <p:spPr>
          <a:xfrm>
            <a:off x="708106" y="2901227"/>
            <a:ext cx="1193316" cy="80191"/>
          </a:xfrm>
          <a:prstGeom prst="rect">
            <a:avLst/>
          </a:prstGeom>
          <a:noFill/>
        </p:spPr>
        <p:txBody>
          <a:bodyPr wrap="square" lIns="0" tIns="0" rIns="0" bIns="0" rtlCol="0">
            <a:noAutofit/>
          </a:bodyPr>
          <a:lstStyle/>
          <a:p>
            <a:pPr algn="ctr">
              <a:defRPr/>
            </a:pPr>
            <a:r>
              <a:rPr lang="en-US" sz="1000" b="1">
                <a:latin typeface="Montserrat" panose="00000500000000000000" pitchFamily="2" charset="0"/>
              </a:rPr>
              <a:t>Unrestricted </a:t>
            </a:r>
            <a:br>
              <a:rPr lang="en-US" sz="1000" b="1">
                <a:latin typeface="Montserrat" panose="00000500000000000000" pitchFamily="2" charset="0"/>
              </a:rPr>
            </a:br>
            <a:r>
              <a:rPr lang="en-US" sz="1000" b="1">
                <a:latin typeface="Montserrat" panose="00000500000000000000" pitchFamily="2" charset="0"/>
              </a:rPr>
              <a:t>diet</a:t>
            </a:r>
          </a:p>
        </p:txBody>
      </p:sp>
      <p:grpSp>
        <p:nvGrpSpPr>
          <p:cNvPr id="13" name="Group 12">
            <a:extLst>
              <a:ext uri="{FF2B5EF4-FFF2-40B4-BE49-F238E27FC236}">
                <a16:creationId xmlns:a16="http://schemas.microsoft.com/office/drawing/2014/main" id="{E3235404-B4BE-4315-AB39-FD04310D3293}"/>
              </a:ext>
            </a:extLst>
          </p:cNvPr>
          <p:cNvGrpSpPr/>
          <p:nvPr/>
        </p:nvGrpSpPr>
        <p:grpSpPr>
          <a:xfrm>
            <a:off x="1011292" y="1975876"/>
            <a:ext cx="581045" cy="581043"/>
            <a:chOff x="4532485" y="2895753"/>
            <a:chExt cx="774726" cy="774724"/>
          </a:xfrm>
        </p:grpSpPr>
        <p:sp>
          <p:nvSpPr>
            <p:cNvPr id="14" name="Oval 13">
              <a:extLst>
                <a:ext uri="{FF2B5EF4-FFF2-40B4-BE49-F238E27FC236}">
                  <a16:creationId xmlns:a16="http://schemas.microsoft.com/office/drawing/2014/main" id="{C96D4100-248C-40E9-BC79-166F394843BF}"/>
                </a:ext>
              </a:extLst>
            </p:cNvPr>
            <p:cNvSpPr/>
            <p:nvPr/>
          </p:nvSpPr>
          <p:spPr>
            <a:xfrm>
              <a:off x="4532485" y="2895753"/>
              <a:ext cx="774726" cy="774724"/>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endParaRPr lang="en-US" sz="1000" b="1">
                <a:solidFill>
                  <a:schemeClr val="tx1"/>
                </a:solidFill>
                <a:latin typeface="Montserrat" panose="00000500000000000000" pitchFamily="2" charset="0"/>
              </a:endParaRPr>
            </a:p>
          </p:txBody>
        </p:sp>
        <p:pic>
          <p:nvPicPr>
            <p:cNvPr id="15" name="Graphic 14">
              <a:extLst>
                <a:ext uri="{FF2B5EF4-FFF2-40B4-BE49-F238E27FC236}">
                  <a16:creationId xmlns:a16="http://schemas.microsoft.com/office/drawing/2014/main" id="{514D472F-E859-42F2-88BB-06ADAFCB3A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8267" y="2926755"/>
              <a:ext cx="686418" cy="694493"/>
            </a:xfrm>
            <a:prstGeom prst="rect">
              <a:avLst/>
            </a:prstGeom>
          </p:spPr>
        </p:pic>
      </p:grpSp>
      <p:sp>
        <p:nvSpPr>
          <p:cNvPr id="16" name="TextBox 15">
            <a:extLst>
              <a:ext uri="{FF2B5EF4-FFF2-40B4-BE49-F238E27FC236}">
                <a16:creationId xmlns:a16="http://schemas.microsoft.com/office/drawing/2014/main" id="{A40745BA-29B1-4F61-9EAE-2D95D32ED799}"/>
              </a:ext>
            </a:extLst>
          </p:cNvPr>
          <p:cNvSpPr txBox="1"/>
          <p:nvPr/>
        </p:nvSpPr>
        <p:spPr>
          <a:xfrm>
            <a:off x="1189894" y="2589048"/>
            <a:ext cx="235809" cy="246221"/>
          </a:xfrm>
          <a:prstGeom prst="rect">
            <a:avLst/>
          </a:prstGeom>
          <a:noFill/>
        </p:spPr>
        <p:txBody>
          <a:bodyPr wrap="square" rtlCol="0">
            <a:spAutoFit/>
          </a:bodyPr>
          <a:lstStyle/>
          <a:p>
            <a:pPr algn="ctr" defTabSz="914378">
              <a:buClr>
                <a:srgbClr val="000000"/>
              </a:buClr>
              <a:defRPr/>
            </a:pPr>
            <a:r>
              <a:rPr lang="en-US" sz="1000" b="1" kern="0">
                <a:latin typeface="Montserrat" panose="00000500000000000000" pitchFamily="2" charset="0"/>
                <a:cs typeface="Arial"/>
                <a:sym typeface="Arial"/>
              </a:rPr>
              <a:t>+</a:t>
            </a:r>
          </a:p>
        </p:txBody>
      </p:sp>
      <p:sp>
        <p:nvSpPr>
          <p:cNvPr id="17" name="TextBox 16">
            <a:extLst>
              <a:ext uri="{FF2B5EF4-FFF2-40B4-BE49-F238E27FC236}">
                <a16:creationId xmlns:a16="http://schemas.microsoft.com/office/drawing/2014/main" id="{A7A5D69F-324C-4659-91D8-6B7046CF588A}"/>
              </a:ext>
            </a:extLst>
          </p:cNvPr>
          <p:cNvSpPr txBox="1"/>
          <p:nvPr/>
        </p:nvSpPr>
        <p:spPr>
          <a:xfrm>
            <a:off x="1164763" y="3737534"/>
            <a:ext cx="235809" cy="246221"/>
          </a:xfrm>
          <a:prstGeom prst="rect">
            <a:avLst/>
          </a:prstGeom>
          <a:noFill/>
        </p:spPr>
        <p:txBody>
          <a:bodyPr wrap="square" rtlCol="0">
            <a:spAutoFit/>
          </a:bodyPr>
          <a:lstStyle/>
          <a:p>
            <a:pPr algn="ctr" defTabSz="914378">
              <a:buClr>
                <a:srgbClr val="000000"/>
              </a:buClr>
              <a:defRPr/>
            </a:pPr>
            <a:r>
              <a:rPr lang="en-US" sz="1000" b="1" kern="0">
                <a:latin typeface="Montserrat" panose="00000500000000000000" pitchFamily="2" charset="0"/>
                <a:cs typeface="Arial"/>
                <a:sym typeface="Arial"/>
              </a:rPr>
              <a:t>=</a:t>
            </a:r>
          </a:p>
        </p:txBody>
      </p:sp>
      <p:sp>
        <p:nvSpPr>
          <p:cNvPr id="18" name="TextBox 17">
            <a:extLst>
              <a:ext uri="{FF2B5EF4-FFF2-40B4-BE49-F238E27FC236}">
                <a16:creationId xmlns:a16="http://schemas.microsoft.com/office/drawing/2014/main" id="{CF81B40D-2FF7-4100-BA2A-F4186D0133F9}"/>
              </a:ext>
            </a:extLst>
          </p:cNvPr>
          <p:cNvSpPr txBox="1"/>
          <p:nvPr/>
        </p:nvSpPr>
        <p:spPr>
          <a:xfrm>
            <a:off x="827800" y="3951749"/>
            <a:ext cx="893409" cy="553998"/>
          </a:xfrm>
          <a:prstGeom prst="rect">
            <a:avLst/>
          </a:prstGeom>
          <a:noFill/>
        </p:spPr>
        <p:txBody>
          <a:bodyPr wrap="square" rtlCol="0">
            <a:spAutoFit/>
          </a:bodyPr>
          <a:lstStyle/>
          <a:p>
            <a:pPr algn="ctr" defTabSz="914378">
              <a:buClr>
                <a:srgbClr val="000000"/>
              </a:buClr>
              <a:defRPr/>
            </a:pPr>
            <a:r>
              <a:rPr lang="en-GB" sz="1000" b="1" kern="0">
                <a:latin typeface="Montserrat" panose="00000500000000000000" pitchFamily="2" charset="0"/>
                <a:cs typeface="Arial"/>
                <a:sym typeface="Arial"/>
              </a:rPr>
              <a:t>Disease and early death</a:t>
            </a:r>
          </a:p>
        </p:txBody>
      </p:sp>
      <p:sp>
        <p:nvSpPr>
          <p:cNvPr id="19" name="TextBox 18">
            <a:extLst>
              <a:ext uri="{FF2B5EF4-FFF2-40B4-BE49-F238E27FC236}">
                <a16:creationId xmlns:a16="http://schemas.microsoft.com/office/drawing/2014/main" id="{12D92CA8-7944-40AD-93F6-76B5039F537F}"/>
              </a:ext>
            </a:extLst>
          </p:cNvPr>
          <p:cNvSpPr txBox="1"/>
          <p:nvPr/>
        </p:nvSpPr>
        <p:spPr>
          <a:xfrm>
            <a:off x="2514932" y="3737534"/>
            <a:ext cx="235809" cy="246221"/>
          </a:xfrm>
          <a:prstGeom prst="rect">
            <a:avLst/>
          </a:prstGeom>
          <a:noFill/>
        </p:spPr>
        <p:txBody>
          <a:bodyPr wrap="square" rtlCol="0">
            <a:spAutoFit/>
          </a:bodyPr>
          <a:lstStyle/>
          <a:p>
            <a:pPr algn="ctr" defTabSz="914378">
              <a:buClr>
                <a:srgbClr val="000000"/>
              </a:buClr>
              <a:defRPr/>
            </a:pPr>
            <a:r>
              <a:rPr lang="en-US" sz="1000" b="1" kern="0">
                <a:latin typeface="Montserrat" panose="00000500000000000000" pitchFamily="2" charset="0"/>
                <a:cs typeface="Arial"/>
                <a:sym typeface="Arial"/>
              </a:rPr>
              <a:t>=</a:t>
            </a:r>
          </a:p>
        </p:txBody>
      </p:sp>
      <p:sp>
        <p:nvSpPr>
          <p:cNvPr id="20" name="TextBox 19">
            <a:extLst>
              <a:ext uri="{FF2B5EF4-FFF2-40B4-BE49-F238E27FC236}">
                <a16:creationId xmlns:a16="http://schemas.microsoft.com/office/drawing/2014/main" id="{FCA1982F-CB9A-4871-BB40-2D27256E63DA}"/>
              </a:ext>
            </a:extLst>
          </p:cNvPr>
          <p:cNvSpPr txBox="1"/>
          <p:nvPr/>
        </p:nvSpPr>
        <p:spPr>
          <a:xfrm>
            <a:off x="2177968" y="3951749"/>
            <a:ext cx="893409" cy="553998"/>
          </a:xfrm>
          <a:prstGeom prst="rect">
            <a:avLst/>
          </a:prstGeom>
          <a:noFill/>
        </p:spPr>
        <p:txBody>
          <a:bodyPr wrap="square" rtlCol="0">
            <a:spAutoFit/>
          </a:bodyPr>
          <a:lstStyle/>
          <a:p>
            <a:pPr algn="ctr" defTabSz="914378">
              <a:buClr>
                <a:srgbClr val="000000"/>
              </a:buClr>
              <a:defRPr/>
            </a:pPr>
            <a:r>
              <a:rPr lang="en-GB" sz="1000" b="1" kern="0">
                <a:latin typeface="Montserrat" panose="00000500000000000000" pitchFamily="2" charset="0"/>
                <a:cs typeface="Arial"/>
                <a:sym typeface="Arial"/>
              </a:rPr>
              <a:t>Long healthy life</a:t>
            </a:r>
          </a:p>
        </p:txBody>
      </p:sp>
      <p:sp>
        <p:nvSpPr>
          <p:cNvPr id="21" name="TextBox 20">
            <a:extLst>
              <a:ext uri="{FF2B5EF4-FFF2-40B4-BE49-F238E27FC236}">
                <a16:creationId xmlns:a16="http://schemas.microsoft.com/office/drawing/2014/main" id="{F7765574-5B56-453F-A447-43BCDA55CA56}"/>
              </a:ext>
            </a:extLst>
          </p:cNvPr>
          <p:cNvSpPr txBox="1"/>
          <p:nvPr/>
        </p:nvSpPr>
        <p:spPr>
          <a:xfrm>
            <a:off x="1227320" y="1652343"/>
            <a:ext cx="1456906" cy="330838"/>
          </a:xfrm>
          <a:prstGeom prst="rect">
            <a:avLst/>
          </a:prstGeom>
          <a:noFill/>
        </p:spPr>
        <p:txBody>
          <a:bodyPr wrap="square" lIns="0" tIns="0" rIns="0" bIns="0" rtlCol="0">
            <a:normAutofit/>
          </a:bodyPr>
          <a:lstStyle/>
          <a:p>
            <a:pPr algn="ctr">
              <a:defRPr/>
            </a:pPr>
            <a:r>
              <a:rPr lang="en-US" b="1">
                <a:latin typeface="Montserrat" panose="00000500000000000000" pitchFamily="2" charset="0"/>
              </a:rPr>
              <a:t>Mice Clones</a:t>
            </a:r>
          </a:p>
          <a:p>
            <a:pPr>
              <a:defRPr/>
            </a:pPr>
            <a:endParaRPr lang="en-US" sz="1500">
              <a:latin typeface="Montserrat" panose="00000500000000000000" pitchFamily="2" charset="0"/>
            </a:endParaRPr>
          </a:p>
        </p:txBody>
      </p:sp>
      <p:sp>
        <p:nvSpPr>
          <p:cNvPr id="22" name="TextBox 21">
            <a:extLst>
              <a:ext uri="{FF2B5EF4-FFF2-40B4-BE49-F238E27FC236}">
                <a16:creationId xmlns:a16="http://schemas.microsoft.com/office/drawing/2014/main" id="{691E5DBE-D7E7-4351-B31A-8B1BC7B64DFB}"/>
              </a:ext>
            </a:extLst>
          </p:cNvPr>
          <p:cNvSpPr txBox="1"/>
          <p:nvPr/>
        </p:nvSpPr>
        <p:spPr>
          <a:xfrm>
            <a:off x="2033977" y="2901227"/>
            <a:ext cx="1193316" cy="341743"/>
          </a:xfrm>
          <a:prstGeom prst="rect">
            <a:avLst/>
          </a:prstGeom>
          <a:noFill/>
        </p:spPr>
        <p:txBody>
          <a:bodyPr wrap="square" lIns="0" tIns="0" rIns="0" bIns="0" rtlCol="0">
            <a:noAutofit/>
          </a:bodyPr>
          <a:lstStyle/>
          <a:p>
            <a:pPr algn="ctr">
              <a:defRPr/>
            </a:pPr>
            <a:r>
              <a:rPr lang="en-US" sz="1000" b="1">
                <a:latin typeface="Montserrat" panose="00000500000000000000" pitchFamily="2" charset="0"/>
              </a:rPr>
              <a:t>Calorie restricted diet</a:t>
            </a:r>
          </a:p>
        </p:txBody>
      </p:sp>
      <p:sp>
        <p:nvSpPr>
          <p:cNvPr id="24" name="TextBox 23">
            <a:extLst>
              <a:ext uri="{FF2B5EF4-FFF2-40B4-BE49-F238E27FC236}">
                <a16:creationId xmlns:a16="http://schemas.microsoft.com/office/drawing/2014/main" id="{EE3EFDEC-F241-4F3A-8BC4-E5D4026BD42A}"/>
              </a:ext>
            </a:extLst>
          </p:cNvPr>
          <p:cNvSpPr txBox="1"/>
          <p:nvPr/>
        </p:nvSpPr>
        <p:spPr>
          <a:xfrm>
            <a:off x="2507983" y="2589048"/>
            <a:ext cx="235809" cy="246221"/>
          </a:xfrm>
          <a:prstGeom prst="rect">
            <a:avLst/>
          </a:prstGeom>
          <a:noFill/>
        </p:spPr>
        <p:txBody>
          <a:bodyPr wrap="square" rtlCol="0">
            <a:spAutoFit/>
          </a:bodyPr>
          <a:lstStyle/>
          <a:p>
            <a:pPr algn="ctr" defTabSz="914378">
              <a:buClr>
                <a:srgbClr val="000000"/>
              </a:buClr>
              <a:defRPr/>
            </a:pPr>
            <a:r>
              <a:rPr lang="en-US" sz="1000" b="1" kern="0">
                <a:latin typeface="Montserrat" panose="00000500000000000000" pitchFamily="2" charset="0"/>
                <a:cs typeface="Arial"/>
                <a:sym typeface="Arial"/>
              </a:rPr>
              <a:t>+</a:t>
            </a:r>
          </a:p>
        </p:txBody>
      </p:sp>
      <p:grpSp>
        <p:nvGrpSpPr>
          <p:cNvPr id="26" name="Group 25">
            <a:extLst>
              <a:ext uri="{FF2B5EF4-FFF2-40B4-BE49-F238E27FC236}">
                <a16:creationId xmlns:a16="http://schemas.microsoft.com/office/drawing/2014/main" id="{081E15AB-1A68-4F7F-9572-613B94BD8E96}"/>
              </a:ext>
            </a:extLst>
          </p:cNvPr>
          <p:cNvGrpSpPr/>
          <p:nvPr/>
        </p:nvGrpSpPr>
        <p:grpSpPr>
          <a:xfrm>
            <a:off x="2245807" y="3301756"/>
            <a:ext cx="342398" cy="342398"/>
            <a:chOff x="4630439" y="4521129"/>
            <a:chExt cx="554600" cy="554598"/>
          </a:xfrm>
        </p:grpSpPr>
        <p:sp>
          <p:nvSpPr>
            <p:cNvPr id="27" name="Oval 26">
              <a:extLst>
                <a:ext uri="{FF2B5EF4-FFF2-40B4-BE49-F238E27FC236}">
                  <a16:creationId xmlns:a16="http://schemas.microsoft.com/office/drawing/2014/main" id="{44F94A7F-1F06-4BCB-AA7C-245CDE912BA2}"/>
                </a:ext>
              </a:extLst>
            </p:cNvPr>
            <p:cNvSpPr/>
            <p:nvPr/>
          </p:nvSpPr>
          <p:spPr>
            <a:xfrm>
              <a:off x="4630439" y="4521129"/>
              <a:ext cx="554600" cy="554598"/>
            </a:xfrm>
            <a:prstGeom prst="ellipse">
              <a:avLst/>
            </a:prstGeom>
            <a:solidFill>
              <a:schemeClr val="accent5"/>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endParaRPr lang="en-US" sz="1000" b="1" u="sng">
                <a:solidFill>
                  <a:schemeClr val="tx1"/>
                </a:solidFill>
                <a:latin typeface="Montserrat" panose="00000500000000000000" pitchFamily="2" charset="0"/>
              </a:endParaRPr>
            </a:p>
          </p:txBody>
        </p:sp>
        <p:pic>
          <p:nvPicPr>
            <p:cNvPr id="28" name="Graphic 27">
              <a:extLst>
                <a:ext uri="{FF2B5EF4-FFF2-40B4-BE49-F238E27FC236}">
                  <a16:creationId xmlns:a16="http://schemas.microsoft.com/office/drawing/2014/main" id="{F14ED77F-AEB1-4277-8C5A-DC03D51378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05332" y="4586131"/>
              <a:ext cx="404812" cy="409575"/>
            </a:xfrm>
            <a:prstGeom prst="rect">
              <a:avLst/>
            </a:prstGeom>
          </p:spPr>
        </p:pic>
      </p:grpSp>
      <p:grpSp>
        <p:nvGrpSpPr>
          <p:cNvPr id="29" name="Group 28">
            <a:extLst>
              <a:ext uri="{FF2B5EF4-FFF2-40B4-BE49-F238E27FC236}">
                <a16:creationId xmlns:a16="http://schemas.microsoft.com/office/drawing/2014/main" id="{9814662B-6507-4697-A229-7DC29C6AE97A}"/>
              </a:ext>
            </a:extLst>
          </p:cNvPr>
          <p:cNvGrpSpPr/>
          <p:nvPr/>
        </p:nvGrpSpPr>
        <p:grpSpPr>
          <a:xfrm>
            <a:off x="2638794" y="3298595"/>
            <a:ext cx="342398" cy="342398"/>
            <a:chOff x="4630439" y="3893712"/>
            <a:chExt cx="554600" cy="554598"/>
          </a:xfrm>
        </p:grpSpPr>
        <p:sp>
          <p:nvSpPr>
            <p:cNvPr id="30" name="Oval 29">
              <a:extLst>
                <a:ext uri="{FF2B5EF4-FFF2-40B4-BE49-F238E27FC236}">
                  <a16:creationId xmlns:a16="http://schemas.microsoft.com/office/drawing/2014/main" id="{19303080-ADE8-4578-A459-F1DC2A67F488}"/>
                </a:ext>
              </a:extLst>
            </p:cNvPr>
            <p:cNvSpPr/>
            <p:nvPr/>
          </p:nvSpPr>
          <p:spPr>
            <a:xfrm>
              <a:off x="4630439" y="3893712"/>
              <a:ext cx="554600" cy="554598"/>
            </a:xfrm>
            <a:prstGeom prst="ellipse">
              <a:avLst/>
            </a:prstGeom>
            <a:solidFill>
              <a:schemeClr val="accent5"/>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endParaRPr lang="en-US" sz="1000" b="1" u="sng">
                <a:solidFill>
                  <a:schemeClr val="tx1"/>
                </a:solidFill>
                <a:latin typeface="Montserrat" panose="00000500000000000000" pitchFamily="2" charset="0"/>
              </a:endParaRPr>
            </a:p>
          </p:txBody>
        </p:sp>
        <p:pic>
          <p:nvPicPr>
            <p:cNvPr id="31" name="Graphic 30">
              <a:extLst>
                <a:ext uri="{FF2B5EF4-FFF2-40B4-BE49-F238E27FC236}">
                  <a16:creationId xmlns:a16="http://schemas.microsoft.com/office/drawing/2014/main" id="{5CF9092D-E949-47F5-BE0A-0DCF18BC79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05332" y="3958712"/>
              <a:ext cx="404812" cy="409574"/>
            </a:xfrm>
            <a:prstGeom prst="rect">
              <a:avLst/>
            </a:prstGeom>
          </p:spPr>
        </p:pic>
      </p:grpSp>
      <p:sp>
        <p:nvSpPr>
          <p:cNvPr id="32" name="Oval 31">
            <a:extLst>
              <a:ext uri="{FF2B5EF4-FFF2-40B4-BE49-F238E27FC236}">
                <a16:creationId xmlns:a16="http://schemas.microsoft.com/office/drawing/2014/main" id="{93648312-0DDC-4F1F-8929-2FF7D784D65D}"/>
              </a:ext>
            </a:extLst>
          </p:cNvPr>
          <p:cNvSpPr/>
          <p:nvPr/>
        </p:nvSpPr>
        <p:spPr>
          <a:xfrm>
            <a:off x="2327071" y="1975876"/>
            <a:ext cx="581045" cy="581043"/>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endParaRPr lang="en-US" sz="1000" b="1">
              <a:solidFill>
                <a:schemeClr val="tx1"/>
              </a:solidFill>
              <a:latin typeface="Montserrat" panose="00000500000000000000" pitchFamily="2" charset="0"/>
            </a:endParaRPr>
          </a:p>
        </p:txBody>
      </p:sp>
      <p:pic>
        <p:nvPicPr>
          <p:cNvPr id="33" name="Graphic 32">
            <a:extLst>
              <a:ext uri="{FF2B5EF4-FFF2-40B4-BE49-F238E27FC236}">
                <a16:creationId xmlns:a16="http://schemas.microsoft.com/office/drawing/2014/main" id="{3F7CDB51-D503-42D4-B7F6-D5310A6E67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53908" y="2005962"/>
            <a:ext cx="514814" cy="520870"/>
          </a:xfrm>
          <a:prstGeom prst="rect">
            <a:avLst/>
          </a:prstGeom>
        </p:spPr>
      </p:pic>
      <p:grpSp>
        <p:nvGrpSpPr>
          <p:cNvPr id="34" name="Group 33">
            <a:extLst>
              <a:ext uri="{FF2B5EF4-FFF2-40B4-BE49-F238E27FC236}">
                <a16:creationId xmlns:a16="http://schemas.microsoft.com/office/drawing/2014/main" id="{6BADB9EA-4599-471A-BA23-C89BB80E6F4E}"/>
              </a:ext>
            </a:extLst>
          </p:cNvPr>
          <p:cNvGrpSpPr/>
          <p:nvPr/>
        </p:nvGrpSpPr>
        <p:grpSpPr>
          <a:xfrm>
            <a:off x="3963226" y="1374373"/>
            <a:ext cx="4879940" cy="2918886"/>
            <a:chOff x="6606885" y="4649720"/>
            <a:chExt cx="2522845" cy="1343434"/>
          </a:xfrm>
        </p:grpSpPr>
        <p:pic>
          <p:nvPicPr>
            <p:cNvPr id="35" name="Picture 34">
              <a:extLst>
                <a:ext uri="{FF2B5EF4-FFF2-40B4-BE49-F238E27FC236}">
                  <a16:creationId xmlns:a16="http://schemas.microsoft.com/office/drawing/2014/main" id="{362300F5-7F43-4303-AB96-0A072003ED33}"/>
                </a:ext>
              </a:extLst>
            </p:cNvPr>
            <p:cNvPicPr>
              <a:picLocks noChangeAspect="1"/>
            </p:cNvPicPr>
            <p:nvPr/>
          </p:nvPicPr>
          <p:blipFill>
            <a:blip r:embed="rId12"/>
            <a:stretch>
              <a:fillRect/>
            </a:stretch>
          </p:blipFill>
          <p:spPr>
            <a:xfrm>
              <a:off x="6606885" y="4649720"/>
              <a:ext cx="2522845" cy="1343434"/>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23535947-D95D-4AF9-9433-A8DEC20279A7}"/>
                </a:ext>
              </a:extLst>
            </p:cNvPr>
            <p:cNvPicPr>
              <a:picLocks noChangeAspect="1"/>
            </p:cNvPicPr>
            <p:nvPr/>
          </p:nvPicPr>
          <p:blipFill rotWithShape="1">
            <a:blip r:embed="rId13"/>
            <a:srcRect l="16738" t="-564" r="47647" b="78614"/>
            <a:stretch/>
          </p:blipFill>
          <p:spPr>
            <a:xfrm>
              <a:off x="8110711" y="4649720"/>
              <a:ext cx="1014713" cy="39540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598297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D7650-443F-54A2-124C-85DD11B5EE23}"/>
              </a:ext>
            </a:extLst>
          </p:cNvPr>
          <p:cNvSpPr>
            <a:spLocks noGrp="1"/>
          </p:cNvSpPr>
          <p:nvPr>
            <p:ph type="body" sz="quarter" idx="11"/>
          </p:nvPr>
        </p:nvSpPr>
        <p:spPr/>
        <p:txBody>
          <a:bodyPr/>
          <a:lstStyle/>
          <a:p>
            <a:r>
              <a:rPr lang="en-GB" sz="1600" dirty="0"/>
              <a:t>Untargeted and unbiassed profiling elucidates novel mechanisms</a:t>
            </a:r>
          </a:p>
          <a:p>
            <a:endParaRPr lang="en-GB" sz="1600" dirty="0"/>
          </a:p>
        </p:txBody>
      </p:sp>
      <p:sp>
        <p:nvSpPr>
          <p:cNvPr id="40" name="Rectangle 39">
            <a:extLst>
              <a:ext uri="{FF2B5EF4-FFF2-40B4-BE49-F238E27FC236}">
                <a16:creationId xmlns:a16="http://schemas.microsoft.com/office/drawing/2014/main" id="{20F23F4D-5CBE-B44E-89AD-503BF2CF33C4}"/>
              </a:ext>
            </a:extLst>
          </p:cNvPr>
          <p:cNvSpPr/>
          <p:nvPr/>
        </p:nvSpPr>
        <p:spPr>
          <a:xfrm>
            <a:off x="0" y="2899349"/>
            <a:ext cx="9144000" cy="1855154"/>
          </a:xfrm>
          <a:prstGeom prst="rect">
            <a:avLst/>
          </a:prstGeom>
          <a:gradFill flip="none" rotWithShape="1">
            <a:gsLst>
              <a:gs pos="100000">
                <a:schemeClr val="accent6">
                  <a:alpha val="0"/>
                </a:schemeClr>
              </a:gs>
              <a:gs pos="0">
                <a:schemeClr val="accent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Placeholder 1">
            <a:extLst>
              <a:ext uri="{FF2B5EF4-FFF2-40B4-BE49-F238E27FC236}">
                <a16:creationId xmlns:a16="http://schemas.microsoft.com/office/drawing/2014/main" id="{259EF923-7A83-7DA1-3A00-D71B522CDB21}"/>
              </a:ext>
            </a:extLst>
          </p:cNvPr>
          <p:cNvSpPr txBox="1">
            <a:spLocks/>
          </p:cNvSpPr>
          <p:nvPr/>
        </p:nvSpPr>
        <p:spPr>
          <a:xfrm>
            <a:off x="78129" y="3127610"/>
            <a:ext cx="2773707" cy="1543171"/>
          </a:xfr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 indent="0">
              <a:buFont typeface="Arial" panose="020B0604020202020204" pitchFamily="34" charset="0"/>
              <a:buNone/>
            </a:pPr>
            <a:r>
              <a:rPr lang="en-US" sz="900" b="1" dirty="0">
                <a:latin typeface="Arial" panose="020B0604020202020204" pitchFamily="34" charset="0"/>
                <a:cs typeface="Arial" panose="020B0604020202020204" pitchFamily="34" charset="0"/>
              </a:rPr>
              <a:t>Dieting individuals fail to maintain weight loss.  </a:t>
            </a:r>
          </a:p>
          <a:p>
            <a:r>
              <a:rPr lang="en-US" sz="900" dirty="0">
                <a:latin typeface="Arial" panose="020B0604020202020204" pitchFamily="34" charset="0"/>
                <a:cs typeface="Arial" panose="020B0604020202020204" pitchFamily="34" charset="0"/>
              </a:rPr>
              <a:t>Dieting individuals fall into a cycle of repeated weight loss and weight gain. </a:t>
            </a:r>
          </a:p>
          <a:p>
            <a:r>
              <a:rPr lang="en-US" sz="900" dirty="0">
                <a:latin typeface="Arial" panose="020B0604020202020204" pitchFamily="34" charset="0"/>
                <a:cs typeface="Arial" panose="020B0604020202020204" pitchFamily="34" charset="0"/>
              </a:rPr>
              <a:t>Investigators hypothesize that the preceding weight gain/weight loss cycle predisposed the mice to accelerated weight gain after receiving a HFD, and that the microbiome may play a role in this effect. To test, turned to microbiome and metabolite profiling.</a:t>
            </a:r>
          </a:p>
          <a:p>
            <a:endParaRPr lang="en-US" sz="800" dirty="0">
              <a:latin typeface="Arial" panose="020B0604020202020204" pitchFamily="34" charset="0"/>
              <a:cs typeface="Arial" panose="020B0604020202020204" pitchFamily="34" charset="0"/>
            </a:endParaRPr>
          </a:p>
        </p:txBody>
      </p:sp>
      <p:sp>
        <p:nvSpPr>
          <p:cNvPr id="42" name="Content Placeholder 3">
            <a:extLst>
              <a:ext uri="{FF2B5EF4-FFF2-40B4-BE49-F238E27FC236}">
                <a16:creationId xmlns:a16="http://schemas.microsoft.com/office/drawing/2014/main" id="{924EEF15-BE83-20DF-7033-C6DA7A9C3FF6}"/>
              </a:ext>
            </a:extLst>
          </p:cNvPr>
          <p:cNvSpPr txBox="1">
            <a:spLocks/>
          </p:cNvSpPr>
          <p:nvPr/>
        </p:nvSpPr>
        <p:spPr>
          <a:xfrm>
            <a:off x="2904565" y="3127610"/>
            <a:ext cx="3229535" cy="1543171"/>
          </a:xfrm>
        </p:spPr>
        <p:txBody>
          <a:bodyPr lIns="91440" tIns="45720" rIns="91440" bIns="4572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 indent="0">
              <a:buFont typeface="Arial" panose="020B0604020202020204" pitchFamily="34" charset="0"/>
              <a:buNone/>
            </a:pPr>
            <a:r>
              <a:rPr lang="en-US" sz="900" b="1" dirty="0">
                <a:latin typeface="Arial"/>
                <a:cs typeface="Arial"/>
              </a:rPr>
              <a:t>Flavonoid metabolism is indicative of weight gain.</a:t>
            </a:r>
          </a:p>
          <a:p>
            <a:r>
              <a:rPr lang="en-US" sz="900" dirty="0">
                <a:latin typeface="Arial" panose="020B0604020202020204" pitchFamily="34" charset="0"/>
                <a:cs typeface="Arial" panose="020B0604020202020204" pitchFamily="34" charset="0"/>
              </a:rPr>
              <a:t>Obesity drives a dramatic shift in microbial profile, where some of those microbes were either lost or gained. Once the animal loses weight, only 45% of those changes were reversed back to the pre-obesity state, while the rest of the microbial changes persist weeks after obesity. </a:t>
            </a:r>
          </a:p>
          <a:p>
            <a:r>
              <a:rPr lang="en-US" sz="900" dirty="0">
                <a:latin typeface="Arial"/>
                <a:cs typeface="Arial"/>
              </a:rPr>
              <a:t>Among those that persist are the flavonoids (apigenin and naringenin) levels reduced during obesity and persist for 15 weeks after obesity (equivalent to 26 years of human life).</a:t>
            </a:r>
          </a:p>
          <a:p>
            <a:endParaRPr lang="en-US" sz="900" dirty="0">
              <a:latin typeface="Arial"/>
              <a:cs typeface="Arial"/>
            </a:endParaRPr>
          </a:p>
        </p:txBody>
      </p:sp>
      <p:sp>
        <p:nvSpPr>
          <p:cNvPr id="43" name="Content Placeholder 12">
            <a:extLst>
              <a:ext uri="{FF2B5EF4-FFF2-40B4-BE49-F238E27FC236}">
                <a16:creationId xmlns:a16="http://schemas.microsoft.com/office/drawing/2014/main" id="{D3347260-9539-3B93-18C9-7FB6AE888251}"/>
              </a:ext>
            </a:extLst>
          </p:cNvPr>
          <p:cNvSpPr txBox="1">
            <a:spLocks/>
          </p:cNvSpPr>
          <p:nvPr/>
        </p:nvSpPr>
        <p:spPr>
          <a:xfrm>
            <a:off x="6083852" y="3127246"/>
            <a:ext cx="2969416" cy="1543171"/>
          </a:xfrm>
        </p:spPr>
        <p:txBody>
          <a:bodyPr lIns="91440" tIns="45720" rIns="91440" bIns="4572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 indent="0">
              <a:buNone/>
            </a:pPr>
            <a:r>
              <a:rPr lang="en-US" sz="900" b="1" dirty="0">
                <a:latin typeface="Arial"/>
                <a:cs typeface="Arial"/>
              </a:rPr>
              <a:t>Novel flavonoid pathway elucidated in brown adipose tissue.</a:t>
            </a:r>
          </a:p>
          <a:p>
            <a:r>
              <a:rPr lang="en-US" sz="900" dirty="0">
                <a:latin typeface="Arial"/>
                <a:cs typeface="Arial"/>
              </a:rPr>
              <a:t>High fat diet there is a dramatic shift in bacterial composition to favor flavonoid degradation. </a:t>
            </a:r>
          </a:p>
          <a:p>
            <a:r>
              <a:rPr lang="en-US" sz="900" dirty="0">
                <a:latin typeface="Arial"/>
                <a:cs typeface="Arial"/>
              </a:rPr>
              <a:t>Flavonoids are involved in energy expenditure, reduced flavonoids = reduced energy expenditure.</a:t>
            </a:r>
          </a:p>
          <a:p>
            <a:r>
              <a:rPr lang="en-US" sz="900" dirty="0">
                <a:latin typeface="Arial"/>
                <a:cs typeface="Arial"/>
              </a:rPr>
              <a:t>Mechanism: expression of the major thermogenic factor in brown adipose tissue, uncoupling protein 1 (Ucp1) is directly linked to flavonoids in a concentration-dependent manner.</a:t>
            </a:r>
          </a:p>
          <a:p>
            <a:pPr marL="0" indent="0">
              <a:buNone/>
            </a:pPr>
            <a:endParaRPr lang="en-US" sz="900" dirty="0">
              <a:solidFill>
                <a:schemeClr val="accent1">
                  <a:lumMod val="75000"/>
                  <a:lumOff val="25000"/>
                </a:schemeClr>
              </a:solidFill>
              <a:latin typeface="Arial"/>
              <a:cs typeface="Arial"/>
            </a:endParaRPr>
          </a:p>
          <a:p>
            <a:endParaRPr lang="en-US" dirty="0">
              <a:latin typeface="Arial" panose="020B0604020202020204" pitchFamily="34" charset="0"/>
              <a:cs typeface="Arial" panose="020B0604020202020204" pitchFamily="34" charset="0"/>
            </a:endParaRPr>
          </a:p>
        </p:txBody>
      </p:sp>
      <p:pic>
        <p:nvPicPr>
          <p:cNvPr id="44" name="Picture 43">
            <a:extLst>
              <a:ext uri="{FF2B5EF4-FFF2-40B4-BE49-F238E27FC236}">
                <a16:creationId xmlns:a16="http://schemas.microsoft.com/office/drawing/2014/main" id="{D8D947DB-18C2-1B67-9648-27558969CC59}"/>
              </a:ext>
            </a:extLst>
          </p:cNvPr>
          <p:cNvPicPr>
            <a:picLocks noChangeAspect="1"/>
          </p:cNvPicPr>
          <p:nvPr/>
        </p:nvPicPr>
        <p:blipFill>
          <a:blip r:embed="rId2"/>
          <a:stretch>
            <a:fillRect/>
          </a:stretch>
        </p:blipFill>
        <p:spPr>
          <a:xfrm>
            <a:off x="0" y="2862376"/>
            <a:ext cx="9144000" cy="202814"/>
          </a:xfrm>
          <a:prstGeom prst="rect">
            <a:avLst/>
          </a:prstGeom>
        </p:spPr>
      </p:pic>
      <p:pic>
        <p:nvPicPr>
          <p:cNvPr id="45" name="Picture 44">
            <a:extLst>
              <a:ext uri="{FF2B5EF4-FFF2-40B4-BE49-F238E27FC236}">
                <a16:creationId xmlns:a16="http://schemas.microsoft.com/office/drawing/2014/main" id="{9D02175D-B952-A605-4B28-A042133AA1F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0494" y="1303052"/>
            <a:ext cx="1705840" cy="1356046"/>
          </a:xfrm>
          <a:prstGeom prst="rect">
            <a:avLst/>
          </a:prstGeom>
        </p:spPr>
      </p:pic>
      <p:pic>
        <p:nvPicPr>
          <p:cNvPr id="46" name="Picture 45">
            <a:extLst>
              <a:ext uri="{FF2B5EF4-FFF2-40B4-BE49-F238E27FC236}">
                <a16:creationId xmlns:a16="http://schemas.microsoft.com/office/drawing/2014/main" id="{1B7A1711-DCB7-C7A5-3ABD-62315C9049B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02098" y="1225722"/>
            <a:ext cx="3866025" cy="1510707"/>
          </a:xfrm>
          <a:prstGeom prst="rect">
            <a:avLst/>
          </a:prstGeom>
        </p:spPr>
      </p:pic>
      <p:pic>
        <p:nvPicPr>
          <p:cNvPr id="47" name="Picture 46">
            <a:extLst>
              <a:ext uri="{FF2B5EF4-FFF2-40B4-BE49-F238E27FC236}">
                <a16:creationId xmlns:a16="http://schemas.microsoft.com/office/drawing/2014/main" id="{57FD0D66-2090-D46B-2F19-4398331BA148}"/>
              </a:ext>
            </a:extLst>
          </p:cNvPr>
          <p:cNvPicPr>
            <a:picLocks noChangeAspect="1"/>
          </p:cNvPicPr>
          <p:nvPr/>
        </p:nvPicPr>
        <p:blipFill rotWithShape="1">
          <a:blip r:embed="rId5">
            <a:clrChange>
              <a:clrFrom>
                <a:srgbClr val="FFFFFF"/>
              </a:clrFrom>
              <a:clrTo>
                <a:srgbClr val="FFFFFF">
                  <a:alpha val="0"/>
                </a:srgbClr>
              </a:clrTo>
            </a:clrChange>
          </a:blip>
          <a:srcRect b="46401"/>
          <a:stretch/>
        </p:blipFill>
        <p:spPr>
          <a:xfrm>
            <a:off x="5943887" y="1287728"/>
            <a:ext cx="3109382" cy="1386695"/>
          </a:xfrm>
          <a:prstGeom prst="rect">
            <a:avLst/>
          </a:prstGeom>
        </p:spPr>
      </p:pic>
      <p:sp>
        <p:nvSpPr>
          <p:cNvPr id="48" name="Rectangle 2">
            <a:extLst>
              <a:ext uri="{FF2B5EF4-FFF2-40B4-BE49-F238E27FC236}">
                <a16:creationId xmlns:a16="http://schemas.microsoft.com/office/drawing/2014/main" id="{E5F9A311-A63E-D0E4-8EBE-61D269DC089A}"/>
              </a:ext>
            </a:extLst>
          </p:cNvPr>
          <p:cNvSpPr txBox="1">
            <a:spLocks noChangeArrowheads="1"/>
          </p:cNvSpPr>
          <p:nvPr/>
        </p:nvSpPr>
        <p:spPr bwMode="auto">
          <a:xfrm>
            <a:off x="200425" y="4840426"/>
            <a:ext cx="3961439" cy="171610"/>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altLang="en-US" sz="750" dirty="0">
                <a:solidFill>
                  <a:srgbClr val="B2BBC3"/>
                </a:solidFill>
                <a:latin typeface="Source Sans Pro" panose="020B0503030403020204" pitchFamily="34" charset="0"/>
              </a:rPr>
              <a:t>Thaiss C., et al. Nature (2016) 540.7634.  doi:10.1038/nature20796</a:t>
            </a:r>
          </a:p>
        </p:txBody>
      </p:sp>
    </p:spTree>
    <p:extLst>
      <p:ext uri="{BB962C8B-B14F-4D97-AF65-F5344CB8AC3E}">
        <p14:creationId xmlns:p14="http://schemas.microsoft.com/office/powerpoint/2010/main" val="2583574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6A61155A-B040-4279-8509-57C49EF24748}"/>
              </a:ext>
            </a:extLst>
          </p:cNvPr>
          <p:cNvSpPr>
            <a:spLocks noGrp="1"/>
          </p:cNvSpPr>
          <p:nvPr>
            <p:ph type="body" sz="quarter" idx="11"/>
          </p:nvPr>
        </p:nvSpPr>
        <p:spPr>
          <a:xfrm>
            <a:off x="638175" y="527392"/>
            <a:ext cx="7862888" cy="323301"/>
          </a:xfrm>
        </p:spPr>
        <p:txBody>
          <a:bodyPr/>
          <a:lstStyle/>
          <a:p>
            <a:r>
              <a:rPr lang="en-US" sz="2000"/>
              <a:t>Metabolomics—Connecting Cancer Genetics to Phenotype</a:t>
            </a:r>
          </a:p>
        </p:txBody>
      </p:sp>
      <p:sp>
        <p:nvSpPr>
          <p:cNvPr id="12" name="Rectangle 11">
            <a:extLst>
              <a:ext uri="{FF2B5EF4-FFF2-40B4-BE49-F238E27FC236}">
                <a16:creationId xmlns:a16="http://schemas.microsoft.com/office/drawing/2014/main" id="{B4FBC48A-3FA7-4AD8-85B6-A4A601D48033}"/>
              </a:ext>
            </a:extLst>
          </p:cNvPr>
          <p:cNvSpPr/>
          <p:nvPr/>
        </p:nvSpPr>
        <p:spPr>
          <a:xfrm>
            <a:off x="4667252" y="1377426"/>
            <a:ext cx="3940762" cy="2745752"/>
          </a:xfrm>
          <a:prstGeom prst="rect">
            <a:avLst/>
          </a:prstGeom>
        </p:spPr>
        <p:txBody>
          <a:bodyPr wrap="square" lIns="91440" tIns="45720" rIns="91440" bIns="45720" anchor="t">
            <a:spAutoFit/>
          </a:bodyPr>
          <a:lstStyle/>
          <a:p>
            <a:pPr marL="136525" lvl="1" indent="-13652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a:rPr>
              <a:t>Each hallmark of cancer reveals interaction and engagement with diverse metabolic processes—from angiogenesis to immune evasion, metabolic pathways are of fundamental importance.</a:t>
            </a:r>
          </a:p>
          <a:p>
            <a:pPr marL="136525" lvl="1" indent="-13652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pitchFamily="2" charset="77"/>
              </a:rPr>
              <a:t>Genetic drivers of cancer-profiling as diagnostic tools have been in the mainstream.</a:t>
            </a:r>
          </a:p>
          <a:p>
            <a:pPr marL="136525" lvl="1" indent="-13652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pitchFamily="2" charset="77"/>
              </a:rPr>
              <a:t>Metabolomics</a:t>
            </a:r>
          </a:p>
          <a:p>
            <a:pPr marL="537845" lvl="3" indent="-18224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a:rPr>
              <a:t>Reveals phenotypic characteristics underlying gene perturbation</a:t>
            </a:r>
          </a:p>
          <a:p>
            <a:pPr marL="537845" lvl="3" indent="-18224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a:rPr>
              <a:t>Fills gaps not enabled by genetic profiling</a:t>
            </a:r>
          </a:p>
          <a:p>
            <a:pPr marL="537845" lvl="3" indent="-182245">
              <a:lnSpc>
                <a:spcPct val="110000"/>
              </a:lnSpc>
              <a:spcBef>
                <a:spcPct val="20000"/>
              </a:spcBef>
              <a:spcAft>
                <a:spcPts val="300"/>
              </a:spcAft>
              <a:buSzPct val="100000"/>
              <a:buFont typeface="Arial" panose="020B0604020202020204" pitchFamily="34" charset="0"/>
              <a:buChar char="•"/>
            </a:pPr>
            <a:r>
              <a:rPr lang="en-US" sz="1050" dirty="0">
                <a:solidFill>
                  <a:schemeClr val="tx2"/>
                </a:solidFill>
                <a:latin typeface="Montserrat"/>
              </a:rPr>
              <a:t>Allows translatability of findings across model systems due to phylogenetic conservation of metabolic networks</a:t>
            </a:r>
          </a:p>
        </p:txBody>
      </p:sp>
      <p:pic>
        <p:nvPicPr>
          <p:cNvPr id="3" name="Picture 3" descr="Diagram&#10;&#10;Description automatically generated">
            <a:extLst>
              <a:ext uri="{FF2B5EF4-FFF2-40B4-BE49-F238E27FC236}">
                <a16:creationId xmlns:a16="http://schemas.microsoft.com/office/drawing/2014/main" id="{3EBD7CDC-2742-9049-E3A0-DD629D2E3CD6}"/>
              </a:ext>
            </a:extLst>
          </p:cNvPr>
          <p:cNvPicPr>
            <a:picLocks noChangeAspect="1"/>
          </p:cNvPicPr>
          <p:nvPr/>
        </p:nvPicPr>
        <p:blipFill>
          <a:blip r:embed="rId2"/>
          <a:stretch>
            <a:fillRect/>
          </a:stretch>
        </p:blipFill>
        <p:spPr>
          <a:xfrm>
            <a:off x="846811" y="1377426"/>
            <a:ext cx="3493764" cy="2657802"/>
          </a:xfrm>
          <a:prstGeom prst="rect">
            <a:avLst/>
          </a:prstGeom>
        </p:spPr>
      </p:pic>
      <p:sp>
        <p:nvSpPr>
          <p:cNvPr id="4" name="TextBox 3">
            <a:extLst>
              <a:ext uri="{FF2B5EF4-FFF2-40B4-BE49-F238E27FC236}">
                <a16:creationId xmlns:a16="http://schemas.microsoft.com/office/drawing/2014/main" id="{0C9D1098-B920-204B-1A1D-F0AD0C29F791}"/>
              </a:ext>
            </a:extLst>
          </p:cNvPr>
          <p:cNvSpPr txBox="1"/>
          <p:nvPr/>
        </p:nvSpPr>
        <p:spPr>
          <a:xfrm>
            <a:off x="638175" y="4262165"/>
            <a:ext cx="4572000" cy="707886"/>
          </a:xfrm>
          <a:prstGeom prst="rect">
            <a:avLst/>
          </a:prstGeom>
          <a:noFill/>
        </p:spPr>
        <p:txBody>
          <a:bodyPr wrap="square">
            <a:spAutoFit/>
          </a:bodyPr>
          <a:lstStyle/>
          <a:p>
            <a:r>
              <a:rPr lang="en-US" sz="800" b="0" i="0" u="none" strike="noStrike" dirty="0">
                <a:solidFill>
                  <a:srgbClr val="000000"/>
                </a:solidFill>
                <a:effectLst/>
                <a:latin typeface="Montserrat" panose="00000500000000000000" pitchFamily="2" charset="0"/>
              </a:rPr>
              <a:t>Figure from: </a:t>
            </a:r>
            <a:r>
              <a:rPr lang="en-US" sz="800" b="0" i="0" u="none" strike="noStrike" dirty="0" err="1">
                <a:solidFill>
                  <a:srgbClr val="000000"/>
                </a:solidFill>
                <a:effectLst/>
                <a:latin typeface="Montserrat" panose="00000500000000000000" pitchFamily="2" charset="0"/>
              </a:rPr>
              <a:t>Corrado</a:t>
            </a:r>
            <a:r>
              <a:rPr lang="en-US" sz="800" b="0" i="0" u="none" strike="noStrike" dirty="0">
                <a:solidFill>
                  <a:srgbClr val="000000"/>
                </a:solidFill>
                <a:effectLst/>
                <a:latin typeface="Montserrat" panose="00000500000000000000" pitchFamily="2" charset="0"/>
              </a:rPr>
              <a:t> M, </a:t>
            </a:r>
            <a:r>
              <a:rPr lang="en-US" sz="800" b="0" i="0" u="none" strike="noStrike" dirty="0" err="1">
                <a:solidFill>
                  <a:srgbClr val="000000"/>
                </a:solidFill>
                <a:effectLst/>
                <a:latin typeface="Montserrat" panose="00000500000000000000" pitchFamily="2" charset="0"/>
              </a:rPr>
              <a:t>Scorrano</a:t>
            </a:r>
            <a:r>
              <a:rPr lang="en-US" sz="800" b="0" i="0" u="none" strike="noStrike" dirty="0">
                <a:solidFill>
                  <a:srgbClr val="000000"/>
                </a:solidFill>
                <a:effectLst/>
                <a:latin typeface="Montserrat" panose="00000500000000000000" pitchFamily="2" charset="0"/>
              </a:rPr>
              <a:t> L, </a:t>
            </a:r>
            <a:r>
              <a:rPr lang="en-US" sz="800" b="0" i="0" u="none" strike="noStrike" dirty="0" err="1">
                <a:solidFill>
                  <a:srgbClr val="000000"/>
                </a:solidFill>
                <a:effectLst/>
                <a:latin typeface="Montserrat" panose="00000500000000000000" pitchFamily="2" charset="0"/>
              </a:rPr>
              <a:t>Campello</a:t>
            </a:r>
            <a:r>
              <a:rPr lang="en-US" sz="800" b="0" i="0" u="none" strike="noStrike" dirty="0">
                <a:solidFill>
                  <a:srgbClr val="000000"/>
                </a:solidFill>
                <a:effectLst/>
                <a:latin typeface="Montserrat" panose="00000500000000000000" pitchFamily="2" charset="0"/>
              </a:rPr>
              <a:t> S. Changing perspective on oncometabolites: from metabolic signature of cancer to tumorigenic and immunosuppressive agents. </a:t>
            </a:r>
            <a:r>
              <a:rPr lang="en-US" sz="800" b="0" i="0" u="none" strike="noStrike" dirty="0" err="1">
                <a:solidFill>
                  <a:srgbClr val="000000"/>
                </a:solidFill>
                <a:effectLst/>
                <a:latin typeface="Montserrat" panose="00000500000000000000" pitchFamily="2" charset="0"/>
              </a:rPr>
              <a:t>Oncotarget</a:t>
            </a:r>
            <a:r>
              <a:rPr lang="en-US" sz="800" b="0" i="0" u="none" strike="noStrike" dirty="0">
                <a:solidFill>
                  <a:srgbClr val="000000"/>
                </a:solidFill>
                <a:effectLst/>
                <a:latin typeface="Montserrat" panose="00000500000000000000" pitchFamily="2" charset="0"/>
              </a:rPr>
              <a:t>. 2016;7(29)</a:t>
            </a:r>
            <a:r>
              <a:rPr lang="en-US" sz="800" b="0" i="0" dirty="0">
                <a:solidFill>
                  <a:srgbClr val="000000"/>
                </a:solidFill>
                <a:effectLst/>
                <a:latin typeface="Montserrat" panose="00000500000000000000" pitchFamily="2" charset="0"/>
              </a:rPr>
              <a:t>​</a:t>
            </a:r>
            <a:br>
              <a:rPr lang="en-US" sz="800" b="0" i="0" dirty="0">
                <a:solidFill>
                  <a:srgbClr val="000000"/>
                </a:solidFill>
                <a:effectLst/>
                <a:latin typeface="Montserrat" panose="00000500000000000000" pitchFamily="2" charset="0"/>
              </a:rPr>
            </a:br>
            <a:r>
              <a:rPr lang="en-US" sz="800" b="0" i="0" u="none" strike="noStrike" dirty="0">
                <a:solidFill>
                  <a:srgbClr val="000000"/>
                </a:solidFill>
                <a:effectLst/>
                <a:latin typeface="Montserrat" panose="00000500000000000000" pitchFamily="2" charset="0"/>
              </a:rPr>
              <a:t>This open-access article is distributed under the terms of the </a:t>
            </a:r>
            <a:r>
              <a:rPr lang="en-US" sz="800" b="0" i="0" u="sng" strike="noStrike" dirty="0">
                <a:solidFill>
                  <a:srgbClr val="0563C1"/>
                </a:solidFill>
                <a:effectLst/>
                <a:latin typeface="Montserrat" panose="00000500000000000000" pitchFamily="2" charset="0"/>
                <a:hlinkClick r:id="rId3"/>
              </a:rPr>
              <a:t>Creative Commons  Attribution License (CC BY 2.5)</a:t>
            </a:r>
            <a:r>
              <a:rPr lang="en-US" sz="800" b="0" i="0" u="sng" strike="noStrike" dirty="0">
                <a:solidFill>
                  <a:srgbClr val="0563C1"/>
                </a:solidFill>
                <a:effectLst/>
                <a:latin typeface="Montserrat" panose="00000500000000000000" pitchFamily="2" charset="0"/>
                <a:hlinkClick r:id="rId4"/>
              </a:rPr>
              <a:t>.</a:t>
            </a:r>
            <a:r>
              <a:rPr lang="en-US" sz="800" b="0" i="0" dirty="0">
                <a:solidFill>
                  <a:srgbClr val="000000"/>
                </a:solidFill>
                <a:effectLst/>
                <a:latin typeface="Montserrat" panose="00000500000000000000" pitchFamily="2" charset="0"/>
              </a:rPr>
              <a:t>​</a:t>
            </a:r>
            <a:endParaRPr lang="en-US" dirty="0"/>
          </a:p>
        </p:txBody>
      </p:sp>
    </p:spTree>
    <p:extLst>
      <p:ext uri="{BB962C8B-B14F-4D97-AF65-F5344CB8AC3E}">
        <p14:creationId xmlns:p14="http://schemas.microsoft.com/office/powerpoint/2010/main" val="227964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xml><?xml version="1.0" encoding="utf-8"?>
<p:tagLst xmlns:a="http://schemas.openxmlformats.org/drawingml/2006/main" xmlns:r="http://schemas.openxmlformats.org/officeDocument/2006/relationships" xmlns:p="http://schemas.openxmlformats.org/presentationml/2006/main">
  <p:tag name="MIO_GUID" val="b012efc8-e4ee-4b52-8339-aa1119a7dd65"/>
  <p:tag name="MIO_EKGUID" val="604a4a86-489e-4805-b7be-8f44328a715d"/>
  <p:tag name="MIO_UPDATE" val="True"/>
  <p:tag name="MIO_VERSION" val="10.09.2021 15:24:20"/>
  <p:tag name="MIO_DBID" val="0f45b44c-9bc7-4d85-81c4-7155ee70a7b9"/>
  <p:tag name="MIO_LASTDOWNLOADED" val="10.09.2021 15:27:04"/>
  <p:tag name="MIO_OBJECTNAME" val="Biomarkers of response for clinical trials"/>
  <p:tag name="MIO_LASTEDITORNAME" val="Elizabeth Romero"/>
</p:tagLst>
</file>

<file path=ppt/tags/tag5.xml><?xml version="1.0" encoding="utf-8"?>
<p:tagLst xmlns:a="http://schemas.openxmlformats.org/drawingml/2006/main" xmlns:r="http://schemas.openxmlformats.org/officeDocument/2006/relationships" xmlns:p="http://schemas.openxmlformats.org/presentationml/2006/main">
  <p:tag name="MIO_GUID" val="b012efc8-e4ee-4b52-8339-aa1119a7dd65"/>
  <p:tag name="MIO_EKGUID" val="604a4a86-489e-4805-b7be-8f44328a715d"/>
  <p:tag name="MIO_UPDATE" val="True"/>
  <p:tag name="MIO_VERSION" val="10.09.2021 15:24:20"/>
  <p:tag name="MIO_DBID" val="0f45b44c-9bc7-4d85-81c4-7155ee70a7b9"/>
  <p:tag name="MIO_LASTDOWNLOADED" val="10.09.2021 15:27:04"/>
  <p:tag name="MIO_OBJECTNAME" val="Biomarkers of response for clinical trials"/>
  <p:tag name="MIO_LASTEDITORNAME" val="Elizabeth Romero"/>
</p:tagLst>
</file>

<file path=ppt/theme/theme1.xml><?xml version="1.0" encoding="utf-8"?>
<a:theme xmlns:a="http://schemas.openxmlformats.org/drawingml/2006/main" name="Office Theme">
  <a:themeElements>
    <a:clrScheme name="Metabolon 2020 3">
      <a:dk1>
        <a:srgbClr val="001D38"/>
      </a:dk1>
      <a:lt1>
        <a:srgbClr val="FFFFFF"/>
      </a:lt1>
      <a:dk2>
        <a:srgbClr val="001D37"/>
      </a:dk2>
      <a:lt2>
        <a:srgbClr val="F1FAFB"/>
      </a:lt2>
      <a:accent1>
        <a:srgbClr val="001D37"/>
      </a:accent1>
      <a:accent2>
        <a:srgbClr val="28496E"/>
      </a:accent2>
      <a:accent3>
        <a:srgbClr val="FF4F57"/>
      </a:accent3>
      <a:accent4>
        <a:srgbClr val="855DA3"/>
      </a:accent4>
      <a:accent5>
        <a:srgbClr val="FCA750"/>
      </a:accent5>
      <a:accent6>
        <a:srgbClr val="D3DEE6"/>
      </a:accent6>
      <a:hlink>
        <a:srgbClr val="FF4F57"/>
      </a:hlink>
      <a:folHlink>
        <a:srgbClr val="28496E"/>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EF180FE4721A42B7349488870BEF40" ma:contentTypeVersion="16" ma:contentTypeDescription="Create a new document." ma:contentTypeScope="" ma:versionID="73ffa6ec40505920dfd4df900b6bc9e9">
  <xsd:schema xmlns:xsd="http://www.w3.org/2001/XMLSchema" xmlns:xs="http://www.w3.org/2001/XMLSchema" xmlns:p="http://schemas.microsoft.com/office/2006/metadata/properties" xmlns:ns2="f205bfaa-6840-411f-ac89-8c2b8bfb27b1" xmlns:ns3="9fad770a-0fed-490e-aa3e-b1ac20c21b9b" targetNamespace="http://schemas.microsoft.com/office/2006/metadata/properties" ma:root="true" ma:fieldsID="7a756ed08e982fc83f1418d40b03ea91" ns2:_="" ns3:_="">
    <xsd:import namespace="f205bfaa-6840-411f-ac89-8c2b8bfb27b1"/>
    <xsd:import namespace="9fad770a-0fed-490e-aa3e-b1ac20c21b9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AutoKeyPoints" minOccurs="0"/>
                <xsd:element ref="ns2:MediaServiceKeyPoints" minOccurs="0"/>
                <xsd:element ref="ns2:MediaLengthInSecond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05bfaa-6840-411f-ac89-8c2b8bfb27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b741a46-e20d-42a3-9c96-803277e322f3"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fad770a-0fed-490e-aa3e-b1ac20c21b9b"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e398cc8-1c92-480a-9475-c318a85da0ac}" ma:internalName="TaxCatchAll" ma:showField="CatchAllData" ma:web="9fad770a-0fed-490e-aa3e-b1ac20c21b9b">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205bfaa-6840-411f-ac89-8c2b8bfb27b1">
      <Terms xmlns="http://schemas.microsoft.com/office/infopath/2007/PartnerControls"/>
    </lcf76f155ced4ddcb4097134ff3c332f>
    <TaxCatchAll xmlns="9fad770a-0fed-490e-aa3e-b1ac20c21b9b" xsi:nil="true"/>
  </documentManagement>
</p:properties>
</file>

<file path=customXml/itemProps1.xml><?xml version="1.0" encoding="utf-8"?>
<ds:datastoreItem xmlns:ds="http://schemas.openxmlformats.org/officeDocument/2006/customXml" ds:itemID="{0A2B5063-1608-4AAF-8B0F-58DE579E002C}">
  <ds:schemaRefs>
    <ds:schemaRef ds:uri="9fad770a-0fed-490e-aa3e-b1ac20c21b9b"/>
    <ds:schemaRef ds:uri="f205bfaa-6840-411f-ac89-8c2b8bfb27b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E0F3BF1-4798-4492-A3F7-64F02982DE60}">
  <ds:schemaRefs>
    <ds:schemaRef ds:uri="http://schemas.microsoft.com/sharepoint/v3/contenttype/forms"/>
  </ds:schemaRefs>
</ds:datastoreItem>
</file>

<file path=customXml/itemProps3.xml><?xml version="1.0" encoding="utf-8"?>
<ds:datastoreItem xmlns:ds="http://schemas.openxmlformats.org/officeDocument/2006/customXml" ds:itemID="{2D57CBC9-2E68-4502-A0D6-6DA3F18680E0}">
  <ds:schemaRefs>
    <ds:schemaRef ds:uri="04727284-18e6-4752-8cde-caee8f4619b5"/>
    <ds:schemaRef ds:uri="9fad770a-0fed-490e-aa3e-b1ac20c21b9b"/>
    <ds:schemaRef ds:uri="f205bfaa-6840-411f-ac89-8c2b8bfb27b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Metabolon template</Template>
  <TotalTime>1547</TotalTime>
  <Words>4264</Words>
  <Application>Microsoft Office PowerPoint</Application>
  <PresentationFormat>On-screen Show (16:9)</PresentationFormat>
  <Paragraphs>353</Paragraphs>
  <Slides>19</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Times New Roman</vt:lpstr>
      <vt:lpstr>Segoe UI</vt:lpstr>
      <vt:lpstr>Montserrat Medium</vt:lpstr>
      <vt:lpstr>Calibri Light</vt:lpstr>
      <vt:lpstr>Montserrat</vt:lpstr>
      <vt:lpstr>Montserrat Light</vt:lpstr>
      <vt:lpstr>Source Sans Pro</vt:lpstr>
      <vt:lpstr>Calibri</vt:lpstr>
      <vt:lpstr>arial</vt:lpstr>
      <vt:lpstr>Corbel</vt:lpstr>
      <vt:lpstr>arial</vt:lpstr>
      <vt:lpstr>Lato</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Health: It’s Not All About Your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Biomarkers Of Response For Clinical Trials Novel NASH program</vt:lpstr>
      <vt:lpstr>PowerPoint Presentation</vt:lpstr>
      <vt:lpstr>Understand Functional Outputs Of The Microbiome That Influence Health</vt:lpstr>
      <vt:lpstr>PowerPoint Presentation</vt:lpstr>
    </vt:vector>
  </TitlesOfParts>
  <Company>Moorche 30 DVDs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JafarDesigns</dc:creator>
  <cp:lastModifiedBy>Gregory Michelotti</cp:lastModifiedBy>
  <cp:revision>61</cp:revision>
  <dcterms:created xsi:type="dcterms:W3CDTF">2016-02-17T14:20:29Z</dcterms:created>
  <dcterms:modified xsi:type="dcterms:W3CDTF">2023-05-16T09:45:32Z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ContentTypeId">
    <vt:lpwstr>0x01010000EF180FE4721A42B7349488870BEF40</vt:lpwstr>
  </property>
  <property fmtid="{D5CDD505-2E9C-101B-9397-08002B2CF9AE}" pid="4" name="MediaServiceImageTags">
    <vt:lpwstr/>
  </property>
</Properties>
</file>